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58" r:id="rId5"/>
    <p:sldId id="260" r:id="rId6"/>
    <p:sldId id="261" r:id="rId7"/>
    <p:sldId id="262" r:id="rId8"/>
    <p:sldId id="277" r:id="rId9"/>
    <p:sldId id="263" r:id="rId10"/>
    <p:sldId id="264" r:id="rId11"/>
    <p:sldId id="265" r:id="rId12"/>
    <p:sldId id="266" r:id="rId13"/>
    <p:sldId id="276" r:id="rId14"/>
    <p:sldId id="267" r:id="rId15"/>
    <p:sldId id="269" r:id="rId16"/>
    <p:sldId id="270" r:id="rId17"/>
    <p:sldId id="272" r:id="rId18"/>
    <p:sldId id="273" r:id="rId19"/>
    <p:sldId id="274" r:id="rId20"/>
    <p:sldId id="275"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7" d="100"/>
          <a:sy n="107" d="100"/>
        </p:scale>
        <p:origin x="-1098" y="-78"/>
      </p:cViewPr>
      <p:guideLst>
        <p:guide orient="horz" pos="2160"/>
        <p:guide pos="2880"/>
      </p:guideLst>
    </p:cSldViewPr>
  </p:slideViewPr>
  <p:notesTextViewPr>
    <p:cViewPr>
      <p:scale>
        <a:sx n="1" d="1"/>
        <a:sy n="1" d="1"/>
      </p:scale>
      <p:origin x="0" y="0"/>
    </p:cViewPr>
  </p:notesTextViewPr>
  <p:sorterViewPr>
    <p:cViewPr>
      <p:scale>
        <a:sx n="100" d="100"/>
        <a:sy n="100" d="100"/>
      </p:scale>
      <p:origin x="0" y="1785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C880AC9-F95F-469F-971D-AC95B2E79B0D}" type="datetimeFigureOut">
              <a:rPr lang="en-US" smtClean="0"/>
              <a:t>10/11/2012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C1291B-0AAD-4696-A3BB-B25073EFA698}" type="slidenum">
              <a:rPr lang="en-US" smtClean="0"/>
              <a:t>‹#›</a:t>
            </a:fld>
            <a:endParaRPr lang="en-US"/>
          </a:p>
        </p:txBody>
      </p:sp>
    </p:spTree>
    <p:extLst>
      <p:ext uri="{BB962C8B-B14F-4D97-AF65-F5344CB8AC3E}">
        <p14:creationId xmlns:p14="http://schemas.microsoft.com/office/powerpoint/2010/main" val="9808086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C880AC9-F95F-469F-971D-AC95B2E79B0D}" type="datetimeFigureOut">
              <a:rPr lang="en-US" smtClean="0"/>
              <a:t>10/11/2012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C1291B-0AAD-4696-A3BB-B25073EFA698}" type="slidenum">
              <a:rPr lang="en-US" smtClean="0"/>
              <a:t>‹#›</a:t>
            </a:fld>
            <a:endParaRPr lang="en-US"/>
          </a:p>
        </p:txBody>
      </p:sp>
    </p:spTree>
    <p:extLst>
      <p:ext uri="{BB962C8B-B14F-4D97-AF65-F5344CB8AC3E}">
        <p14:creationId xmlns:p14="http://schemas.microsoft.com/office/powerpoint/2010/main" val="32259845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C880AC9-F95F-469F-971D-AC95B2E79B0D}" type="datetimeFigureOut">
              <a:rPr lang="en-US" smtClean="0"/>
              <a:t>10/11/2012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C1291B-0AAD-4696-A3BB-B25073EFA698}" type="slidenum">
              <a:rPr lang="en-US" smtClean="0"/>
              <a:t>‹#›</a:t>
            </a:fld>
            <a:endParaRPr lang="en-US"/>
          </a:p>
        </p:txBody>
      </p:sp>
    </p:spTree>
    <p:extLst>
      <p:ext uri="{BB962C8B-B14F-4D97-AF65-F5344CB8AC3E}">
        <p14:creationId xmlns:p14="http://schemas.microsoft.com/office/powerpoint/2010/main" val="39181398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C880AC9-F95F-469F-971D-AC95B2E79B0D}" type="datetimeFigureOut">
              <a:rPr lang="en-US" smtClean="0"/>
              <a:t>10/11/2012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C1291B-0AAD-4696-A3BB-B25073EFA698}" type="slidenum">
              <a:rPr lang="en-US" smtClean="0"/>
              <a:t>‹#›</a:t>
            </a:fld>
            <a:endParaRPr lang="en-US"/>
          </a:p>
        </p:txBody>
      </p:sp>
    </p:spTree>
    <p:extLst>
      <p:ext uri="{BB962C8B-B14F-4D97-AF65-F5344CB8AC3E}">
        <p14:creationId xmlns:p14="http://schemas.microsoft.com/office/powerpoint/2010/main" val="33625056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C880AC9-F95F-469F-971D-AC95B2E79B0D}" type="datetimeFigureOut">
              <a:rPr lang="en-US" smtClean="0"/>
              <a:t>10/11/2012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C1291B-0AAD-4696-A3BB-B25073EFA698}" type="slidenum">
              <a:rPr lang="en-US" smtClean="0"/>
              <a:t>‹#›</a:t>
            </a:fld>
            <a:endParaRPr lang="en-US"/>
          </a:p>
        </p:txBody>
      </p:sp>
    </p:spTree>
    <p:extLst>
      <p:ext uri="{BB962C8B-B14F-4D97-AF65-F5344CB8AC3E}">
        <p14:creationId xmlns:p14="http://schemas.microsoft.com/office/powerpoint/2010/main" val="17862396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C880AC9-F95F-469F-971D-AC95B2E79B0D}" type="datetimeFigureOut">
              <a:rPr lang="en-US" smtClean="0"/>
              <a:t>10/11/2012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C1291B-0AAD-4696-A3BB-B25073EFA698}" type="slidenum">
              <a:rPr lang="en-US" smtClean="0"/>
              <a:t>‹#›</a:t>
            </a:fld>
            <a:endParaRPr lang="en-US"/>
          </a:p>
        </p:txBody>
      </p:sp>
    </p:spTree>
    <p:extLst>
      <p:ext uri="{BB962C8B-B14F-4D97-AF65-F5344CB8AC3E}">
        <p14:creationId xmlns:p14="http://schemas.microsoft.com/office/powerpoint/2010/main" val="37532194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C880AC9-F95F-469F-971D-AC95B2E79B0D}" type="datetimeFigureOut">
              <a:rPr lang="en-US" smtClean="0"/>
              <a:t>10/11/2012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C1291B-0AAD-4696-A3BB-B25073EFA698}" type="slidenum">
              <a:rPr lang="en-US" smtClean="0"/>
              <a:t>‹#›</a:t>
            </a:fld>
            <a:endParaRPr lang="en-US"/>
          </a:p>
        </p:txBody>
      </p:sp>
    </p:spTree>
    <p:extLst>
      <p:ext uri="{BB962C8B-B14F-4D97-AF65-F5344CB8AC3E}">
        <p14:creationId xmlns:p14="http://schemas.microsoft.com/office/powerpoint/2010/main" val="6116690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C880AC9-F95F-469F-971D-AC95B2E79B0D}" type="datetimeFigureOut">
              <a:rPr lang="en-US" smtClean="0"/>
              <a:t>10/11/2012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C1291B-0AAD-4696-A3BB-B25073EFA698}" type="slidenum">
              <a:rPr lang="en-US" smtClean="0"/>
              <a:t>‹#›</a:t>
            </a:fld>
            <a:endParaRPr lang="en-US"/>
          </a:p>
        </p:txBody>
      </p:sp>
    </p:spTree>
    <p:extLst>
      <p:ext uri="{BB962C8B-B14F-4D97-AF65-F5344CB8AC3E}">
        <p14:creationId xmlns:p14="http://schemas.microsoft.com/office/powerpoint/2010/main" val="40933083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C880AC9-F95F-469F-971D-AC95B2E79B0D}" type="datetimeFigureOut">
              <a:rPr lang="en-US" smtClean="0"/>
              <a:t>10/11/2012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C1291B-0AAD-4696-A3BB-B25073EFA698}" type="slidenum">
              <a:rPr lang="en-US" smtClean="0"/>
              <a:t>‹#›</a:t>
            </a:fld>
            <a:endParaRPr lang="en-US"/>
          </a:p>
        </p:txBody>
      </p:sp>
    </p:spTree>
    <p:extLst>
      <p:ext uri="{BB962C8B-B14F-4D97-AF65-F5344CB8AC3E}">
        <p14:creationId xmlns:p14="http://schemas.microsoft.com/office/powerpoint/2010/main" val="41438142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C880AC9-F95F-469F-971D-AC95B2E79B0D}" type="datetimeFigureOut">
              <a:rPr lang="en-US" smtClean="0"/>
              <a:t>10/11/2012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C1291B-0AAD-4696-A3BB-B25073EFA698}" type="slidenum">
              <a:rPr lang="en-US" smtClean="0"/>
              <a:t>‹#›</a:t>
            </a:fld>
            <a:endParaRPr lang="en-US"/>
          </a:p>
        </p:txBody>
      </p:sp>
    </p:spTree>
    <p:extLst>
      <p:ext uri="{BB962C8B-B14F-4D97-AF65-F5344CB8AC3E}">
        <p14:creationId xmlns:p14="http://schemas.microsoft.com/office/powerpoint/2010/main" val="10871959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C880AC9-F95F-469F-971D-AC95B2E79B0D}" type="datetimeFigureOut">
              <a:rPr lang="en-US" smtClean="0"/>
              <a:t>10/11/2012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C1291B-0AAD-4696-A3BB-B25073EFA698}" type="slidenum">
              <a:rPr lang="en-US" smtClean="0"/>
              <a:t>‹#›</a:t>
            </a:fld>
            <a:endParaRPr lang="en-US"/>
          </a:p>
        </p:txBody>
      </p:sp>
    </p:spTree>
    <p:extLst>
      <p:ext uri="{BB962C8B-B14F-4D97-AF65-F5344CB8AC3E}">
        <p14:creationId xmlns:p14="http://schemas.microsoft.com/office/powerpoint/2010/main" val="42170833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880AC9-F95F-469F-971D-AC95B2E79B0D}" type="datetimeFigureOut">
              <a:rPr lang="en-US" smtClean="0"/>
              <a:t>10/11/2012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C1291B-0AAD-4696-A3BB-B25073EFA698}" type="slidenum">
              <a:rPr lang="en-US" smtClean="0"/>
              <a:t>‹#›</a:t>
            </a:fld>
            <a:endParaRPr lang="en-US"/>
          </a:p>
        </p:txBody>
      </p:sp>
    </p:spTree>
    <p:extLst>
      <p:ext uri="{BB962C8B-B14F-4D97-AF65-F5344CB8AC3E}">
        <p14:creationId xmlns:p14="http://schemas.microsoft.com/office/powerpoint/2010/main" val="32810663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www.nettober.com/index.php?p=berkalk20120101"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ugyintezes.magyarorszag.hu/cimkek?cimke=403274"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www.portfolio.hu/gazdasag/adozas/" TargetMode="External"/><Relationship Id="rId2" Type="http://schemas.openxmlformats.org/officeDocument/2006/relationships/hyperlink" Target="http://ec.europa.eu/youreurope/citizens/work/jobseeker/faq/index_en.htm" TargetMode="External"/><Relationship Id="rId1" Type="http://schemas.openxmlformats.org/officeDocument/2006/relationships/slideLayout" Target="../slideLayouts/slideLayout2.xml"/><Relationship Id="rId6" Type="http://schemas.openxmlformats.org/officeDocument/2006/relationships/hyperlink" Target="https://segitseg.magyarorszag.hu/etananyag/nyomtatvanykitoltes.html?videotananyag" TargetMode="External"/><Relationship Id="rId5" Type="http://schemas.openxmlformats.org/officeDocument/2006/relationships/hyperlink" Target="https://segitseg.magyarorszag.hu/etananyag/nyomtatvanykitoltes.html" TargetMode="External"/><Relationship Id="rId4" Type="http://schemas.openxmlformats.org/officeDocument/2006/relationships/hyperlink" Target="http://www.nettober.com/"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www.tmf-vat.com/tmf-in-the-media/hungary-increases-vat-2-to-27.html" TargetMode="External"/><Relationship Id="rId2" Type="http://schemas.openxmlformats.org/officeDocument/2006/relationships/hyperlink" Target="http://www.tmf-vat.com/vat/eu-vat-rates.html" TargetMode="External"/><Relationship Id="rId1" Type="http://schemas.openxmlformats.org/officeDocument/2006/relationships/slideLayout" Target="../slideLayouts/slideLayout4.xml"/><Relationship Id="rId5" Type="http://schemas.openxmlformats.org/officeDocument/2006/relationships/image" Target="../media/image6.jpg"/><Relationship Id="rId4" Type="http://schemas.openxmlformats.org/officeDocument/2006/relationships/hyperlink" Target="http://www.tax-news.com/news/Hungary_Adopts_Hamburger_Tax____50476.html"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hyperlink" Target="http://en.wikipedia.org/wiki/Tax" TargetMode="Externa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hu-HU" smtClean="0"/>
              <a:t>Government and taxes</a:t>
            </a:r>
            <a:endParaRPr lang="en-US"/>
          </a:p>
        </p:txBody>
      </p:sp>
      <p:sp>
        <p:nvSpPr>
          <p:cNvPr id="3" name="Subtitle 2"/>
          <p:cNvSpPr>
            <a:spLocks noGrp="1"/>
          </p:cNvSpPr>
          <p:nvPr>
            <p:ph type="subTitle" idx="1"/>
          </p:nvPr>
        </p:nvSpPr>
        <p:spPr/>
        <p:txBody>
          <a:bodyPr/>
          <a:lstStyle/>
          <a:p>
            <a:r>
              <a:rPr lang="hu-HU" smtClean="0"/>
              <a:t>2012</a:t>
            </a:r>
            <a:endParaRPr lang="hu-HU" smtClean="0"/>
          </a:p>
          <a:p>
            <a:r>
              <a:rPr lang="hu-HU" smtClean="0"/>
              <a:t>Mária Adorján</a:t>
            </a:r>
            <a:endParaRPr lang="en-US"/>
          </a:p>
        </p:txBody>
      </p:sp>
    </p:spTree>
    <p:extLst>
      <p:ext uri="{BB962C8B-B14F-4D97-AF65-F5344CB8AC3E}">
        <p14:creationId xmlns:p14="http://schemas.microsoft.com/office/powerpoint/2010/main" val="15961575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u-HU" dirty="0" smtClean="0"/>
              <a:t>Minimum wages in Hungary, 2011</a:t>
            </a:r>
            <a:endParaRPr lang="en-US" dirty="0"/>
          </a:p>
        </p:txBody>
      </p:sp>
      <p:sp>
        <p:nvSpPr>
          <p:cNvPr id="3" name="Content Placeholder 2"/>
          <p:cNvSpPr>
            <a:spLocks noGrp="1"/>
          </p:cNvSpPr>
          <p:nvPr>
            <p:ph idx="1"/>
          </p:nvPr>
        </p:nvSpPr>
        <p:spPr/>
        <p:txBody>
          <a:bodyPr>
            <a:normAutofit fontScale="55000" lnSpcReduction="20000"/>
          </a:bodyPr>
          <a:lstStyle/>
          <a:p>
            <a:r>
              <a:rPr lang="en-US" u="sng" dirty="0"/>
              <a:t>A </a:t>
            </a:r>
            <a:r>
              <a:rPr lang="en-US" u="sng" dirty="0" err="1"/>
              <a:t>teljes</a:t>
            </a:r>
            <a:r>
              <a:rPr lang="en-US" u="sng" dirty="0"/>
              <a:t> </a:t>
            </a:r>
            <a:r>
              <a:rPr lang="en-US" u="sng" dirty="0" err="1"/>
              <a:t>munkaidőben</a:t>
            </a:r>
            <a:r>
              <a:rPr lang="en-US" u="sng" dirty="0"/>
              <a:t> </a:t>
            </a:r>
            <a:r>
              <a:rPr lang="en-US" u="sng" dirty="0" err="1"/>
              <a:t>foglalkoztatott</a:t>
            </a:r>
            <a:r>
              <a:rPr lang="en-US" u="sng" dirty="0"/>
              <a:t> </a:t>
            </a:r>
            <a:r>
              <a:rPr lang="en-US" u="sng" dirty="0" err="1"/>
              <a:t>munkavállaló</a:t>
            </a:r>
            <a:r>
              <a:rPr lang="en-US" u="sng" dirty="0"/>
              <a:t> </a:t>
            </a:r>
            <a:r>
              <a:rPr lang="en-US" u="sng" dirty="0" err="1"/>
              <a:t>részére</a:t>
            </a:r>
            <a:r>
              <a:rPr lang="en-US" u="sng" dirty="0"/>
              <a:t> </a:t>
            </a:r>
            <a:r>
              <a:rPr lang="en-US" u="sng" dirty="0" err="1"/>
              <a:t>megállapított</a:t>
            </a:r>
            <a:r>
              <a:rPr lang="en-US" u="sng" dirty="0"/>
              <a:t> </a:t>
            </a:r>
            <a:r>
              <a:rPr lang="en-US" u="sng" dirty="0" err="1"/>
              <a:t>személyi</a:t>
            </a:r>
            <a:r>
              <a:rPr lang="en-US" u="sng" dirty="0"/>
              <a:t> </a:t>
            </a:r>
            <a:r>
              <a:rPr lang="en-US" u="sng" dirty="0" err="1"/>
              <a:t>alapbér</a:t>
            </a:r>
            <a:r>
              <a:rPr lang="en-US" u="sng" dirty="0"/>
              <a:t> </a:t>
            </a:r>
            <a:r>
              <a:rPr lang="en-US" u="sng" dirty="0" err="1"/>
              <a:t>kötelező</a:t>
            </a:r>
            <a:r>
              <a:rPr lang="en-US" u="sng" dirty="0"/>
              <a:t> </a:t>
            </a:r>
            <a:r>
              <a:rPr lang="en-US" u="sng" dirty="0" err="1"/>
              <a:t>legkisebb</a:t>
            </a:r>
            <a:r>
              <a:rPr lang="en-US" u="sng" dirty="0"/>
              <a:t> </a:t>
            </a:r>
            <a:r>
              <a:rPr lang="en-US" u="sng" dirty="0" err="1"/>
              <a:t>összege</a:t>
            </a:r>
            <a:r>
              <a:rPr lang="en-US" u="sng" dirty="0"/>
              <a:t> (</a:t>
            </a:r>
            <a:r>
              <a:rPr lang="en-US" u="sng" dirty="0" err="1"/>
              <a:t>minimálbér</a:t>
            </a:r>
            <a:r>
              <a:rPr lang="en-US" u="sng" dirty="0"/>
              <a:t>):</a:t>
            </a:r>
            <a:endParaRPr lang="en-US" dirty="0"/>
          </a:p>
          <a:p>
            <a:pPr lvl="0"/>
            <a:r>
              <a:rPr lang="en-US" dirty="0"/>
              <a:t>a </a:t>
            </a:r>
            <a:r>
              <a:rPr lang="en-US" b="1" dirty="0" err="1"/>
              <a:t>teljes</a:t>
            </a:r>
            <a:r>
              <a:rPr lang="en-US" b="1" dirty="0"/>
              <a:t> </a:t>
            </a:r>
            <a:r>
              <a:rPr lang="en-US" b="1" dirty="0" err="1"/>
              <a:t>munkaidő</a:t>
            </a:r>
            <a:r>
              <a:rPr lang="en-US" dirty="0"/>
              <a:t> </a:t>
            </a:r>
            <a:r>
              <a:rPr lang="en-US" dirty="0" err="1"/>
              <a:t>teljesítése</a:t>
            </a:r>
            <a:r>
              <a:rPr lang="en-US" dirty="0"/>
              <a:t> </a:t>
            </a:r>
            <a:r>
              <a:rPr lang="en-US" dirty="0" err="1"/>
              <a:t>esetén</a:t>
            </a:r>
            <a:r>
              <a:rPr lang="en-US" dirty="0"/>
              <a:t> </a:t>
            </a:r>
            <a:r>
              <a:rPr lang="en-US" b="1" dirty="0"/>
              <a:t>2011. </a:t>
            </a:r>
            <a:r>
              <a:rPr lang="en-US" b="1" dirty="0" err="1"/>
              <a:t>január</a:t>
            </a:r>
            <a:r>
              <a:rPr lang="en-US" b="1" dirty="0"/>
              <a:t> 1-jétől </a:t>
            </a:r>
            <a:r>
              <a:rPr lang="en-US" b="1" dirty="0" err="1"/>
              <a:t>havibér</a:t>
            </a:r>
            <a:r>
              <a:rPr lang="en-US" dirty="0"/>
              <a:t> </a:t>
            </a:r>
            <a:r>
              <a:rPr lang="en-US" dirty="0" err="1"/>
              <a:t>alkalmazása</a:t>
            </a:r>
            <a:r>
              <a:rPr lang="en-US" dirty="0"/>
              <a:t> </a:t>
            </a:r>
            <a:r>
              <a:rPr lang="en-US" dirty="0" err="1"/>
              <a:t>esetén</a:t>
            </a:r>
            <a:r>
              <a:rPr lang="en-US" dirty="0"/>
              <a:t> </a:t>
            </a:r>
            <a:r>
              <a:rPr lang="en-US" b="1" dirty="0"/>
              <a:t>78 000 forint</a:t>
            </a:r>
            <a:r>
              <a:rPr lang="en-US" dirty="0"/>
              <a:t>,</a:t>
            </a:r>
          </a:p>
          <a:p>
            <a:pPr lvl="0"/>
            <a:r>
              <a:rPr lang="en-US" b="1" dirty="0" err="1"/>
              <a:t>hetibér</a:t>
            </a:r>
            <a:r>
              <a:rPr lang="en-US" b="1" dirty="0"/>
              <a:t> </a:t>
            </a:r>
            <a:r>
              <a:rPr lang="en-US" dirty="0" err="1"/>
              <a:t>alkalmazása</a:t>
            </a:r>
            <a:r>
              <a:rPr lang="en-US" dirty="0"/>
              <a:t> </a:t>
            </a:r>
            <a:r>
              <a:rPr lang="en-US" dirty="0" err="1"/>
              <a:t>esetén</a:t>
            </a:r>
            <a:r>
              <a:rPr lang="en-US" dirty="0"/>
              <a:t> </a:t>
            </a:r>
            <a:r>
              <a:rPr lang="en-US" b="1" dirty="0"/>
              <a:t>17 950 forint,</a:t>
            </a:r>
            <a:endParaRPr lang="en-US" dirty="0"/>
          </a:p>
          <a:p>
            <a:pPr lvl="0"/>
            <a:r>
              <a:rPr lang="en-US" b="1" dirty="0" err="1"/>
              <a:t>napibér</a:t>
            </a:r>
            <a:r>
              <a:rPr lang="en-US" b="1" dirty="0"/>
              <a:t> </a:t>
            </a:r>
            <a:r>
              <a:rPr lang="en-US" dirty="0" err="1"/>
              <a:t>alkalmazása</a:t>
            </a:r>
            <a:r>
              <a:rPr lang="en-US" dirty="0"/>
              <a:t> </a:t>
            </a:r>
            <a:r>
              <a:rPr lang="en-US" dirty="0" err="1"/>
              <a:t>esetén</a:t>
            </a:r>
            <a:r>
              <a:rPr lang="en-US" dirty="0"/>
              <a:t> </a:t>
            </a:r>
            <a:r>
              <a:rPr lang="en-US" b="1" dirty="0"/>
              <a:t>3 590 forint,</a:t>
            </a:r>
            <a:endParaRPr lang="en-US" dirty="0"/>
          </a:p>
          <a:p>
            <a:pPr lvl="0"/>
            <a:r>
              <a:rPr lang="en-US" b="1" dirty="0" err="1"/>
              <a:t>órabér</a:t>
            </a:r>
            <a:r>
              <a:rPr lang="en-US" b="1" dirty="0"/>
              <a:t> </a:t>
            </a:r>
            <a:r>
              <a:rPr lang="en-US" dirty="0" err="1"/>
              <a:t>alkalmazása</a:t>
            </a:r>
            <a:r>
              <a:rPr lang="en-US" dirty="0"/>
              <a:t> </a:t>
            </a:r>
            <a:r>
              <a:rPr lang="en-US" dirty="0" err="1"/>
              <a:t>esetén</a:t>
            </a:r>
            <a:r>
              <a:rPr lang="en-US" dirty="0"/>
              <a:t> </a:t>
            </a:r>
            <a:r>
              <a:rPr lang="en-US" b="1" dirty="0"/>
              <a:t>449 forint.</a:t>
            </a:r>
            <a:endParaRPr lang="en-US" dirty="0"/>
          </a:p>
          <a:p>
            <a:r>
              <a:rPr lang="en-US" u="sng" dirty="0"/>
              <a:t>A </a:t>
            </a:r>
            <a:r>
              <a:rPr lang="en-US" u="sng" dirty="0" err="1"/>
              <a:t>fenti</a:t>
            </a:r>
            <a:r>
              <a:rPr lang="en-US" u="sng" dirty="0"/>
              <a:t> </a:t>
            </a:r>
            <a:r>
              <a:rPr lang="en-US" u="sng" dirty="0" err="1"/>
              <a:t>bekezdésben</a:t>
            </a:r>
            <a:r>
              <a:rPr lang="en-US" u="sng" dirty="0"/>
              <a:t> </a:t>
            </a:r>
            <a:r>
              <a:rPr lang="en-US" u="sng" dirty="0" err="1"/>
              <a:t>meghatározottaktól</a:t>
            </a:r>
            <a:r>
              <a:rPr lang="en-US" u="sng" dirty="0"/>
              <a:t> </a:t>
            </a:r>
            <a:r>
              <a:rPr lang="en-US" u="sng" dirty="0" err="1"/>
              <a:t>eltérően</a:t>
            </a:r>
            <a:r>
              <a:rPr lang="en-US" u="sng" dirty="0"/>
              <a:t> a </a:t>
            </a:r>
            <a:r>
              <a:rPr lang="en-US" b="1" u="sng" dirty="0" err="1"/>
              <a:t>legalább</a:t>
            </a:r>
            <a:r>
              <a:rPr lang="en-US" b="1" u="sng" dirty="0"/>
              <a:t> </a:t>
            </a:r>
            <a:r>
              <a:rPr lang="en-US" b="1" u="sng" dirty="0" err="1"/>
              <a:t>középfokú</a:t>
            </a:r>
            <a:r>
              <a:rPr lang="en-US" b="1" u="sng" dirty="0"/>
              <a:t> </a:t>
            </a:r>
            <a:r>
              <a:rPr lang="en-US" b="1" u="sng" dirty="0" err="1"/>
              <a:t>iskolai</a:t>
            </a:r>
            <a:r>
              <a:rPr lang="en-US" b="1" u="sng" dirty="0"/>
              <a:t> </a:t>
            </a:r>
            <a:r>
              <a:rPr lang="en-US" b="1" u="sng" dirty="0" err="1"/>
              <a:t>végzettséget</a:t>
            </a:r>
            <a:r>
              <a:rPr lang="en-US" b="1" u="sng" dirty="0"/>
              <a:t>, </a:t>
            </a:r>
            <a:r>
              <a:rPr lang="en-US" b="1" u="sng" dirty="0" err="1"/>
              <a:t>illetőleg</a:t>
            </a:r>
            <a:r>
              <a:rPr lang="en-US" b="1" u="sng" dirty="0"/>
              <a:t> </a:t>
            </a:r>
            <a:r>
              <a:rPr lang="en-US" b="1" u="sng" dirty="0" err="1"/>
              <a:t>középfokú</a:t>
            </a:r>
            <a:r>
              <a:rPr lang="en-US" b="1" u="sng" dirty="0"/>
              <a:t> </a:t>
            </a:r>
            <a:r>
              <a:rPr lang="en-US" b="1" u="sng" dirty="0" err="1"/>
              <a:t>szakképzettséget</a:t>
            </a:r>
            <a:r>
              <a:rPr lang="en-US" b="1" u="sng" dirty="0"/>
              <a:t> </a:t>
            </a:r>
            <a:r>
              <a:rPr lang="en-US" b="1" u="sng" dirty="0" err="1"/>
              <a:t>igénylő</a:t>
            </a:r>
            <a:r>
              <a:rPr lang="en-US" b="1" u="sng" dirty="0"/>
              <a:t> </a:t>
            </a:r>
            <a:r>
              <a:rPr lang="en-US" b="1" u="sng" dirty="0" err="1"/>
              <a:t>munkakörben</a:t>
            </a:r>
            <a:r>
              <a:rPr lang="en-US" u="sng" dirty="0"/>
              <a:t> </a:t>
            </a:r>
            <a:r>
              <a:rPr lang="en-US" u="sng" dirty="0" err="1"/>
              <a:t>foglalkoztatott</a:t>
            </a:r>
            <a:r>
              <a:rPr lang="en-US" u="sng" dirty="0"/>
              <a:t> </a:t>
            </a:r>
            <a:r>
              <a:rPr lang="en-US" u="sng" dirty="0" err="1"/>
              <a:t>munkavállaló</a:t>
            </a:r>
            <a:r>
              <a:rPr lang="en-US" u="sng" dirty="0"/>
              <a:t> </a:t>
            </a:r>
            <a:r>
              <a:rPr lang="en-US" u="sng" dirty="0" err="1"/>
              <a:t>garantált</a:t>
            </a:r>
            <a:r>
              <a:rPr lang="en-US" u="sng" dirty="0"/>
              <a:t> </a:t>
            </a:r>
            <a:r>
              <a:rPr lang="en-US" u="sng" dirty="0" err="1"/>
              <a:t>bérminimuma</a:t>
            </a:r>
            <a:endParaRPr lang="en-US" dirty="0"/>
          </a:p>
          <a:p>
            <a:pPr lvl="0"/>
            <a:r>
              <a:rPr lang="en-US" dirty="0"/>
              <a:t>a </a:t>
            </a:r>
            <a:r>
              <a:rPr lang="en-US" b="1" dirty="0" err="1"/>
              <a:t>teljes</a:t>
            </a:r>
            <a:r>
              <a:rPr lang="en-US" b="1" dirty="0"/>
              <a:t> </a:t>
            </a:r>
            <a:r>
              <a:rPr lang="en-US" b="1" dirty="0" err="1"/>
              <a:t>munkaidő</a:t>
            </a:r>
            <a:r>
              <a:rPr lang="en-US" dirty="0"/>
              <a:t> </a:t>
            </a:r>
            <a:r>
              <a:rPr lang="en-US" dirty="0" err="1"/>
              <a:t>teljesítése</a:t>
            </a:r>
            <a:r>
              <a:rPr lang="en-US" dirty="0"/>
              <a:t> </a:t>
            </a:r>
            <a:r>
              <a:rPr lang="en-US" dirty="0" err="1"/>
              <a:t>esetén</a:t>
            </a:r>
            <a:r>
              <a:rPr lang="en-US" dirty="0"/>
              <a:t> </a:t>
            </a:r>
            <a:r>
              <a:rPr lang="en-US" b="1" dirty="0"/>
              <a:t>2011. </a:t>
            </a:r>
            <a:r>
              <a:rPr lang="en-US" b="1" dirty="0" err="1"/>
              <a:t>január</a:t>
            </a:r>
            <a:r>
              <a:rPr lang="en-US" b="1" dirty="0"/>
              <a:t> 1-jétől </a:t>
            </a:r>
            <a:r>
              <a:rPr lang="en-US" b="1" dirty="0" err="1"/>
              <a:t>havibér</a:t>
            </a:r>
            <a:r>
              <a:rPr lang="en-US" dirty="0"/>
              <a:t> </a:t>
            </a:r>
            <a:r>
              <a:rPr lang="en-US" dirty="0" err="1"/>
              <a:t>alkalmazása</a:t>
            </a:r>
            <a:r>
              <a:rPr lang="en-US" dirty="0"/>
              <a:t> </a:t>
            </a:r>
            <a:r>
              <a:rPr lang="en-US" dirty="0" err="1"/>
              <a:t>esetén</a:t>
            </a:r>
            <a:r>
              <a:rPr lang="en-US" dirty="0"/>
              <a:t> </a:t>
            </a:r>
            <a:r>
              <a:rPr lang="en-US" b="1" dirty="0"/>
              <a:t>94 000 forint</a:t>
            </a:r>
            <a:r>
              <a:rPr lang="en-US" dirty="0"/>
              <a:t>,</a:t>
            </a:r>
          </a:p>
          <a:p>
            <a:pPr lvl="0"/>
            <a:r>
              <a:rPr lang="en-US" b="1" dirty="0" err="1"/>
              <a:t>hetibér</a:t>
            </a:r>
            <a:r>
              <a:rPr lang="en-US" b="1" dirty="0"/>
              <a:t> </a:t>
            </a:r>
            <a:r>
              <a:rPr lang="en-US" dirty="0" err="1"/>
              <a:t>alkalmazása</a:t>
            </a:r>
            <a:r>
              <a:rPr lang="en-US" dirty="0"/>
              <a:t> </a:t>
            </a:r>
            <a:r>
              <a:rPr lang="en-US" dirty="0" err="1"/>
              <a:t>esetén</a:t>
            </a:r>
            <a:r>
              <a:rPr lang="en-US" dirty="0"/>
              <a:t> </a:t>
            </a:r>
            <a:r>
              <a:rPr lang="en-US" b="1" dirty="0"/>
              <a:t>21 650 forint,</a:t>
            </a:r>
            <a:endParaRPr lang="en-US" dirty="0"/>
          </a:p>
          <a:p>
            <a:pPr lvl="0"/>
            <a:r>
              <a:rPr lang="en-US" b="1" dirty="0" err="1"/>
              <a:t>napibér</a:t>
            </a:r>
            <a:r>
              <a:rPr lang="en-US" b="1" dirty="0"/>
              <a:t> </a:t>
            </a:r>
            <a:r>
              <a:rPr lang="en-US" dirty="0" err="1"/>
              <a:t>alkalmazása</a:t>
            </a:r>
            <a:r>
              <a:rPr lang="en-US" dirty="0"/>
              <a:t> </a:t>
            </a:r>
            <a:r>
              <a:rPr lang="en-US" dirty="0" err="1"/>
              <a:t>esetén</a:t>
            </a:r>
            <a:r>
              <a:rPr lang="en-US" dirty="0"/>
              <a:t> </a:t>
            </a:r>
            <a:r>
              <a:rPr lang="en-US" b="1" dirty="0"/>
              <a:t>4 330 forint,</a:t>
            </a:r>
            <a:endParaRPr lang="en-US" dirty="0"/>
          </a:p>
          <a:p>
            <a:pPr lvl="0"/>
            <a:r>
              <a:rPr lang="en-US" b="1" dirty="0" err="1"/>
              <a:t>órabér</a:t>
            </a:r>
            <a:r>
              <a:rPr lang="en-US" b="1" dirty="0"/>
              <a:t> </a:t>
            </a:r>
            <a:r>
              <a:rPr lang="en-US" dirty="0" err="1"/>
              <a:t>alkalmazása</a:t>
            </a:r>
            <a:r>
              <a:rPr lang="en-US" dirty="0"/>
              <a:t> </a:t>
            </a:r>
            <a:r>
              <a:rPr lang="en-US" dirty="0" err="1"/>
              <a:t>esetén</a:t>
            </a:r>
            <a:r>
              <a:rPr lang="en-US" dirty="0"/>
              <a:t> </a:t>
            </a:r>
            <a:r>
              <a:rPr lang="en-US" b="1" dirty="0"/>
              <a:t>541 forint.</a:t>
            </a:r>
            <a:endParaRPr lang="en-US" dirty="0"/>
          </a:p>
          <a:p>
            <a:r>
              <a:rPr lang="en-US" dirty="0"/>
              <a:t>A </a:t>
            </a:r>
            <a:r>
              <a:rPr lang="en-US" dirty="0" err="1"/>
              <a:t>fenti</a:t>
            </a:r>
            <a:r>
              <a:rPr lang="en-US" dirty="0"/>
              <a:t> </a:t>
            </a:r>
            <a:r>
              <a:rPr lang="en-US" dirty="0" err="1"/>
              <a:t>információ</a:t>
            </a:r>
            <a:r>
              <a:rPr lang="en-US" dirty="0"/>
              <a:t> </a:t>
            </a:r>
            <a:r>
              <a:rPr lang="en-US" dirty="0" err="1"/>
              <a:t>kivonata</a:t>
            </a:r>
            <a:r>
              <a:rPr lang="en-US" dirty="0"/>
              <a:t> a 337/2010. (XII. 27.) </a:t>
            </a:r>
            <a:r>
              <a:rPr lang="en-US" dirty="0" err="1"/>
              <a:t>Korm</a:t>
            </a:r>
            <a:r>
              <a:rPr lang="en-US" dirty="0"/>
              <a:t>. </a:t>
            </a:r>
            <a:r>
              <a:rPr lang="en-US" dirty="0" err="1"/>
              <a:t>rendeletnek</a:t>
            </a:r>
            <a:r>
              <a:rPr lang="en-US" dirty="0"/>
              <a:t>.</a:t>
            </a:r>
          </a:p>
          <a:p>
            <a:r>
              <a:rPr lang="en-US" b="1" dirty="0"/>
              <a:t> </a:t>
            </a:r>
            <a:endParaRPr lang="en-US" dirty="0"/>
          </a:p>
          <a:p>
            <a:endParaRPr lang="en-US" dirty="0"/>
          </a:p>
        </p:txBody>
      </p:sp>
    </p:spTree>
    <p:extLst>
      <p:ext uri="{BB962C8B-B14F-4D97-AF65-F5344CB8AC3E}">
        <p14:creationId xmlns:p14="http://schemas.microsoft.com/office/powerpoint/2010/main" val="308468062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hu-HU" dirty="0" smtClean="0"/>
              <a:t>Minimum wage</a:t>
            </a:r>
            <a:endParaRPr lang="en-US" dirty="0"/>
          </a:p>
        </p:txBody>
      </p:sp>
      <p:pic>
        <p:nvPicPr>
          <p:cNvPr id="4" name="Content Placeholder 3"/>
          <p:cNvPicPr>
            <a:picLocks noGrp="1" noChangeAspect="1"/>
          </p:cNvPicPr>
          <p:nvPr>
            <p:ph sz="half" idx="4294967295"/>
          </p:nvPr>
        </p:nvPicPr>
        <p:blipFill>
          <a:blip r:embed="rId2">
            <a:extLst>
              <a:ext uri="{28A0092B-C50C-407E-A947-70E740481C1C}">
                <a14:useLocalDpi xmlns:a14="http://schemas.microsoft.com/office/drawing/2010/main" val="0"/>
              </a:ext>
            </a:extLst>
          </a:blip>
          <a:stretch>
            <a:fillRect/>
          </a:stretch>
        </p:blipFill>
        <p:spPr>
          <a:xfrm>
            <a:off x="1115616" y="1557338"/>
            <a:ext cx="6408712" cy="4103687"/>
          </a:xfrm>
        </p:spPr>
      </p:pic>
    </p:spTree>
    <p:extLst>
      <p:ext uri="{BB962C8B-B14F-4D97-AF65-F5344CB8AC3E}">
        <p14:creationId xmlns:p14="http://schemas.microsoft.com/office/powerpoint/2010/main" val="363081614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hu-HU" dirty="0" smtClean="0"/>
              <a:t>Gross or net salary? </a:t>
            </a:r>
            <a:br>
              <a:rPr lang="hu-HU" dirty="0" smtClean="0"/>
            </a:br>
            <a:r>
              <a:rPr lang="hu-HU" sz="1800" dirty="0" smtClean="0"/>
              <a:t>Sample Payment Record</a:t>
            </a:r>
            <a:r>
              <a:rPr lang="hu-HU" dirty="0" smtClean="0"/>
              <a:t> </a:t>
            </a:r>
            <a:r>
              <a:rPr lang="hu-HU" sz="1800" dirty="0" smtClean="0"/>
              <a:t>2011 March</a:t>
            </a:r>
            <a:r>
              <a:rPr lang="hu-HU" dirty="0" smtClean="0"/>
              <a:t> </a:t>
            </a:r>
            <a:endParaRPr lang="en-US" dirty="0"/>
          </a:p>
        </p:txBody>
      </p:sp>
      <p:pic>
        <p:nvPicPr>
          <p:cNvPr id="6" name="Content Placeholder 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55576" y="1600200"/>
            <a:ext cx="7488832" cy="4525963"/>
          </a:xfrm>
        </p:spPr>
      </p:pic>
    </p:spTree>
    <p:extLst>
      <p:ext uri="{BB962C8B-B14F-4D97-AF65-F5344CB8AC3E}">
        <p14:creationId xmlns:p14="http://schemas.microsoft.com/office/powerpoint/2010/main" val="57274019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hu-HU" smtClean="0"/>
              <a:t>Bérkalkulátor </a:t>
            </a:r>
            <a:r>
              <a:rPr lang="hu-HU" smtClean="0"/>
              <a:t>2012</a:t>
            </a:r>
            <a:r>
              <a:rPr lang="hu-HU" sz="2200" smtClean="0"/>
              <a:t/>
            </a:r>
            <a:br>
              <a:rPr lang="hu-HU" sz="2200" smtClean="0"/>
            </a:br>
            <a:r>
              <a:rPr lang="hu-HU" sz="2200" smtClean="0">
                <a:hlinkClick r:id="rId2"/>
              </a:rPr>
              <a:t>http://www.nettober.com/index.php?p=berkalk20120101</a:t>
            </a:r>
            <a:r>
              <a:rPr lang="hu-HU" sz="2200" smtClean="0"/>
              <a:t/>
            </a:r>
            <a:br>
              <a:rPr lang="hu-HU" sz="2200" smtClean="0"/>
            </a:br>
            <a:endParaRPr lang="en-US" sz="2200"/>
          </a:p>
        </p:txBody>
      </p:sp>
      <p:sp>
        <p:nvSpPr>
          <p:cNvPr id="3" name="Content Placeholder 2"/>
          <p:cNvSpPr>
            <a:spLocks noGrp="1"/>
          </p:cNvSpPr>
          <p:nvPr>
            <p:ph idx="1"/>
          </p:nvPr>
        </p:nvSpPr>
        <p:spPr/>
        <p:txBody>
          <a:bodyPr>
            <a:normAutofit lnSpcReduction="10000"/>
          </a:bodyPr>
          <a:lstStyle/>
          <a:p>
            <a:r>
              <a:rPr lang="hu-HU" smtClean="0"/>
              <a:t>Munkavállalót terhelő költségek</a:t>
            </a:r>
          </a:p>
          <a:p>
            <a:r>
              <a:rPr lang="hu-HU" smtClean="0"/>
              <a:t>Nyugdíjjárulék 10%</a:t>
            </a:r>
          </a:p>
          <a:p>
            <a:r>
              <a:rPr lang="hu-HU" smtClean="0"/>
              <a:t>Egészs. Bizt. 7%</a:t>
            </a:r>
          </a:p>
          <a:p>
            <a:r>
              <a:rPr lang="hu-HU" smtClean="0"/>
              <a:t>Munkavállalói jár. 1,5%</a:t>
            </a:r>
          </a:p>
          <a:p>
            <a:r>
              <a:rPr lang="hu-HU" smtClean="0"/>
              <a:t>Munkaadót terhelő költségek</a:t>
            </a:r>
          </a:p>
          <a:p>
            <a:r>
              <a:rPr lang="hu-HU" smtClean="0"/>
              <a:t>Nyugdíjjárulék 24%</a:t>
            </a:r>
          </a:p>
          <a:p>
            <a:r>
              <a:rPr lang="hu-HU" smtClean="0"/>
              <a:t>Munkaadói járulék 3%</a:t>
            </a:r>
          </a:p>
          <a:p>
            <a:r>
              <a:rPr lang="hu-HU" smtClean="0"/>
              <a:t>Szakképzési hozzájárulás 1,5%</a:t>
            </a:r>
          </a:p>
        </p:txBody>
      </p:sp>
    </p:spTree>
    <p:extLst>
      <p:ext uri="{BB962C8B-B14F-4D97-AF65-F5344CB8AC3E}">
        <p14:creationId xmlns:p14="http://schemas.microsoft.com/office/powerpoint/2010/main" val="19345964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u-HU" dirty="0" smtClean="0"/>
              <a:t>Social contribution and tax types</a:t>
            </a:r>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290637" y="1948656"/>
            <a:ext cx="6562725" cy="3829050"/>
          </a:xfrm>
        </p:spPr>
      </p:pic>
    </p:spTree>
    <p:extLst>
      <p:ext uri="{BB962C8B-B14F-4D97-AF65-F5344CB8AC3E}">
        <p14:creationId xmlns:p14="http://schemas.microsoft.com/office/powerpoint/2010/main" val="26936163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u-HU" dirty="0" smtClean="0"/>
              <a:t>Social security contributions</a:t>
            </a:r>
            <a:endParaRPr lang="en-US" dirty="0"/>
          </a:p>
        </p:txBody>
      </p:sp>
      <p:sp>
        <p:nvSpPr>
          <p:cNvPr id="3" name="Content Placeholder 2"/>
          <p:cNvSpPr>
            <a:spLocks noGrp="1"/>
          </p:cNvSpPr>
          <p:nvPr>
            <p:ph idx="1"/>
          </p:nvPr>
        </p:nvSpPr>
        <p:spPr/>
        <p:txBody>
          <a:bodyPr/>
          <a:lstStyle/>
          <a:p>
            <a:r>
              <a:rPr lang="hu-HU" dirty="0" smtClean="0"/>
              <a:t>Official information for Hungarians:</a:t>
            </a:r>
          </a:p>
          <a:p>
            <a:r>
              <a:rPr lang="hu-HU" dirty="0" smtClean="0">
                <a:hlinkClick r:id="rId2"/>
              </a:rPr>
              <a:t>https://ugyintezes.magyarorszag.hu/cimkek?cimke=403274</a:t>
            </a:r>
            <a:endParaRPr lang="hu-HU" dirty="0" smtClean="0"/>
          </a:p>
          <a:p>
            <a:r>
              <a:rPr lang="hu-HU" dirty="0" smtClean="0"/>
              <a:t>Employers are required to make social contributions of 28.5% of an employee’s gross wages. </a:t>
            </a:r>
            <a:endParaRPr lang="en-US" dirty="0"/>
          </a:p>
        </p:txBody>
      </p:sp>
    </p:spTree>
    <p:extLst>
      <p:ext uri="{BB962C8B-B14F-4D97-AF65-F5344CB8AC3E}">
        <p14:creationId xmlns:p14="http://schemas.microsoft.com/office/powerpoint/2010/main" val="193915965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u-HU" dirty="0" smtClean="0"/>
              <a:t>Useful websites </a:t>
            </a:r>
            <a:endParaRPr lang="en-US" dirty="0"/>
          </a:p>
        </p:txBody>
      </p:sp>
      <p:sp>
        <p:nvSpPr>
          <p:cNvPr id="3" name="Content Placeholder 2"/>
          <p:cNvSpPr>
            <a:spLocks noGrp="1"/>
          </p:cNvSpPr>
          <p:nvPr>
            <p:ph idx="1"/>
          </p:nvPr>
        </p:nvSpPr>
        <p:spPr/>
        <p:txBody>
          <a:bodyPr>
            <a:normAutofit fontScale="62500" lnSpcReduction="20000"/>
          </a:bodyPr>
          <a:lstStyle/>
          <a:p>
            <a:r>
              <a:rPr lang="en-US" b="1" dirty="0"/>
              <a:t>jobseekers in the EU</a:t>
            </a:r>
            <a:endParaRPr lang="en-US" dirty="0"/>
          </a:p>
          <a:p>
            <a:r>
              <a:rPr lang="en-US" b="1" u="sng" dirty="0">
                <a:hlinkClick r:id="rId2"/>
              </a:rPr>
              <a:t>http://ec.europa.eu/youreurope/citizens/work/jobseeker/faq/index_en.htm#faq-09</a:t>
            </a:r>
            <a:endParaRPr lang="en-US" dirty="0"/>
          </a:p>
          <a:p>
            <a:endParaRPr lang="hu-HU" dirty="0" smtClean="0"/>
          </a:p>
          <a:p>
            <a:r>
              <a:rPr lang="en-US" b="1" smtClean="0"/>
              <a:t>adókalkulátor </a:t>
            </a:r>
            <a:r>
              <a:rPr lang="en-US" b="1" dirty="0" smtClean="0"/>
              <a:t>gross/ net</a:t>
            </a:r>
            <a:endParaRPr lang="en-US" dirty="0" smtClean="0"/>
          </a:p>
          <a:p>
            <a:r>
              <a:rPr lang="en-US" b="1" u="sng" dirty="0" smtClean="0">
                <a:hlinkClick r:id="rId3"/>
              </a:rPr>
              <a:t>http://www.portfolio.hu/gazdasag/adozas/</a:t>
            </a:r>
            <a:endParaRPr lang="hu-HU" b="1" u="sng" dirty="0" smtClean="0"/>
          </a:p>
          <a:p>
            <a:r>
              <a:rPr lang="en-US" dirty="0" smtClean="0">
                <a:hlinkClick r:id="rId4"/>
              </a:rPr>
              <a:t>http://www.nettober.com/</a:t>
            </a:r>
            <a:endParaRPr lang="hu-HU" dirty="0" smtClean="0"/>
          </a:p>
          <a:p>
            <a:pPr marL="0" indent="0">
              <a:buNone/>
            </a:pPr>
            <a:endParaRPr lang="hu-HU" dirty="0" smtClean="0"/>
          </a:p>
          <a:p>
            <a:r>
              <a:rPr lang="en-US" b="1" dirty="0" smtClean="0"/>
              <a:t>electronic tax </a:t>
            </a:r>
            <a:r>
              <a:rPr lang="en-US" b="1" smtClean="0"/>
              <a:t>form </a:t>
            </a:r>
            <a:r>
              <a:rPr lang="hu-HU" b="1" smtClean="0"/>
              <a:t>LEARN TO FILL IN YOUR OWN TAX FORM! EASY!</a:t>
            </a:r>
            <a:endParaRPr lang="en-US" b="1" dirty="0" smtClean="0"/>
          </a:p>
          <a:p>
            <a:r>
              <a:rPr lang="en-US" b="1" u="sng" dirty="0" smtClean="0">
                <a:hlinkClick r:id="rId5"/>
              </a:rPr>
              <a:t>https://segitseg.magyarorszag.hu/etananyag/nyomtatvanykitoltes.html</a:t>
            </a:r>
            <a:endParaRPr lang="en-US" b="1" dirty="0" smtClean="0"/>
          </a:p>
          <a:p>
            <a:r>
              <a:rPr lang="en-US" b="1" dirty="0" smtClean="0"/>
              <a:t>same in video</a:t>
            </a:r>
          </a:p>
          <a:p>
            <a:r>
              <a:rPr lang="en-US" b="1" u="sng" dirty="0" smtClean="0">
                <a:hlinkClick r:id="rId6"/>
              </a:rPr>
              <a:t>https://segitseg.magyarorszag.hu/etananyag/nyomtatvanykitoltes.html?videotananyag</a:t>
            </a:r>
            <a:endParaRPr lang="en-US" b="1" dirty="0" smtClean="0"/>
          </a:p>
          <a:p>
            <a:endParaRPr lang="en-US" dirty="0"/>
          </a:p>
        </p:txBody>
      </p:sp>
    </p:spTree>
    <p:extLst>
      <p:ext uri="{BB962C8B-B14F-4D97-AF65-F5344CB8AC3E}">
        <p14:creationId xmlns:p14="http://schemas.microsoft.com/office/powerpoint/2010/main" val="14626516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u-HU" dirty="0" smtClean="0"/>
              <a:t>Taxes on property</a:t>
            </a:r>
            <a:endParaRPr lang="en-US" dirty="0"/>
          </a:p>
        </p:txBody>
      </p:sp>
      <p:sp>
        <p:nvSpPr>
          <p:cNvPr id="3" name="Content Placeholder 2"/>
          <p:cNvSpPr>
            <a:spLocks noGrp="1"/>
          </p:cNvSpPr>
          <p:nvPr>
            <p:ph idx="1"/>
          </p:nvPr>
        </p:nvSpPr>
        <p:spPr/>
        <p:txBody>
          <a:bodyPr>
            <a:normAutofit fontScale="92500" lnSpcReduction="10000"/>
          </a:bodyPr>
          <a:lstStyle/>
          <a:p>
            <a:r>
              <a:rPr lang="hu-HU" dirty="0" smtClean="0"/>
              <a:t>Property tax</a:t>
            </a:r>
          </a:p>
          <a:p>
            <a:r>
              <a:rPr lang="hu-HU" dirty="0" smtClean="0"/>
              <a:t>Inheritance tax</a:t>
            </a:r>
          </a:p>
          <a:p>
            <a:r>
              <a:rPr lang="hu-HU" dirty="0" smtClean="0"/>
              <a:t>Wealth tax</a:t>
            </a:r>
          </a:p>
          <a:p>
            <a:pPr marL="0" indent="0">
              <a:buNone/>
            </a:pPr>
            <a:r>
              <a:rPr lang="en-US" dirty="0" smtClean="0"/>
              <a:t>In Hungary wealth tax must be paid on watercrafts, aircrafts and high performance – with a performance of 125 kW or more – passenger cars listed in the Hungarian official registers.</a:t>
            </a:r>
          </a:p>
          <a:p>
            <a:pPr marL="0" indent="0">
              <a:buNone/>
            </a:pPr>
            <a:r>
              <a:rPr lang="en-US" dirty="0" smtClean="0"/>
              <a:t>Municipalities in Hungary also levy local tax, building and building site taxes. </a:t>
            </a:r>
          </a:p>
          <a:p>
            <a:endParaRPr lang="en-US" dirty="0"/>
          </a:p>
        </p:txBody>
      </p:sp>
    </p:spTree>
    <p:extLst>
      <p:ext uri="{BB962C8B-B14F-4D97-AF65-F5344CB8AC3E}">
        <p14:creationId xmlns:p14="http://schemas.microsoft.com/office/powerpoint/2010/main" val="326051833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u-HU" dirty="0" smtClean="0"/>
              <a:t>Taxes on goods and services</a:t>
            </a:r>
            <a:endParaRPr lang="en-US" dirty="0"/>
          </a:p>
        </p:txBody>
      </p:sp>
      <p:sp>
        <p:nvSpPr>
          <p:cNvPr id="3" name="Content Placeholder 2"/>
          <p:cNvSpPr>
            <a:spLocks noGrp="1"/>
          </p:cNvSpPr>
          <p:nvPr>
            <p:ph sz="half" idx="1"/>
          </p:nvPr>
        </p:nvSpPr>
        <p:spPr/>
        <p:txBody>
          <a:bodyPr>
            <a:normAutofit fontScale="47500" lnSpcReduction="20000"/>
          </a:bodyPr>
          <a:lstStyle/>
          <a:p>
            <a:r>
              <a:rPr lang="hu-HU" sz="3300" b="1" dirty="0" smtClean="0"/>
              <a:t>Value added tax </a:t>
            </a:r>
          </a:p>
          <a:p>
            <a:endParaRPr lang="hu-HU" sz="3300" b="1" dirty="0" smtClean="0"/>
          </a:p>
          <a:p>
            <a:endParaRPr lang="hu-HU" b="1" dirty="0" smtClean="0">
              <a:hlinkClick r:id="rId2"/>
            </a:endParaRPr>
          </a:p>
          <a:p>
            <a:endParaRPr lang="hu-HU" b="1" dirty="0">
              <a:hlinkClick r:id="rId2"/>
            </a:endParaRPr>
          </a:p>
          <a:p>
            <a:endParaRPr lang="hu-HU" b="1" dirty="0" smtClean="0">
              <a:hlinkClick r:id="rId2"/>
            </a:endParaRPr>
          </a:p>
          <a:p>
            <a:r>
              <a:rPr lang="hu-HU" b="1" dirty="0" smtClean="0">
                <a:hlinkClick r:id="rId2"/>
              </a:rPr>
              <a:t>http://www.tmf-vat.com/vat/eu-vat-rates.html</a:t>
            </a:r>
            <a:endParaRPr lang="en-US" dirty="0" smtClean="0"/>
          </a:p>
          <a:p>
            <a:endParaRPr lang="hu-HU" dirty="0" smtClean="0"/>
          </a:p>
          <a:p>
            <a:r>
              <a:rPr lang="en-US" b="1" dirty="0" smtClean="0">
                <a:solidFill>
                  <a:srgbClr val="FF0000"/>
                </a:solidFill>
              </a:rPr>
              <a:t>Hungarian </a:t>
            </a:r>
            <a:r>
              <a:rPr lang="en-US" b="1" smtClean="0">
                <a:solidFill>
                  <a:srgbClr val="FF0000"/>
                </a:solidFill>
              </a:rPr>
              <a:t>VAT </a:t>
            </a:r>
            <a:r>
              <a:rPr lang="en-US" b="1" smtClean="0">
                <a:solidFill>
                  <a:srgbClr val="FF0000"/>
                </a:solidFill>
              </a:rPr>
              <a:t>Rate</a:t>
            </a:r>
            <a:r>
              <a:rPr lang="hu-HU" b="1">
                <a:solidFill>
                  <a:srgbClr val="FF0000"/>
                </a:solidFill>
              </a:rPr>
              <a:t> (2011</a:t>
            </a:r>
            <a:r>
              <a:rPr lang="hu-HU" b="1">
                <a:solidFill>
                  <a:srgbClr val="FF0000"/>
                </a:solidFill>
              </a:rPr>
              <a:t>) </a:t>
            </a:r>
            <a:endParaRPr lang="hu-HU" b="1" smtClean="0">
              <a:solidFill>
                <a:srgbClr val="FF0000"/>
              </a:solidFill>
            </a:endParaRPr>
          </a:p>
          <a:p>
            <a:r>
              <a:rPr lang="en-US" smtClean="0"/>
              <a:t>Standard </a:t>
            </a:r>
            <a:r>
              <a:rPr lang="en-US" dirty="0" smtClean="0"/>
              <a:t>Rate 25% </a:t>
            </a:r>
            <a:endParaRPr lang="hu-HU" dirty="0" smtClean="0"/>
          </a:p>
          <a:p>
            <a:r>
              <a:rPr lang="en-US" dirty="0" smtClean="0"/>
              <a:t>Reduced Rate 18%; 5%</a:t>
            </a:r>
            <a:endParaRPr lang="hu-HU" dirty="0" smtClean="0"/>
          </a:p>
          <a:p>
            <a:r>
              <a:rPr lang="en-US" b="1" dirty="0" smtClean="0"/>
              <a:t>The Hungarian government has today announced plans to increase its standard VAT rate by 2%, from 25% to 27%.</a:t>
            </a:r>
            <a:r>
              <a:rPr lang="hu-HU" b="1" dirty="0" smtClean="0"/>
              <a:t> </a:t>
            </a:r>
            <a:r>
              <a:rPr lang="hu-HU" sz="2000" dirty="0" smtClean="0">
                <a:hlinkClick r:id="rId3"/>
              </a:rPr>
              <a:t>http://www.tmf-vat.com/tmf-in-the-media/hungary-increases-vat-2-to-27.html</a:t>
            </a:r>
            <a:endParaRPr lang="hu-HU" sz="2000" dirty="0" smtClean="0"/>
          </a:p>
          <a:p>
            <a:r>
              <a:rPr lang="hu-HU" b="1">
                <a:solidFill>
                  <a:srgbClr val="FF0000"/>
                </a:solidFill>
              </a:rPr>
              <a:t>(2012?)</a:t>
            </a:r>
            <a:endParaRPr lang="en-US" b="1">
              <a:solidFill>
                <a:srgbClr val="FF0000"/>
              </a:solidFill>
            </a:endParaRPr>
          </a:p>
          <a:p>
            <a:endParaRPr lang="hu-HU" dirty="0" smtClean="0"/>
          </a:p>
          <a:p>
            <a:r>
              <a:rPr lang="en-US" b="1" dirty="0" smtClean="0">
                <a:solidFill>
                  <a:srgbClr val="FF0000"/>
                </a:solidFill>
              </a:rPr>
              <a:t>German VAT Rate</a:t>
            </a:r>
          </a:p>
          <a:p>
            <a:r>
              <a:rPr lang="en-US" dirty="0" smtClean="0"/>
              <a:t>Standard Rate 19%</a:t>
            </a:r>
            <a:br>
              <a:rPr lang="en-US" dirty="0" smtClean="0"/>
            </a:br>
            <a:r>
              <a:rPr lang="en-US" dirty="0" smtClean="0"/>
              <a:t>Reduced Rate 7%</a:t>
            </a:r>
          </a:p>
          <a:p>
            <a:endParaRPr lang="hu-HU" b="1" dirty="0" smtClean="0"/>
          </a:p>
          <a:p>
            <a:r>
              <a:rPr lang="en-US" b="1" dirty="0" smtClean="0">
                <a:solidFill>
                  <a:srgbClr val="FF0000"/>
                </a:solidFill>
              </a:rPr>
              <a:t>Spanish VAT Rate</a:t>
            </a:r>
          </a:p>
          <a:p>
            <a:r>
              <a:rPr lang="en-US" dirty="0" smtClean="0"/>
              <a:t>Standard Rate 18%</a:t>
            </a:r>
            <a:br>
              <a:rPr lang="en-US" dirty="0" smtClean="0"/>
            </a:br>
            <a:r>
              <a:rPr lang="en-US" dirty="0" smtClean="0"/>
              <a:t>Reduced Rates 4%, 8%</a:t>
            </a:r>
            <a:endParaRPr lang="en-US" dirty="0"/>
          </a:p>
        </p:txBody>
      </p:sp>
      <p:sp>
        <p:nvSpPr>
          <p:cNvPr id="5" name="Content Placeholder 4"/>
          <p:cNvSpPr>
            <a:spLocks noGrp="1"/>
          </p:cNvSpPr>
          <p:nvPr>
            <p:ph sz="half" idx="2"/>
          </p:nvPr>
        </p:nvSpPr>
        <p:spPr/>
        <p:txBody>
          <a:bodyPr>
            <a:normAutofit fontScale="47500" lnSpcReduction="20000"/>
          </a:bodyPr>
          <a:lstStyle/>
          <a:p>
            <a:r>
              <a:rPr lang="hu-HU" dirty="0" smtClean="0"/>
              <a:t>Sales taxes </a:t>
            </a:r>
            <a:r>
              <a:rPr lang="hu-HU" dirty="0" smtClean="0">
                <a:hlinkClick r:id="rId4"/>
              </a:rPr>
              <a:t>http://www.tax-news.com/news/Hungary_Adopts_Hamburger_Tax____50476.html</a:t>
            </a:r>
            <a:endParaRPr lang="hu-HU" dirty="0" smtClean="0"/>
          </a:p>
          <a:p>
            <a:endParaRPr lang="hu-HU" b="1" dirty="0" smtClean="0"/>
          </a:p>
          <a:p>
            <a:r>
              <a:rPr lang="hu-HU" b="1" dirty="0" smtClean="0"/>
              <a:t>H</a:t>
            </a:r>
            <a:r>
              <a:rPr lang="en-US" b="1" dirty="0" err="1" smtClean="0"/>
              <a:t>ungary</a:t>
            </a:r>
            <a:r>
              <a:rPr lang="en-US" b="1" dirty="0" smtClean="0"/>
              <a:t> Adopts 'Hamburger Tax'</a:t>
            </a:r>
          </a:p>
          <a:p>
            <a:r>
              <a:rPr lang="en-US" dirty="0" smtClean="0"/>
              <a:t>Eager to </a:t>
            </a:r>
            <a:r>
              <a:rPr lang="en-US" b="1" dirty="0" smtClean="0"/>
              <a:t>generate </a:t>
            </a:r>
            <a:r>
              <a:rPr lang="en-US" dirty="0" smtClean="0"/>
              <a:t>additional tax </a:t>
            </a:r>
            <a:r>
              <a:rPr lang="en-US" b="1" dirty="0" smtClean="0"/>
              <a:t>revenues</a:t>
            </a:r>
            <a:r>
              <a:rPr lang="en-US" dirty="0" smtClean="0"/>
              <a:t> and to reverse increasingly unhealthy dietary trends, the Hungarian parliament</a:t>
            </a:r>
            <a:r>
              <a:rPr lang="hu-HU" dirty="0" smtClean="0"/>
              <a:t> </a:t>
            </a:r>
            <a:r>
              <a:rPr lang="en-US" dirty="0" smtClean="0"/>
              <a:t>has recently voted in </a:t>
            </a:r>
            <a:r>
              <a:rPr lang="en-US" dirty="0" err="1" smtClean="0"/>
              <a:t>favour</a:t>
            </a:r>
            <a:r>
              <a:rPr lang="en-US" dirty="0" smtClean="0"/>
              <a:t> of a new tax on unhealthy foodstuffs.</a:t>
            </a:r>
            <a:r>
              <a:rPr lang="hu-HU" dirty="0" smtClean="0"/>
              <a:t> </a:t>
            </a:r>
            <a:r>
              <a:rPr lang="en-US" dirty="0" smtClean="0"/>
              <a:t>Dubbed the ‘hamburger tax’ and primarily targeting biscuits, energy drinks and pre-wrapped cakes, the new </a:t>
            </a:r>
            <a:r>
              <a:rPr lang="en-US" b="1" dirty="0" smtClean="0"/>
              <a:t>levy</a:t>
            </a:r>
            <a:r>
              <a:rPr lang="en-US" dirty="0" smtClean="0"/>
              <a:t> is to be </a:t>
            </a:r>
            <a:r>
              <a:rPr lang="en-US" b="1" dirty="0" smtClean="0"/>
              <a:t>impose</a:t>
            </a:r>
            <a:r>
              <a:rPr lang="en-US" dirty="0" smtClean="0"/>
              <a:t>d on food and drink in Hungary with a high sugar, salt, caffeine, or carbohydrate content from September 1.</a:t>
            </a:r>
            <a:endParaRPr lang="hu-HU" dirty="0" smtClean="0"/>
          </a:p>
          <a:p>
            <a:endParaRPr lang="hu-HU" dirty="0" smtClean="0"/>
          </a:p>
          <a:p>
            <a:endParaRPr lang="hu-HU" dirty="0"/>
          </a:p>
          <a:p>
            <a:r>
              <a:rPr lang="hu-HU" dirty="0" smtClean="0"/>
              <a:t>Excise duty/tax (jövedéki adó, a jövedéki adót a termelő, a fogyasztói adót a végső felhasználó fizeti </a:t>
            </a:r>
            <a:r>
              <a:rPr lang="hu-HU" smtClean="0"/>
              <a:t>ki</a:t>
            </a:r>
            <a:r>
              <a:rPr lang="hu-HU" smtClean="0"/>
              <a:t>) (see more on US usage - websearch)</a:t>
            </a:r>
            <a:endParaRPr lang="hu-HU" dirty="0" smtClean="0"/>
          </a:p>
          <a:p>
            <a:r>
              <a:rPr lang="hu-HU" dirty="0" smtClean="0">
                <a:solidFill>
                  <a:srgbClr val="92D050"/>
                </a:solidFill>
              </a:rPr>
              <a:t>Excise tax on wine, tobacco, gasoline etc.</a:t>
            </a:r>
            <a:endParaRPr lang="en-US" dirty="0">
              <a:solidFill>
                <a:srgbClr val="92D050"/>
              </a:solidFill>
            </a:endParaRPr>
          </a:p>
        </p:txBody>
      </p:sp>
      <p:pic>
        <p:nvPicPr>
          <p:cNvPr id="6" name="Picture 5"/>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115616" y="1863513"/>
            <a:ext cx="3097832" cy="729310"/>
          </a:xfrm>
          <a:prstGeom prst="rect">
            <a:avLst/>
          </a:prstGeom>
        </p:spPr>
      </p:pic>
    </p:spTree>
    <p:extLst>
      <p:ext uri="{BB962C8B-B14F-4D97-AF65-F5344CB8AC3E}">
        <p14:creationId xmlns:p14="http://schemas.microsoft.com/office/powerpoint/2010/main" val="161221447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u-HU" dirty="0" smtClean="0"/>
              <a:t>VAT </a:t>
            </a:r>
            <a:r>
              <a:rPr lang="hu-HU" sz="1300" dirty="0" smtClean="0"/>
              <a:t>http://en.wikipedia.org/wiki/Value_added_tax</a:t>
            </a:r>
            <a:endParaRPr lang="en-US" sz="1300" dirty="0"/>
          </a:p>
        </p:txBody>
      </p:sp>
      <p:sp>
        <p:nvSpPr>
          <p:cNvPr id="3" name="Content Placeholder 2"/>
          <p:cNvSpPr>
            <a:spLocks noGrp="1"/>
          </p:cNvSpPr>
          <p:nvPr>
            <p:ph idx="1"/>
          </p:nvPr>
        </p:nvSpPr>
        <p:spPr>
          <a:xfrm>
            <a:off x="457200" y="1600200"/>
            <a:ext cx="8229600" cy="4637111"/>
          </a:xfrm>
        </p:spPr>
        <p:txBody>
          <a:bodyPr>
            <a:normAutofit fontScale="62500" lnSpcReduction="20000"/>
          </a:bodyPr>
          <a:lstStyle/>
          <a:p>
            <a:r>
              <a:rPr lang="en-US" dirty="0" smtClean="0"/>
              <a:t>A </a:t>
            </a:r>
            <a:r>
              <a:rPr lang="en-US" b="1" dirty="0" smtClean="0"/>
              <a:t>Value Added Tax</a:t>
            </a:r>
            <a:r>
              <a:rPr lang="en-US" dirty="0" smtClean="0"/>
              <a:t> (</a:t>
            </a:r>
            <a:r>
              <a:rPr lang="en-US" b="1" dirty="0" smtClean="0"/>
              <a:t>VAT</a:t>
            </a:r>
            <a:r>
              <a:rPr lang="en-US" dirty="0" smtClean="0"/>
              <a:t>) is a form of </a:t>
            </a:r>
            <a:r>
              <a:rPr lang="hu-HU" dirty="0" smtClean="0"/>
              <a:t>consumption tax</a:t>
            </a:r>
            <a:r>
              <a:rPr lang="en-US" dirty="0" smtClean="0"/>
              <a:t>. From the perspective of the buyer, it is a tax on the purchase price. From that of the seller, it is a tax only on the "value added" to a product, material or service, from an accounting point of view, by this stage of its manufacture or distribution. The manufacturer remits to the government the difference between these two amounts, and retains the rest for themselves to offset the taxes they had previously paid on the inputs.</a:t>
            </a:r>
          </a:p>
          <a:p>
            <a:r>
              <a:rPr lang="en-US" dirty="0" smtClean="0"/>
              <a:t>The " </a:t>
            </a:r>
            <a:r>
              <a:rPr lang="hu-HU" dirty="0" smtClean="0"/>
              <a:t>value added</a:t>
            </a:r>
            <a:r>
              <a:rPr lang="en-US" dirty="0" smtClean="0"/>
              <a:t> " to a product by a business is the sale price charged to its customer, minus the cost of materials and other taxable inputs. A VAT is like a </a:t>
            </a:r>
            <a:r>
              <a:rPr lang="hu-HU" dirty="0" smtClean="0"/>
              <a:t>sales tax</a:t>
            </a:r>
            <a:r>
              <a:rPr lang="en-US" dirty="0" smtClean="0"/>
              <a:t> in that ultimately only the end consumer is taxed. It differs from the sales tax in that, with the latter, the tax is collected and remitted to the government only once, at the point of purchase by the end consumer. With the VAT, collections, remittances to the government, and credits for taxes already paid occur each time a business in the supply chain purchases products.</a:t>
            </a:r>
          </a:p>
          <a:p>
            <a:r>
              <a:rPr lang="en-US" dirty="0" smtClean="0"/>
              <a:t>Personal end-consumers of products and services cannot recover VAT on purchases, but businesses are able to recover VAT (input tax) on the products and services that they buy</a:t>
            </a:r>
            <a:r>
              <a:rPr lang="hu-HU" dirty="0" smtClean="0"/>
              <a:t>.</a:t>
            </a:r>
          </a:p>
          <a:p>
            <a:pPr marL="0" indent="0">
              <a:buNone/>
            </a:pPr>
            <a:endParaRPr lang="hu-HU" dirty="0"/>
          </a:p>
        </p:txBody>
      </p:sp>
    </p:spTree>
    <p:extLst>
      <p:ext uri="{BB962C8B-B14F-4D97-AF65-F5344CB8AC3E}">
        <p14:creationId xmlns:p14="http://schemas.microsoft.com/office/powerpoint/2010/main" val="20816707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hu-HU" dirty="0" smtClean="0"/>
              <a:t>Taxes</a:t>
            </a:r>
            <a:endParaRPr lang="en-US" dirty="0"/>
          </a:p>
        </p:txBody>
      </p:sp>
      <p:sp>
        <p:nvSpPr>
          <p:cNvPr id="5" name="Content Placeholder 4"/>
          <p:cNvSpPr>
            <a:spLocks noGrp="1"/>
          </p:cNvSpPr>
          <p:nvPr>
            <p:ph sz="half" idx="1"/>
          </p:nvPr>
        </p:nvSpPr>
        <p:spPr/>
        <p:txBody>
          <a:bodyPr>
            <a:normAutofit/>
          </a:bodyPr>
          <a:lstStyle/>
          <a:p>
            <a:r>
              <a:rPr lang="en-US" dirty="0" smtClean="0"/>
              <a:t>To </a:t>
            </a:r>
            <a:r>
              <a:rPr lang="hu-HU" dirty="0" smtClean="0"/>
              <a:t>tax</a:t>
            </a:r>
            <a:r>
              <a:rPr lang="en-US" dirty="0" smtClean="0"/>
              <a:t> is to </a:t>
            </a:r>
            <a:r>
              <a:rPr lang="en-US" b="1" dirty="0" smtClean="0"/>
              <a:t>impose</a:t>
            </a:r>
            <a:r>
              <a:rPr lang="en-US" dirty="0" smtClean="0"/>
              <a:t> a financial charge or other </a:t>
            </a:r>
            <a:r>
              <a:rPr lang="en-US" b="1" dirty="0" smtClean="0"/>
              <a:t>levy</a:t>
            </a:r>
            <a:r>
              <a:rPr lang="en-US" dirty="0" smtClean="0"/>
              <a:t> upon a taxpayer (an individual or </a:t>
            </a:r>
            <a:r>
              <a:rPr lang="hu-HU" b="1" dirty="0" smtClean="0"/>
              <a:t>legal entity</a:t>
            </a:r>
            <a:r>
              <a:rPr lang="en-US" dirty="0" smtClean="0"/>
              <a:t>) by a </a:t>
            </a:r>
            <a:r>
              <a:rPr lang="hu-HU" dirty="0" smtClean="0"/>
              <a:t>state </a:t>
            </a:r>
            <a:r>
              <a:rPr lang="en-US" dirty="0" smtClean="0"/>
              <a:t>or the functional equivalent of a state</a:t>
            </a:r>
            <a:r>
              <a:rPr lang="hu-HU" dirty="0" smtClean="0"/>
              <a:t> (e.g. municipality).</a:t>
            </a:r>
          </a:p>
          <a:p>
            <a:r>
              <a:rPr lang="hu-HU" sz="1000" dirty="0" smtClean="0"/>
              <a:t>For more: </a:t>
            </a:r>
            <a:r>
              <a:rPr lang="en-US" sz="1000" dirty="0" smtClean="0">
                <a:hlinkClick r:id="rId2"/>
              </a:rPr>
              <a:t>http://en.wikipedia.org/wiki/Tax#The_Four_.22R.22s</a:t>
            </a:r>
            <a:endParaRPr lang="hu-HU" sz="1000" dirty="0" smtClean="0"/>
          </a:p>
          <a:p>
            <a:endParaRPr lang="hu-HU" sz="1000" dirty="0"/>
          </a:p>
        </p:txBody>
      </p:sp>
      <p:pic>
        <p:nvPicPr>
          <p:cNvPr id="7" name="Content Placeholder 6"/>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4716016" y="1700808"/>
            <a:ext cx="3886200" cy="3752850"/>
          </a:xfrm>
        </p:spPr>
      </p:pic>
      <p:cxnSp>
        <p:nvCxnSpPr>
          <p:cNvPr id="9" name="Straight Connector 8"/>
          <p:cNvCxnSpPr/>
          <p:nvPr/>
        </p:nvCxnSpPr>
        <p:spPr>
          <a:xfrm>
            <a:off x="4499992" y="1628800"/>
            <a:ext cx="0" cy="4536504"/>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364802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u-HU" dirty="0" smtClean="0"/>
              <a:t>Tariff, duty </a:t>
            </a:r>
            <a:r>
              <a:rPr lang="hu-HU" sz="1800" dirty="0" smtClean="0"/>
              <a:t>http://www.bangkoklogistics.com/free-trade-agreement/tariff/Tariff-Vs-Duty.html</a:t>
            </a:r>
            <a:endParaRPr lang="en-US" sz="1800" dirty="0"/>
          </a:p>
        </p:txBody>
      </p:sp>
      <p:sp>
        <p:nvSpPr>
          <p:cNvPr id="3" name="Content Placeholder 2"/>
          <p:cNvSpPr>
            <a:spLocks noGrp="1"/>
          </p:cNvSpPr>
          <p:nvPr>
            <p:ph idx="1"/>
          </p:nvPr>
        </p:nvSpPr>
        <p:spPr/>
        <p:txBody>
          <a:bodyPr>
            <a:normAutofit fontScale="92500" lnSpcReduction="20000"/>
          </a:bodyPr>
          <a:lstStyle/>
          <a:p>
            <a:r>
              <a:rPr lang="en-US" dirty="0" smtClean="0"/>
              <a:t>Tariff or duty means the same thing. In the United States, it is known as tariff, and in the United Kingdom, it is called a duty. Basically both are imposed on goods that are being exported and imported.</a:t>
            </a:r>
            <a:endParaRPr lang="hu-HU" dirty="0" smtClean="0"/>
          </a:p>
          <a:p>
            <a:r>
              <a:rPr lang="hu-HU" dirty="0" smtClean="0"/>
              <a:t>a tax that is paid on goods coming into or going out of a country. </a:t>
            </a:r>
          </a:p>
          <a:p>
            <a:r>
              <a:rPr lang="hu-HU" i="1" dirty="0" smtClean="0">
                <a:solidFill>
                  <a:srgbClr val="00B050"/>
                </a:solidFill>
              </a:rPr>
              <a:t>A general tariff was imposed on foreign imports.</a:t>
            </a:r>
          </a:p>
          <a:p>
            <a:r>
              <a:rPr lang="hu-HU" dirty="0" smtClean="0"/>
              <a:t>a tax that you pay on things that you buy, esp. those that you bring into a country</a:t>
            </a:r>
          </a:p>
          <a:p>
            <a:r>
              <a:rPr lang="hu-HU" i="1" dirty="0" smtClean="0">
                <a:solidFill>
                  <a:srgbClr val="00B050"/>
                </a:solidFill>
              </a:rPr>
              <a:t>customs /excise/ import duties, duty-free shop</a:t>
            </a:r>
            <a:endParaRPr lang="en-US" i="1" dirty="0">
              <a:solidFill>
                <a:srgbClr val="00B050"/>
              </a:solidFill>
            </a:endParaRPr>
          </a:p>
        </p:txBody>
      </p:sp>
    </p:spTree>
    <p:extLst>
      <p:ext uri="{BB962C8B-B14F-4D97-AF65-F5344CB8AC3E}">
        <p14:creationId xmlns:p14="http://schemas.microsoft.com/office/powerpoint/2010/main" val="40622108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u-HU" dirty="0" smtClean="0"/>
              <a:t>Purposes and effects: (the 4 ’R’s)</a:t>
            </a:r>
            <a:endParaRPr lang="en-US" dirty="0"/>
          </a:p>
        </p:txBody>
      </p:sp>
      <p:sp>
        <p:nvSpPr>
          <p:cNvPr id="3" name="Content Placeholder 2"/>
          <p:cNvSpPr>
            <a:spLocks noGrp="1"/>
          </p:cNvSpPr>
          <p:nvPr>
            <p:ph idx="1"/>
          </p:nvPr>
        </p:nvSpPr>
        <p:spPr/>
        <p:txBody>
          <a:bodyPr>
            <a:normAutofit fontScale="92500"/>
          </a:bodyPr>
          <a:lstStyle/>
          <a:p>
            <a:pPr marL="514350" indent="-514350">
              <a:buFont typeface="+mj-lt"/>
              <a:buAutoNum type="arabicPeriod"/>
            </a:pPr>
            <a:r>
              <a:rPr lang="hu-HU" b="1" dirty="0" smtClean="0"/>
              <a:t>Revenue </a:t>
            </a:r>
            <a:r>
              <a:rPr lang="hu-HU" dirty="0" smtClean="0"/>
              <a:t>collection: </a:t>
            </a:r>
            <a:r>
              <a:rPr lang="en-US" dirty="0" smtClean="0"/>
              <a:t>to spend on armies, roads, schools and hospitals</a:t>
            </a:r>
            <a:r>
              <a:rPr lang="hu-HU" dirty="0" smtClean="0"/>
              <a:t> …</a:t>
            </a:r>
          </a:p>
          <a:p>
            <a:pPr marL="514350" indent="-514350">
              <a:buFont typeface="+mj-lt"/>
              <a:buAutoNum type="arabicPeriod"/>
            </a:pPr>
            <a:r>
              <a:rPr lang="hu-HU" b="1" dirty="0" smtClean="0"/>
              <a:t>Redistribution</a:t>
            </a:r>
            <a:r>
              <a:rPr lang="hu-HU" dirty="0" smtClean="0"/>
              <a:t>: </a:t>
            </a:r>
            <a:r>
              <a:rPr lang="en-US" dirty="0" smtClean="0"/>
              <a:t>transferring wealth from the richer sections of society to poorer sections</a:t>
            </a:r>
            <a:r>
              <a:rPr lang="hu-HU" dirty="0" smtClean="0"/>
              <a:t>.</a:t>
            </a:r>
          </a:p>
          <a:p>
            <a:pPr marL="514350" indent="-514350">
              <a:buFont typeface="+mj-lt"/>
              <a:buAutoNum type="arabicPeriod"/>
            </a:pPr>
            <a:r>
              <a:rPr lang="hu-HU" b="1" dirty="0" smtClean="0"/>
              <a:t>Repricing</a:t>
            </a:r>
            <a:r>
              <a:rPr lang="hu-HU" dirty="0" smtClean="0"/>
              <a:t>: </a:t>
            </a:r>
            <a:r>
              <a:rPr lang="en-US" dirty="0" smtClean="0"/>
              <a:t>for example, </a:t>
            </a:r>
            <a:r>
              <a:rPr lang="hu-HU" dirty="0" smtClean="0"/>
              <a:t>tobacco</a:t>
            </a:r>
            <a:r>
              <a:rPr lang="en-US" dirty="0" smtClean="0"/>
              <a:t> is taxed to discourage smoking, and a </a:t>
            </a:r>
            <a:r>
              <a:rPr lang="hu-HU" dirty="0" smtClean="0"/>
              <a:t>carbon tax</a:t>
            </a:r>
            <a:r>
              <a:rPr lang="en-US" dirty="0" smtClean="0"/>
              <a:t> discourages use of carbon-based fuels</a:t>
            </a:r>
            <a:r>
              <a:rPr lang="hu-HU" dirty="0" smtClean="0"/>
              <a:t>.</a:t>
            </a:r>
          </a:p>
          <a:p>
            <a:pPr marL="514350" indent="-514350">
              <a:buFont typeface="+mj-lt"/>
              <a:buAutoNum type="arabicPeriod"/>
            </a:pPr>
            <a:r>
              <a:rPr lang="hu-HU" b="1" dirty="0" smtClean="0"/>
              <a:t>Representation</a:t>
            </a:r>
            <a:r>
              <a:rPr lang="hu-HU" dirty="0" smtClean="0"/>
              <a:t>: rulers tax citizens, and citizens demand accountability from their rulers.</a:t>
            </a:r>
            <a:endParaRPr lang="en-US" dirty="0"/>
          </a:p>
        </p:txBody>
      </p:sp>
    </p:spTree>
    <p:extLst>
      <p:ext uri="{BB962C8B-B14F-4D97-AF65-F5344CB8AC3E}">
        <p14:creationId xmlns:p14="http://schemas.microsoft.com/office/powerpoint/2010/main" val="41245955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u-HU" dirty="0" smtClean="0"/>
              <a:t>Tax expressions</a:t>
            </a:r>
            <a:endParaRPr lang="en-US" dirty="0"/>
          </a:p>
        </p:txBody>
      </p:sp>
      <p:sp>
        <p:nvSpPr>
          <p:cNvPr id="3" name="Content Placeholder 2"/>
          <p:cNvSpPr>
            <a:spLocks noGrp="1"/>
          </p:cNvSpPr>
          <p:nvPr>
            <p:ph idx="1"/>
          </p:nvPr>
        </p:nvSpPr>
        <p:spPr/>
        <p:txBody>
          <a:bodyPr>
            <a:normAutofit fontScale="55000" lnSpcReduction="20000"/>
          </a:bodyPr>
          <a:lstStyle/>
          <a:p>
            <a:r>
              <a:rPr lang="hu-HU" i="1" dirty="0" smtClean="0">
                <a:solidFill>
                  <a:schemeClr val="accent3">
                    <a:lumMod val="75000"/>
                  </a:schemeClr>
                </a:solidFill>
              </a:rPr>
              <a:t>A tax </a:t>
            </a:r>
            <a:r>
              <a:rPr lang="hu-HU" b="1" i="1" dirty="0" smtClean="0">
                <a:solidFill>
                  <a:schemeClr val="accent3">
                    <a:lumMod val="75000"/>
                  </a:schemeClr>
                </a:solidFill>
              </a:rPr>
              <a:t>levied</a:t>
            </a:r>
            <a:r>
              <a:rPr lang="hu-HU" i="1" dirty="0" smtClean="0">
                <a:solidFill>
                  <a:schemeClr val="accent3">
                    <a:lumMod val="75000"/>
                  </a:schemeClr>
                </a:solidFill>
              </a:rPr>
              <a:t> by the government on excess company profits</a:t>
            </a:r>
          </a:p>
          <a:p>
            <a:r>
              <a:rPr lang="hu-HU" b="1" dirty="0" smtClean="0">
                <a:solidFill>
                  <a:schemeClr val="accent3">
                    <a:lumMod val="75000"/>
                  </a:schemeClr>
                </a:solidFill>
              </a:rPr>
              <a:t>to raise /cut taxes, tax increases / cuts</a:t>
            </a:r>
          </a:p>
          <a:p>
            <a:r>
              <a:rPr lang="hu-HU" dirty="0" smtClean="0">
                <a:solidFill>
                  <a:schemeClr val="accent3">
                    <a:lumMod val="75000"/>
                  </a:schemeClr>
                </a:solidFill>
              </a:rPr>
              <a:t>changes in tax </a:t>
            </a:r>
            <a:r>
              <a:rPr lang="hu-HU" b="1" dirty="0" smtClean="0">
                <a:solidFill>
                  <a:schemeClr val="accent3">
                    <a:lumMod val="75000"/>
                  </a:schemeClr>
                </a:solidFill>
              </a:rPr>
              <a:t>rates (%)</a:t>
            </a:r>
          </a:p>
          <a:p>
            <a:r>
              <a:rPr lang="hu-HU" b="1" dirty="0" smtClean="0">
                <a:solidFill>
                  <a:schemeClr val="accent3">
                    <a:lumMod val="75000"/>
                  </a:schemeClr>
                </a:solidFill>
              </a:rPr>
              <a:t>flat rate: </a:t>
            </a:r>
            <a:r>
              <a:rPr lang="hu-HU" dirty="0" smtClean="0">
                <a:solidFill>
                  <a:schemeClr val="accent3">
                    <a:lumMod val="75000"/>
                  </a:schemeClr>
                </a:solidFill>
              </a:rPr>
              <a:t>the same for every situation</a:t>
            </a:r>
          </a:p>
          <a:p>
            <a:r>
              <a:rPr lang="hu-HU" i="1" dirty="0" smtClean="0">
                <a:solidFill>
                  <a:schemeClr val="accent3">
                    <a:lumMod val="75000"/>
                  </a:schemeClr>
                </a:solidFill>
              </a:rPr>
              <a:t>to pay over £1000 </a:t>
            </a:r>
            <a:r>
              <a:rPr lang="hu-HU" b="1" i="1" dirty="0" smtClean="0">
                <a:solidFill>
                  <a:schemeClr val="accent3">
                    <a:lumMod val="75000"/>
                  </a:schemeClr>
                </a:solidFill>
              </a:rPr>
              <a:t>in</a:t>
            </a:r>
            <a:r>
              <a:rPr lang="hu-HU" i="1" dirty="0" smtClean="0">
                <a:solidFill>
                  <a:schemeClr val="accent3">
                    <a:lumMod val="75000"/>
                  </a:schemeClr>
                </a:solidFill>
              </a:rPr>
              <a:t> tax</a:t>
            </a:r>
          </a:p>
          <a:p>
            <a:r>
              <a:rPr lang="hu-HU" i="1" dirty="0" smtClean="0">
                <a:solidFill>
                  <a:schemeClr val="accent3">
                    <a:lumMod val="75000"/>
                  </a:schemeClr>
                </a:solidFill>
              </a:rPr>
              <a:t>Income tax will be </a:t>
            </a:r>
            <a:r>
              <a:rPr lang="hu-HU" b="1" i="1" dirty="0" smtClean="0">
                <a:solidFill>
                  <a:schemeClr val="accent3">
                    <a:lumMod val="75000"/>
                  </a:schemeClr>
                </a:solidFill>
              </a:rPr>
              <a:t>deducted</a:t>
            </a:r>
            <a:r>
              <a:rPr lang="hu-HU" i="1" dirty="0" smtClean="0">
                <a:solidFill>
                  <a:schemeClr val="accent3">
                    <a:lumMod val="75000"/>
                  </a:schemeClr>
                </a:solidFill>
              </a:rPr>
              <a:t> by your employer.</a:t>
            </a:r>
          </a:p>
          <a:p>
            <a:r>
              <a:rPr lang="hu-HU" b="1" dirty="0" smtClean="0">
                <a:solidFill>
                  <a:schemeClr val="accent3">
                    <a:lumMod val="75000"/>
                  </a:schemeClr>
                </a:solidFill>
              </a:rPr>
              <a:t>tax  avoidance</a:t>
            </a:r>
            <a:r>
              <a:rPr lang="hu-HU" dirty="0" smtClean="0">
                <a:solidFill>
                  <a:schemeClr val="accent3">
                    <a:lumMod val="75000"/>
                  </a:schemeClr>
                </a:solidFill>
              </a:rPr>
              <a:t>: ways of paying only the smallest amount of tax you legally have to</a:t>
            </a:r>
          </a:p>
          <a:p>
            <a:r>
              <a:rPr lang="hu-HU" b="1" dirty="0" smtClean="0">
                <a:solidFill>
                  <a:schemeClr val="accent3">
                    <a:lumMod val="75000"/>
                  </a:schemeClr>
                </a:solidFill>
              </a:rPr>
              <a:t>tax evasion</a:t>
            </a:r>
            <a:r>
              <a:rPr lang="hu-HU" dirty="0" smtClean="0">
                <a:solidFill>
                  <a:schemeClr val="accent3">
                    <a:lumMod val="75000"/>
                  </a:schemeClr>
                </a:solidFill>
              </a:rPr>
              <a:t>: the crime of deliberately not paying all the taxes that you should pay</a:t>
            </a:r>
          </a:p>
          <a:p>
            <a:r>
              <a:rPr lang="hu-HU" b="1" dirty="0" smtClean="0">
                <a:solidFill>
                  <a:schemeClr val="accent3">
                    <a:lumMod val="75000"/>
                  </a:schemeClr>
                </a:solidFill>
              </a:rPr>
              <a:t>tax exempt</a:t>
            </a:r>
            <a:r>
              <a:rPr lang="hu-HU" dirty="0" smtClean="0">
                <a:solidFill>
                  <a:schemeClr val="accent3">
                    <a:lumMod val="75000"/>
                  </a:schemeClr>
                </a:solidFill>
              </a:rPr>
              <a:t>: that is not taxed (e.g. </a:t>
            </a:r>
            <a:r>
              <a:rPr lang="hu-HU" i="1" dirty="0" smtClean="0">
                <a:solidFill>
                  <a:schemeClr val="accent3">
                    <a:lumMod val="75000"/>
                  </a:schemeClr>
                </a:solidFill>
              </a:rPr>
              <a:t>tax exempt savings</a:t>
            </a:r>
            <a:r>
              <a:rPr lang="hu-HU" dirty="0" smtClean="0">
                <a:solidFill>
                  <a:schemeClr val="accent3">
                    <a:lumMod val="75000"/>
                  </a:schemeClr>
                </a:solidFill>
              </a:rPr>
              <a:t>)</a:t>
            </a:r>
          </a:p>
          <a:p>
            <a:r>
              <a:rPr lang="hu-HU" b="1" dirty="0" smtClean="0">
                <a:solidFill>
                  <a:schemeClr val="accent3">
                    <a:lumMod val="75000"/>
                  </a:schemeClr>
                </a:solidFill>
              </a:rPr>
              <a:t>tax brackets</a:t>
            </a:r>
            <a:r>
              <a:rPr lang="hu-HU" dirty="0" smtClean="0">
                <a:solidFill>
                  <a:schemeClr val="accent3">
                    <a:lumMod val="75000"/>
                  </a:schemeClr>
                </a:solidFill>
              </a:rPr>
              <a:t>: ranges of different incomes on which the same rate of tax must be paid </a:t>
            </a:r>
            <a:r>
              <a:rPr lang="hu-HU" i="1" dirty="0" smtClean="0">
                <a:solidFill>
                  <a:schemeClr val="accent3">
                    <a:lumMod val="75000"/>
                  </a:schemeClr>
                </a:solidFill>
              </a:rPr>
              <a:t>There are now only two tax brackets – 22% and 40%.</a:t>
            </a:r>
          </a:p>
          <a:p>
            <a:r>
              <a:rPr lang="hu-HU" b="1" dirty="0" smtClean="0">
                <a:solidFill>
                  <a:schemeClr val="accent3">
                    <a:lumMod val="75000"/>
                  </a:schemeClr>
                </a:solidFill>
              </a:rPr>
              <a:t>tax h</a:t>
            </a:r>
            <a:r>
              <a:rPr lang="hu-HU" b="1" dirty="0" smtClean="0">
                <a:solidFill>
                  <a:schemeClr val="accent6">
                    <a:lumMod val="75000"/>
                  </a:schemeClr>
                </a:solidFill>
              </a:rPr>
              <a:t>a</a:t>
            </a:r>
            <a:r>
              <a:rPr lang="hu-HU" b="1" dirty="0" smtClean="0">
                <a:solidFill>
                  <a:schemeClr val="accent3">
                    <a:lumMod val="75000"/>
                  </a:schemeClr>
                </a:solidFill>
              </a:rPr>
              <a:t>ven</a:t>
            </a:r>
            <a:r>
              <a:rPr lang="hu-HU" dirty="0" smtClean="0">
                <a:solidFill>
                  <a:schemeClr val="accent3">
                    <a:lumMod val="75000"/>
                  </a:schemeClr>
                </a:solidFill>
              </a:rPr>
              <a:t>: a place where taxes are low and where people choose to live or officially register their company</a:t>
            </a:r>
          </a:p>
          <a:p>
            <a:r>
              <a:rPr lang="hu-HU" b="1" dirty="0" smtClean="0">
                <a:solidFill>
                  <a:schemeClr val="accent3">
                    <a:lumMod val="75000"/>
                  </a:schemeClr>
                </a:solidFill>
              </a:rPr>
              <a:t>Offshore company</a:t>
            </a:r>
            <a:r>
              <a:rPr lang="hu-HU" dirty="0" smtClean="0">
                <a:solidFill>
                  <a:schemeClr val="accent3">
                    <a:lumMod val="75000"/>
                  </a:schemeClr>
                </a:solidFill>
              </a:rPr>
              <a:t>:  company located in a tax haven</a:t>
            </a:r>
            <a:endParaRPr lang="en-US" dirty="0"/>
          </a:p>
        </p:txBody>
      </p:sp>
    </p:spTree>
    <p:extLst>
      <p:ext uri="{BB962C8B-B14F-4D97-AF65-F5344CB8AC3E}">
        <p14:creationId xmlns:p14="http://schemas.microsoft.com/office/powerpoint/2010/main" val="155140840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u-HU" dirty="0" smtClean="0"/>
              <a:t>Taxes on income</a:t>
            </a:r>
            <a:endParaRPr lang="en-US" dirty="0"/>
          </a:p>
        </p:txBody>
      </p:sp>
      <p:sp>
        <p:nvSpPr>
          <p:cNvPr id="3" name="Content Placeholder 2"/>
          <p:cNvSpPr>
            <a:spLocks noGrp="1"/>
          </p:cNvSpPr>
          <p:nvPr>
            <p:ph idx="1"/>
          </p:nvPr>
        </p:nvSpPr>
        <p:spPr/>
        <p:txBody>
          <a:bodyPr>
            <a:normAutofit fontScale="92500" lnSpcReduction="20000"/>
          </a:bodyPr>
          <a:lstStyle/>
          <a:p>
            <a:r>
              <a:rPr lang="hu-HU" b="1" dirty="0" smtClean="0"/>
              <a:t>Income tax for individuals </a:t>
            </a:r>
          </a:p>
          <a:p>
            <a:r>
              <a:rPr lang="hu-HU" b="1" dirty="0" smtClean="0"/>
              <a:t>Capital gains tax (2010)</a:t>
            </a:r>
          </a:p>
          <a:p>
            <a:pPr lvl="1"/>
            <a:r>
              <a:rPr lang="en-US" dirty="0" smtClean="0"/>
              <a:t>Individuals </a:t>
            </a:r>
            <a:r>
              <a:rPr lang="en-US" dirty="0"/>
              <a:t>pay 25% for capital gains and other investment </a:t>
            </a:r>
            <a:r>
              <a:rPr lang="en-US" dirty="0" smtClean="0"/>
              <a:t>income.</a:t>
            </a:r>
            <a:endParaRPr lang="hu-HU" dirty="0" smtClean="0"/>
          </a:p>
          <a:p>
            <a:pPr lvl="1"/>
            <a:r>
              <a:rPr lang="en-US" dirty="0" smtClean="0"/>
              <a:t>20</a:t>
            </a:r>
            <a:r>
              <a:rPr lang="en-US" dirty="0"/>
              <a:t>% tax rate is paid on capital gains from sale of shares in EU and OECD </a:t>
            </a:r>
            <a:r>
              <a:rPr lang="en-US" dirty="0" smtClean="0"/>
              <a:t>markets.</a:t>
            </a:r>
            <a:endParaRPr lang="hu-HU" dirty="0" smtClean="0"/>
          </a:p>
          <a:p>
            <a:pPr lvl="1"/>
            <a:r>
              <a:rPr lang="en-US" dirty="0" smtClean="0"/>
              <a:t>Dividend </a:t>
            </a:r>
            <a:r>
              <a:rPr lang="en-US" dirty="0"/>
              <a:t>income from shares in EU stock exchanges is taxed at 10</a:t>
            </a:r>
            <a:r>
              <a:rPr lang="en-US" dirty="0" smtClean="0"/>
              <a:t>%.</a:t>
            </a:r>
            <a:r>
              <a:rPr lang="hu-HU" dirty="0" smtClean="0"/>
              <a:t> </a:t>
            </a:r>
          </a:p>
          <a:p>
            <a:pPr lvl="1"/>
            <a:r>
              <a:rPr lang="en-US" dirty="0" smtClean="0"/>
              <a:t>Interest </a:t>
            </a:r>
            <a:r>
              <a:rPr lang="en-US" dirty="0"/>
              <a:t>income is taxed at 20%. </a:t>
            </a:r>
            <a:r>
              <a:rPr lang="en-US" dirty="0" smtClean="0"/>
              <a:t/>
            </a:r>
            <a:br>
              <a:rPr lang="en-US" dirty="0" smtClean="0"/>
            </a:br>
            <a:endParaRPr lang="hu-HU" dirty="0" smtClean="0"/>
          </a:p>
          <a:p>
            <a:r>
              <a:rPr lang="hu-HU" b="1" dirty="0" smtClean="0"/>
              <a:t>Corporate tax for companies </a:t>
            </a:r>
          </a:p>
        </p:txBody>
      </p:sp>
    </p:spTree>
    <p:extLst>
      <p:ext uri="{BB962C8B-B14F-4D97-AF65-F5344CB8AC3E}">
        <p14:creationId xmlns:p14="http://schemas.microsoft.com/office/powerpoint/2010/main" val="384373179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u-HU" dirty="0" smtClean="0"/>
              <a:t>Progressive income tax</a:t>
            </a:r>
            <a:endParaRPr lang="en-US" dirty="0"/>
          </a:p>
        </p:txBody>
      </p:sp>
      <p:sp>
        <p:nvSpPr>
          <p:cNvPr id="3" name="Content Placeholder 2"/>
          <p:cNvSpPr>
            <a:spLocks noGrp="1"/>
          </p:cNvSpPr>
          <p:nvPr>
            <p:ph idx="1"/>
          </p:nvPr>
        </p:nvSpPr>
        <p:spPr>
          <a:xfrm>
            <a:off x="379909" y="1628800"/>
            <a:ext cx="8229600" cy="4525963"/>
          </a:xfrm>
        </p:spPr>
        <p:txBody>
          <a:bodyPr/>
          <a:lstStyle/>
          <a:p>
            <a:r>
              <a:rPr lang="hu-HU" b="1" dirty="0" smtClean="0"/>
              <a:t>2010: </a:t>
            </a:r>
            <a:r>
              <a:rPr lang="en-US" b="1" dirty="0" smtClean="0"/>
              <a:t>progressive tax</a:t>
            </a:r>
            <a:r>
              <a:rPr lang="en-US" dirty="0" smtClean="0"/>
              <a:t> is a </a:t>
            </a:r>
            <a:r>
              <a:rPr lang="hu-HU" dirty="0" smtClean="0"/>
              <a:t>tax</a:t>
            </a:r>
            <a:r>
              <a:rPr lang="en-US" dirty="0" smtClean="0"/>
              <a:t> by which the </a:t>
            </a:r>
            <a:r>
              <a:rPr lang="hu-HU" dirty="0" smtClean="0"/>
              <a:t>tax rate</a:t>
            </a:r>
            <a:r>
              <a:rPr lang="en-US" dirty="0" smtClean="0"/>
              <a:t> increases as the taxable base amount increases.</a:t>
            </a:r>
            <a:r>
              <a:rPr lang="hu-HU" dirty="0" smtClean="0"/>
              <a:t> (T</a:t>
            </a:r>
            <a:r>
              <a:rPr lang="en-US" dirty="0" smtClean="0"/>
              <a:t>he higher the income, the higher the rate of tax payable</a:t>
            </a:r>
            <a:r>
              <a:rPr lang="hu-HU" dirty="0" smtClean="0"/>
              <a:t>)</a:t>
            </a:r>
          </a:p>
          <a:p>
            <a:r>
              <a:rPr lang="en-US" sz="1400" dirty="0" smtClean="0"/>
              <a:t>http://www.worldwide-tax.com/hungary/hungary_tax.asp</a:t>
            </a:r>
            <a:endParaRPr lang="en-US" sz="1400"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1560" y="4271410"/>
            <a:ext cx="7781925" cy="1276350"/>
          </a:xfrm>
          <a:prstGeom prst="rect">
            <a:avLst/>
          </a:prstGeom>
        </p:spPr>
      </p:pic>
    </p:spTree>
    <p:extLst>
      <p:ext uri="{BB962C8B-B14F-4D97-AF65-F5344CB8AC3E}">
        <p14:creationId xmlns:p14="http://schemas.microsoft.com/office/powerpoint/2010/main" val="23098461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u-HU" dirty="0" smtClean="0"/>
              <a:t>Fl</a:t>
            </a:r>
            <a:r>
              <a:rPr lang="en-US" dirty="0" smtClean="0"/>
              <a:t>at rate personal income tax</a:t>
            </a:r>
            <a:r>
              <a:rPr lang="hu-HU" dirty="0" smtClean="0"/>
              <a:t> </a:t>
            </a:r>
            <a:endParaRPr lang="en-US" dirty="0"/>
          </a:p>
        </p:txBody>
      </p:sp>
      <p:sp>
        <p:nvSpPr>
          <p:cNvPr id="3" name="Content Placeholder 2"/>
          <p:cNvSpPr>
            <a:spLocks noGrp="1"/>
          </p:cNvSpPr>
          <p:nvPr>
            <p:ph idx="1"/>
          </p:nvPr>
        </p:nvSpPr>
        <p:spPr/>
        <p:txBody>
          <a:bodyPr>
            <a:normAutofit fontScale="92500" lnSpcReduction="20000"/>
          </a:bodyPr>
          <a:lstStyle/>
          <a:p>
            <a:r>
              <a:rPr lang="hu-HU" b="1" dirty="0" smtClean="0"/>
              <a:t>2011</a:t>
            </a:r>
            <a:r>
              <a:rPr lang="hu-HU" dirty="0" smtClean="0"/>
              <a:t>: </a:t>
            </a:r>
            <a:r>
              <a:rPr lang="en-US" dirty="0" smtClean="0"/>
              <a:t>The Hungarian parliament has approved the government’s 2011 tax </a:t>
            </a:r>
            <a:r>
              <a:rPr lang="en-US" b="1" dirty="0" smtClean="0"/>
              <a:t>bill</a:t>
            </a:r>
            <a:r>
              <a:rPr lang="en-US" dirty="0" smtClean="0"/>
              <a:t>, which introduces a flat rate personal income tax of 16%, and grants a 10% corporate tax rate to certain companies from next year. </a:t>
            </a:r>
            <a:endParaRPr lang="hu-HU" dirty="0" smtClean="0"/>
          </a:p>
          <a:p>
            <a:r>
              <a:rPr lang="en-US" dirty="0" smtClean="0"/>
              <a:t>Hungary’s 2011 tax bill, which was adopted by 259 votes to 104, provides for a 16% flat rate of personal income tax in a </a:t>
            </a:r>
            <a:r>
              <a:rPr lang="en-US" b="1" dirty="0" smtClean="0"/>
              <a:t>bid</a:t>
            </a:r>
            <a:r>
              <a:rPr lang="en-US" dirty="0" smtClean="0"/>
              <a:t> to </a:t>
            </a:r>
            <a:r>
              <a:rPr lang="en-US" b="1" dirty="0" smtClean="0"/>
              <a:t>boost</a:t>
            </a:r>
            <a:r>
              <a:rPr lang="en-US" dirty="0" smtClean="0"/>
              <a:t> domestic demand. It also reduces the corporate tax rate from 19% to 10% for all companies from January 1, 2013. </a:t>
            </a:r>
            <a:r>
              <a:rPr lang="hu-HU" dirty="0" smtClean="0"/>
              <a:t> </a:t>
            </a:r>
            <a:r>
              <a:rPr lang="hu-HU" sz="1200" dirty="0" smtClean="0"/>
              <a:t>http://www.tax-news.com/news/Hungarian_Parliament_Approves_2011_Tax_Bill____46438.html</a:t>
            </a:r>
            <a:endParaRPr lang="en-US" sz="1200" dirty="0"/>
          </a:p>
        </p:txBody>
      </p:sp>
    </p:spTree>
    <p:extLst>
      <p:ext uri="{BB962C8B-B14F-4D97-AF65-F5344CB8AC3E}">
        <p14:creationId xmlns:p14="http://schemas.microsoft.com/office/powerpoint/2010/main" val="64103434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u-HU" smtClean="0"/>
              <a:t>2012?</a:t>
            </a:r>
            <a:endParaRPr lang="en-US"/>
          </a:p>
        </p:txBody>
      </p:sp>
      <p:sp>
        <p:nvSpPr>
          <p:cNvPr id="3" name="Content Placeholder 2"/>
          <p:cNvSpPr>
            <a:spLocks noGrp="1"/>
          </p:cNvSpPr>
          <p:nvPr>
            <p:ph idx="1"/>
          </p:nvPr>
        </p:nvSpPr>
        <p:spPr/>
        <p:txBody>
          <a:bodyPr/>
          <a:lstStyle/>
          <a:p>
            <a:r>
              <a:rPr lang="hu-HU" smtClean="0"/>
              <a:t>Personal income tax: flat or progressive in 2012?</a:t>
            </a:r>
          </a:p>
          <a:p>
            <a:pPr marL="0" indent="0">
              <a:buNone/>
            </a:pPr>
            <a:endParaRPr lang="en-US"/>
          </a:p>
        </p:txBody>
      </p:sp>
    </p:spTree>
    <p:extLst>
      <p:ext uri="{BB962C8B-B14F-4D97-AF65-F5344CB8AC3E}">
        <p14:creationId xmlns:p14="http://schemas.microsoft.com/office/powerpoint/2010/main" val="8581293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u-HU" dirty="0" smtClean="0"/>
              <a:t>Types of payment</a:t>
            </a:r>
            <a:endParaRPr lang="en-US" dirty="0"/>
          </a:p>
        </p:txBody>
      </p:sp>
      <p:sp>
        <p:nvSpPr>
          <p:cNvPr id="3" name="Content Placeholder 2"/>
          <p:cNvSpPr>
            <a:spLocks noGrp="1"/>
          </p:cNvSpPr>
          <p:nvPr>
            <p:ph idx="1"/>
          </p:nvPr>
        </p:nvSpPr>
        <p:spPr/>
        <p:txBody>
          <a:bodyPr>
            <a:normAutofit fontScale="77500" lnSpcReduction="20000"/>
          </a:bodyPr>
          <a:lstStyle/>
          <a:p>
            <a:pPr marL="0" indent="0">
              <a:buNone/>
            </a:pPr>
            <a:r>
              <a:rPr lang="en-US" b="1" dirty="0" smtClean="0"/>
              <a:t>1. Payment by time (</a:t>
            </a:r>
            <a:r>
              <a:rPr lang="en-US" b="1" dirty="0" err="1" smtClean="0"/>
              <a:t>időbér</a:t>
            </a:r>
            <a:r>
              <a:rPr lang="en-US" b="1" dirty="0" smtClean="0"/>
              <a:t>)</a:t>
            </a:r>
            <a:endParaRPr lang="en-US" dirty="0" smtClean="0"/>
          </a:p>
          <a:p>
            <a:pPr marL="0" indent="0">
              <a:buNone/>
            </a:pPr>
            <a:r>
              <a:rPr lang="en-US" dirty="0" smtClean="0"/>
              <a:t>Payment </a:t>
            </a:r>
            <a:r>
              <a:rPr lang="en-US" dirty="0"/>
              <a:t>by time is the type of payment in which the employee is paid according to the real working time at the company:</a:t>
            </a:r>
          </a:p>
          <a:p>
            <a:pPr marL="0" indent="0">
              <a:buNone/>
            </a:pPr>
            <a:r>
              <a:rPr lang="en-US" dirty="0" smtClean="0"/>
              <a:t>• Monthly</a:t>
            </a:r>
            <a:r>
              <a:rPr lang="hu-HU" dirty="0" smtClean="0"/>
              <a:t> / </a:t>
            </a:r>
            <a:r>
              <a:rPr lang="en-US" dirty="0" smtClean="0"/>
              <a:t>Weekly </a:t>
            </a:r>
            <a:r>
              <a:rPr lang="hu-HU" dirty="0" smtClean="0"/>
              <a:t>/ </a:t>
            </a:r>
            <a:r>
              <a:rPr lang="en-US" dirty="0" smtClean="0"/>
              <a:t>Daily </a:t>
            </a:r>
            <a:r>
              <a:rPr lang="hu-HU" dirty="0" smtClean="0"/>
              <a:t>/</a:t>
            </a:r>
            <a:r>
              <a:rPr lang="en-US" dirty="0" smtClean="0"/>
              <a:t>Hourly </a:t>
            </a:r>
            <a:endParaRPr lang="hu-HU" dirty="0" smtClean="0"/>
          </a:p>
          <a:p>
            <a:pPr marL="0" indent="0">
              <a:buNone/>
            </a:pPr>
            <a:r>
              <a:rPr lang="en-US" b="1" dirty="0" smtClean="0"/>
              <a:t>2</a:t>
            </a:r>
            <a:r>
              <a:rPr lang="en-US" b="1" dirty="0"/>
              <a:t>. Payment by results </a:t>
            </a:r>
            <a:r>
              <a:rPr lang="en-US" b="1" dirty="0" smtClean="0"/>
              <a:t>(or </a:t>
            </a:r>
            <a:r>
              <a:rPr lang="en-US" b="1" dirty="0"/>
              <a:t>by products</a:t>
            </a:r>
            <a:r>
              <a:rPr lang="en-US" b="1" dirty="0" smtClean="0"/>
              <a:t>) </a:t>
            </a:r>
            <a:r>
              <a:rPr lang="en-US" b="1" dirty="0"/>
              <a:t>(</a:t>
            </a:r>
            <a:r>
              <a:rPr lang="en-US" b="1" dirty="0" err="1"/>
              <a:t>teljesítménybér</a:t>
            </a:r>
            <a:r>
              <a:rPr lang="en-US" b="1" dirty="0"/>
              <a:t>)</a:t>
            </a:r>
            <a:endParaRPr lang="en-US" dirty="0"/>
          </a:p>
          <a:p>
            <a:pPr marL="0" indent="0">
              <a:buNone/>
            </a:pPr>
            <a:r>
              <a:rPr lang="en-US" dirty="0"/>
              <a:t>Payment by results is the type of payment in which the employee is paid based on the number and quality of the product he (or she) produced.</a:t>
            </a:r>
          </a:p>
          <a:p>
            <a:pPr marL="0" indent="0">
              <a:buNone/>
            </a:pPr>
            <a:r>
              <a:rPr lang="en-US" b="1" dirty="0"/>
              <a:t>3. Payment by work:</a:t>
            </a:r>
            <a:endParaRPr lang="en-US" dirty="0"/>
          </a:p>
          <a:p>
            <a:pPr marL="0" indent="0">
              <a:buNone/>
            </a:pPr>
            <a:r>
              <a:rPr lang="en-US" dirty="0"/>
              <a:t>This is the type of payment in which the employee is paid according to the amount and </a:t>
            </a:r>
            <a:r>
              <a:rPr lang="en-US" u="sng" dirty="0"/>
              <a:t>quality</a:t>
            </a:r>
            <a:r>
              <a:rPr lang="en-US" dirty="0"/>
              <a:t> of work he (or she) is required to do.</a:t>
            </a:r>
          </a:p>
          <a:p>
            <a:endParaRPr lang="en-US" dirty="0"/>
          </a:p>
        </p:txBody>
      </p:sp>
    </p:spTree>
    <p:extLst>
      <p:ext uri="{BB962C8B-B14F-4D97-AF65-F5344CB8AC3E}">
        <p14:creationId xmlns:p14="http://schemas.microsoft.com/office/powerpoint/2010/main" val="25509672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TotalTime>
  <Words>1443</Words>
  <Application>Microsoft Office PowerPoint</Application>
  <PresentationFormat>On-screen Show (4:3)</PresentationFormat>
  <Paragraphs>132</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Office Theme</vt:lpstr>
      <vt:lpstr>Government and taxes</vt:lpstr>
      <vt:lpstr>Taxes</vt:lpstr>
      <vt:lpstr>Purposes and effects: (the 4 ’R’s)</vt:lpstr>
      <vt:lpstr>Tax expressions</vt:lpstr>
      <vt:lpstr>Taxes on income</vt:lpstr>
      <vt:lpstr>Progressive income tax</vt:lpstr>
      <vt:lpstr>Flat rate personal income tax </vt:lpstr>
      <vt:lpstr>2012?</vt:lpstr>
      <vt:lpstr>Types of payment</vt:lpstr>
      <vt:lpstr>Minimum wages in Hungary, 2011</vt:lpstr>
      <vt:lpstr>Minimum wage</vt:lpstr>
      <vt:lpstr>Gross or net salary?  Sample Payment Record 2011 March </vt:lpstr>
      <vt:lpstr>Bérkalkulátor 2012 http://www.nettober.com/index.php?p=berkalk20120101 </vt:lpstr>
      <vt:lpstr>Social contribution and tax types</vt:lpstr>
      <vt:lpstr>Social security contributions</vt:lpstr>
      <vt:lpstr>Useful websites </vt:lpstr>
      <vt:lpstr>Taxes on property</vt:lpstr>
      <vt:lpstr>Taxes on goods and services</vt:lpstr>
      <vt:lpstr>VAT http://en.wikipedia.org/wiki/Value_added_tax</vt:lpstr>
      <vt:lpstr>Tariff, duty http://www.bangkoklogistics.com/free-trade-agreement/tariff/Tariff-Vs-Duty.html</vt:lpstr>
    </vt:vector>
  </TitlesOfParts>
  <Company>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Government and taxes</dc:title>
  <dc:creator>X</dc:creator>
  <cp:lastModifiedBy>X</cp:lastModifiedBy>
  <cp:revision>5</cp:revision>
  <dcterms:created xsi:type="dcterms:W3CDTF">2012-10-09T08:40:47Z</dcterms:created>
  <dcterms:modified xsi:type="dcterms:W3CDTF">2012-10-11T06:51:31Z</dcterms:modified>
</cp:coreProperties>
</file>