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2" r:id="rId6"/>
    <p:sldId id="259" r:id="rId7"/>
    <p:sldId id="261" r:id="rId8"/>
    <p:sldId id="263" r:id="rId9"/>
    <p:sldId id="264" r:id="rId10"/>
    <p:sldId id="265" r:id="rId11"/>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en-GB"/>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en-GB"/>
          </a:p>
        </p:txBody>
      </p:sp>
      <p:sp>
        <p:nvSpPr>
          <p:cNvPr id="4" name="Dátum helye 3"/>
          <p:cNvSpPr>
            <a:spLocks noGrp="1"/>
          </p:cNvSpPr>
          <p:nvPr>
            <p:ph type="dt" sz="half" idx="10"/>
          </p:nvPr>
        </p:nvSpPr>
        <p:spPr/>
        <p:txBody>
          <a:bodyPr/>
          <a:lstStyle/>
          <a:p>
            <a:fld id="{0F0116B1-960A-47F6-A54D-7469F68CCD2D}" type="datetimeFigureOut">
              <a:rPr lang="en-GB" smtClean="0"/>
              <a:t>03/04/2019</a:t>
            </a:fld>
            <a:endParaRPr lang="en-GB"/>
          </a:p>
        </p:txBody>
      </p:sp>
      <p:sp>
        <p:nvSpPr>
          <p:cNvPr id="5" name="Élőláb helye 4"/>
          <p:cNvSpPr>
            <a:spLocks noGrp="1"/>
          </p:cNvSpPr>
          <p:nvPr>
            <p:ph type="ftr" sz="quarter" idx="11"/>
          </p:nvPr>
        </p:nvSpPr>
        <p:spPr/>
        <p:txBody>
          <a:bodyPr/>
          <a:lstStyle/>
          <a:p>
            <a:endParaRPr lang="en-GB"/>
          </a:p>
        </p:txBody>
      </p:sp>
      <p:sp>
        <p:nvSpPr>
          <p:cNvPr id="6" name="Dia számának helye 5"/>
          <p:cNvSpPr>
            <a:spLocks noGrp="1"/>
          </p:cNvSpPr>
          <p:nvPr>
            <p:ph type="sldNum" sz="quarter" idx="12"/>
          </p:nvPr>
        </p:nvSpPr>
        <p:spPr/>
        <p:txBody>
          <a:bodyPr/>
          <a:lstStyle/>
          <a:p>
            <a:fld id="{D7DAE66B-74BC-47AD-BD5F-0F1DCB91F7A9}" type="slidenum">
              <a:rPr lang="en-GB" smtClean="0"/>
              <a:t>‹#›</a:t>
            </a:fld>
            <a:endParaRPr lang="en-GB"/>
          </a:p>
        </p:txBody>
      </p:sp>
    </p:spTree>
    <p:extLst>
      <p:ext uri="{BB962C8B-B14F-4D97-AF65-F5344CB8AC3E}">
        <p14:creationId xmlns:p14="http://schemas.microsoft.com/office/powerpoint/2010/main" val="149576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Dátum helye 3"/>
          <p:cNvSpPr>
            <a:spLocks noGrp="1"/>
          </p:cNvSpPr>
          <p:nvPr>
            <p:ph type="dt" sz="half" idx="10"/>
          </p:nvPr>
        </p:nvSpPr>
        <p:spPr/>
        <p:txBody>
          <a:bodyPr/>
          <a:lstStyle/>
          <a:p>
            <a:fld id="{0F0116B1-960A-47F6-A54D-7469F68CCD2D}" type="datetimeFigureOut">
              <a:rPr lang="en-GB" smtClean="0"/>
              <a:t>03/04/2019</a:t>
            </a:fld>
            <a:endParaRPr lang="en-GB"/>
          </a:p>
        </p:txBody>
      </p:sp>
      <p:sp>
        <p:nvSpPr>
          <p:cNvPr id="5" name="Élőláb helye 4"/>
          <p:cNvSpPr>
            <a:spLocks noGrp="1"/>
          </p:cNvSpPr>
          <p:nvPr>
            <p:ph type="ftr" sz="quarter" idx="11"/>
          </p:nvPr>
        </p:nvSpPr>
        <p:spPr/>
        <p:txBody>
          <a:bodyPr/>
          <a:lstStyle/>
          <a:p>
            <a:endParaRPr lang="en-GB"/>
          </a:p>
        </p:txBody>
      </p:sp>
      <p:sp>
        <p:nvSpPr>
          <p:cNvPr id="6" name="Dia számának helye 5"/>
          <p:cNvSpPr>
            <a:spLocks noGrp="1"/>
          </p:cNvSpPr>
          <p:nvPr>
            <p:ph type="sldNum" sz="quarter" idx="12"/>
          </p:nvPr>
        </p:nvSpPr>
        <p:spPr/>
        <p:txBody>
          <a:bodyPr/>
          <a:lstStyle/>
          <a:p>
            <a:fld id="{D7DAE66B-74BC-47AD-BD5F-0F1DCB91F7A9}" type="slidenum">
              <a:rPr lang="en-GB" smtClean="0"/>
              <a:t>‹#›</a:t>
            </a:fld>
            <a:endParaRPr lang="en-GB"/>
          </a:p>
        </p:txBody>
      </p:sp>
    </p:spTree>
    <p:extLst>
      <p:ext uri="{BB962C8B-B14F-4D97-AF65-F5344CB8AC3E}">
        <p14:creationId xmlns:p14="http://schemas.microsoft.com/office/powerpoint/2010/main" val="14892618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en-GB"/>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Dátum helye 3"/>
          <p:cNvSpPr>
            <a:spLocks noGrp="1"/>
          </p:cNvSpPr>
          <p:nvPr>
            <p:ph type="dt" sz="half" idx="10"/>
          </p:nvPr>
        </p:nvSpPr>
        <p:spPr/>
        <p:txBody>
          <a:bodyPr/>
          <a:lstStyle/>
          <a:p>
            <a:fld id="{0F0116B1-960A-47F6-A54D-7469F68CCD2D}" type="datetimeFigureOut">
              <a:rPr lang="en-GB" smtClean="0"/>
              <a:t>03/04/2019</a:t>
            </a:fld>
            <a:endParaRPr lang="en-GB"/>
          </a:p>
        </p:txBody>
      </p:sp>
      <p:sp>
        <p:nvSpPr>
          <p:cNvPr id="5" name="Élőláb helye 4"/>
          <p:cNvSpPr>
            <a:spLocks noGrp="1"/>
          </p:cNvSpPr>
          <p:nvPr>
            <p:ph type="ftr" sz="quarter" idx="11"/>
          </p:nvPr>
        </p:nvSpPr>
        <p:spPr/>
        <p:txBody>
          <a:bodyPr/>
          <a:lstStyle/>
          <a:p>
            <a:endParaRPr lang="en-GB"/>
          </a:p>
        </p:txBody>
      </p:sp>
      <p:sp>
        <p:nvSpPr>
          <p:cNvPr id="6" name="Dia számának helye 5"/>
          <p:cNvSpPr>
            <a:spLocks noGrp="1"/>
          </p:cNvSpPr>
          <p:nvPr>
            <p:ph type="sldNum" sz="quarter" idx="12"/>
          </p:nvPr>
        </p:nvSpPr>
        <p:spPr/>
        <p:txBody>
          <a:bodyPr/>
          <a:lstStyle/>
          <a:p>
            <a:fld id="{D7DAE66B-74BC-47AD-BD5F-0F1DCB91F7A9}" type="slidenum">
              <a:rPr lang="en-GB" smtClean="0"/>
              <a:t>‹#›</a:t>
            </a:fld>
            <a:endParaRPr lang="en-GB"/>
          </a:p>
        </p:txBody>
      </p:sp>
    </p:spTree>
    <p:extLst>
      <p:ext uri="{BB962C8B-B14F-4D97-AF65-F5344CB8AC3E}">
        <p14:creationId xmlns:p14="http://schemas.microsoft.com/office/powerpoint/2010/main" val="22906309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Dátum helye 3"/>
          <p:cNvSpPr>
            <a:spLocks noGrp="1"/>
          </p:cNvSpPr>
          <p:nvPr>
            <p:ph type="dt" sz="half" idx="10"/>
          </p:nvPr>
        </p:nvSpPr>
        <p:spPr/>
        <p:txBody>
          <a:bodyPr/>
          <a:lstStyle/>
          <a:p>
            <a:fld id="{0F0116B1-960A-47F6-A54D-7469F68CCD2D}" type="datetimeFigureOut">
              <a:rPr lang="en-GB" smtClean="0"/>
              <a:t>03/04/2019</a:t>
            </a:fld>
            <a:endParaRPr lang="en-GB"/>
          </a:p>
        </p:txBody>
      </p:sp>
      <p:sp>
        <p:nvSpPr>
          <p:cNvPr id="5" name="Élőláb helye 4"/>
          <p:cNvSpPr>
            <a:spLocks noGrp="1"/>
          </p:cNvSpPr>
          <p:nvPr>
            <p:ph type="ftr" sz="quarter" idx="11"/>
          </p:nvPr>
        </p:nvSpPr>
        <p:spPr/>
        <p:txBody>
          <a:bodyPr/>
          <a:lstStyle/>
          <a:p>
            <a:endParaRPr lang="en-GB"/>
          </a:p>
        </p:txBody>
      </p:sp>
      <p:sp>
        <p:nvSpPr>
          <p:cNvPr id="6" name="Dia számának helye 5"/>
          <p:cNvSpPr>
            <a:spLocks noGrp="1"/>
          </p:cNvSpPr>
          <p:nvPr>
            <p:ph type="sldNum" sz="quarter" idx="12"/>
          </p:nvPr>
        </p:nvSpPr>
        <p:spPr/>
        <p:txBody>
          <a:bodyPr/>
          <a:lstStyle/>
          <a:p>
            <a:fld id="{D7DAE66B-74BC-47AD-BD5F-0F1DCB91F7A9}" type="slidenum">
              <a:rPr lang="en-GB" smtClean="0"/>
              <a:t>‹#›</a:t>
            </a:fld>
            <a:endParaRPr lang="en-GB"/>
          </a:p>
        </p:txBody>
      </p:sp>
    </p:spTree>
    <p:extLst>
      <p:ext uri="{BB962C8B-B14F-4D97-AF65-F5344CB8AC3E}">
        <p14:creationId xmlns:p14="http://schemas.microsoft.com/office/powerpoint/2010/main" val="571439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en-GB"/>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0F0116B1-960A-47F6-A54D-7469F68CCD2D}" type="datetimeFigureOut">
              <a:rPr lang="en-GB" smtClean="0"/>
              <a:t>03/04/2019</a:t>
            </a:fld>
            <a:endParaRPr lang="en-GB"/>
          </a:p>
        </p:txBody>
      </p:sp>
      <p:sp>
        <p:nvSpPr>
          <p:cNvPr id="5" name="Élőláb helye 4"/>
          <p:cNvSpPr>
            <a:spLocks noGrp="1"/>
          </p:cNvSpPr>
          <p:nvPr>
            <p:ph type="ftr" sz="quarter" idx="11"/>
          </p:nvPr>
        </p:nvSpPr>
        <p:spPr/>
        <p:txBody>
          <a:bodyPr/>
          <a:lstStyle/>
          <a:p>
            <a:endParaRPr lang="en-GB"/>
          </a:p>
        </p:txBody>
      </p:sp>
      <p:sp>
        <p:nvSpPr>
          <p:cNvPr id="6" name="Dia számának helye 5"/>
          <p:cNvSpPr>
            <a:spLocks noGrp="1"/>
          </p:cNvSpPr>
          <p:nvPr>
            <p:ph type="sldNum" sz="quarter" idx="12"/>
          </p:nvPr>
        </p:nvSpPr>
        <p:spPr/>
        <p:txBody>
          <a:bodyPr/>
          <a:lstStyle/>
          <a:p>
            <a:fld id="{D7DAE66B-74BC-47AD-BD5F-0F1DCB91F7A9}" type="slidenum">
              <a:rPr lang="en-GB" smtClean="0"/>
              <a:t>‹#›</a:t>
            </a:fld>
            <a:endParaRPr lang="en-GB"/>
          </a:p>
        </p:txBody>
      </p:sp>
    </p:spTree>
    <p:extLst>
      <p:ext uri="{BB962C8B-B14F-4D97-AF65-F5344CB8AC3E}">
        <p14:creationId xmlns:p14="http://schemas.microsoft.com/office/powerpoint/2010/main" val="3015449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5" name="Dátum helye 4"/>
          <p:cNvSpPr>
            <a:spLocks noGrp="1"/>
          </p:cNvSpPr>
          <p:nvPr>
            <p:ph type="dt" sz="half" idx="10"/>
          </p:nvPr>
        </p:nvSpPr>
        <p:spPr/>
        <p:txBody>
          <a:bodyPr/>
          <a:lstStyle/>
          <a:p>
            <a:fld id="{0F0116B1-960A-47F6-A54D-7469F68CCD2D}" type="datetimeFigureOut">
              <a:rPr lang="en-GB" smtClean="0"/>
              <a:t>03/04/2019</a:t>
            </a:fld>
            <a:endParaRPr lang="en-GB"/>
          </a:p>
        </p:txBody>
      </p:sp>
      <p:sp>
        <p:nvSpPr>
          <p:cNvPr id="6" name="Élőláb helye 5"/>
          <p:cNvSpPr>
            <a:spLocks noGrp="1"/>
          </p:cNvSpPr>
          <p:nvPr>
            <p:ph type="ftr" sz="quarter" idx="11"/>
          </p:nvPr>
        </p:nvSpPr>
        <p:spPr/>
        <p:txBody>
          <a:bodyPr/>
          <a:lstStyle/>
          <a:p>
            <a:endParaRPr lang="en-GB"/>
          </a:p>
        </p:txBody>
      </p:sp>
      <p:sp>
        <p:nvSpPr>
          <p:cNvPr id="7" name="Dia számának helye 6"/>
          <p:cNvSpPr>
            <a:spLocks noGrp="1"/>
          </p:cNvSpPr>
          <p:nvPr>
            <p:ph type="sldNum" sz="quarter" idx="12"/>
          </p:nvPr>
        </p:nvSpPr>
        <p:spPr/>
        <p:txBody>
          <a:bodyPr/>
          <a:lstStyle/>
          <a:p>
            <a:fld id="{D7DAE66B-74BC-47AD-BD5F-0F1DCB91F7A9}" type="slidenum">
              <a:rPr lang="en-GB" smtClean="0"/>
              <a:t>‹#›</a:t>
            </a:fld>
            <a:endParaRPr lang="en-GB"/>
          </a:p>
        </p:txBody>
      </p:sp>
    </p:spTree>
    <p:extLst>
      <p:ext uri="{BB962C8B-B14F-4D97-AF65-F5344CB8AC3E}">
        <p14:creationId xmlns:p14="http://schemas.microsoft.com/office/powerpoint/2010/main" val="3111566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en-GB"/>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7" name="Dátum helye 6"/>
          <p:cNvSpPr>
            <a:spLocks noGrp="1"/>
          </p:cNvSpPr>
          <p:nvPr>
            <p:ph type="dt" sz="half" idx="10"/>
          </p:nvPr>
        </p:nvSpPr>
        <p:spPr/>
        <p:txBody>
          <a:bodyPr/>
          <a:lstStyle/>
          <a:p>
            <a:fld id="{0F0116B1-960A-47F6-A54D-7469F68CCD2D}" type="datetimeFigureOut">
              <a:rPr lang="en-GB" smtClean="0"/>
              <a:t>03/04/2019</a:t>
            </a:fld>
            <a:endParaRPr lang="en-GB"/>
          </a:p>
        </p:txBody>
      </p:sp>
      <p:sp>
        <p:nvSpPr>
          <p:cNvPr id="8" name="Élőláb helye 7"/>
          <p:cNvSpPr>
            <a:spLocks noGrp="1"/>
          </p:cNvSpPr>
          <p:nvPr>
            <p:ph type="ftr" sz="quarter" idx="11"/>
          </p:nvPr>
        </p:nvSpPr>
        <p:spPr/>
        <p:txBody>
          <a:bodyPr/>
          <a:lstStyle/>
          <a:p>
            <a:endParaRPr lang="en-GB"/>
          </a:p>
        </p:txBody>
      </p:sp>
      <p:sp>
        <p:nvSpPr>
          <p:cNvPr id="9" name="Dia számának helye 8"/>
          <p:cNvSpPr>
            <a:spLocks noGrp="1"/>
          </p:cNvSpPr>
          <p:nvPr>
            <p:ph type="sldNum" sz="quarter" idx="12"/>
          </p:nvPr>
        </p:nvSpPr>
        <p:spPr/>
        <p:txBody>
          <a:bodyPr/>
          <a:lstStyle/>
          <a:p>
            <a:fld id="{D7DAE66B-74BC-47AD-BD5F-0F1DCB91F7A9}" type="slidenum">
              <a:rPr lang="en-GB" smtClean="0"/>
              <a:t>‹#›</a:t>
            </a:fld>
            <a:endParaRPr lang="en-GB"/>
          </a:p>
        </p:txBody>
      </p:sp>
    </p:spTree>
    <p:extLst>
      <p:ext uri="{BB962C8B-B14F-4D97-AF65-F5344CB8AC3E}">
        <p14:creationId xmlns:p14="http://schemas.microsoft.com/office/powerpoint/2010/main" val="26526853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GB"/>
          </a:p>
        </p:txBody>
      </p:sp>
      <p:sp>
        <p:nvSpPr>
          <p:cNvPr id="3" name="Dátum helye 2"/>
          <p:cNvSpPr>
            <a:spLocks noGrp="1"/>
          </p:cNvSpPr>
          <p:nvPr>
            <p:ph type="dt" sz="half" idx="10"/>
          </p:nvPr>
        </p:nvSpPr>
        <p:spPr/>
        <p:txBody>
          <a:bodyPr/>
          <a:lstStyle/>
          <a:p>
            <a:fld id="{0F0116B1-960A-47F6-A54D-7469F68CCD2D}" type="datetimeFigureOut">
              <a:rPr lang="en-GB" smtClean="0"/>
              <a:t>03/04/2019</a:t>
            </a:fld>
            <a:endParaRPr lang="en-GB"/>
          </a:p>
        </p:txBody>
      </p:sp>
      <p:sp>
        <p:nvSpPr>
          <p:cNvPr id="4" name="Élőláb helye 3"/>
          <p:cNvSpPr>
            <a:spLocks noGrp="1"/>
          </p:cNvSpPr>
          <p:nvPr>
            <p:ph type="ftr" sz="quarter" idx="11"/>
          </p:nvPr>
        </p:nvSpPr>
        <p:spPr/>
        <p:txBody>
          <a:bodyPr/>
          <a:lstStyle/>
          <a:p>
            <a:endParaRPr lang="en-GB"/>
          </a:p>
        </p:txBody>
      </p:sp>
      <p:sp>
        <p:nvSpPr>
          <p:cNvPr id="5" name="Dia számának helye 4"/>
          <p:cNvSpPr>
            <a:spLocks noGrp="1"/>
          </p:cNvSpPr>
          <p:nvPr>
            <p:ph type="sldNum" sz="quarter" idx="12"/>
          </p:nvPr>
        </p:nvSpPr>
        <p:spPr/>
        <p:txBody>
          <a:bodyPr/>
          <a:lstStyle/>
          <a:p>
            <a:fld id="{D7DAE66B-74BC-47AD-BD5F-0F1DCB91F7A9}" type="slidenum">
              <a:rPr lang="en-GB" smtClean="0"/>
              <a:t>‹#›</a:t>
            </a:fld>
            <a:endParaRPr lang="en-GB"/>
          </a:p>
        </p:txBody>
      </p:sp>
    </p:spTree>
    <p:extLst>
      <p:ext uri="{BB962C8B-B14F-4D97-AF65-F5344CB8AC3E}">
        <p14:creationId xmlns:p14="http://schemas.microsoft.com/office/powerpoint/2010/main" val="29119473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F0116B1-960A-47F6-A54D-7469F68CCD2D}" type="datetimeFigureOut">
              <a:rPr lang="en-GB" smtClean="0"/>
              <a:t>03/04/2019</a:t>
            </a:fld>
            <a:endParaRPr lang="en-GB"/>
          </a:p>
        </p:txBody>
      </p:sp>
      <p:sp>
        <p:nvSpPr>
          <p:cNvPr id="3" name="Élőláb helye 2"/>
          <p:cNvSpPr>
            <a:spLocks noGrp="1"/>
          </p:cNvSpPr>
          <p:nvPr>
            <p:ph type="ftr" sz="quarter" idx="11"/>
          </p:nvPr>
        </p:nvSpPr>
        <p:spPr/>
        <p:txBody>
          <a:bodyPr/>
          <a:lstStyle/>
          <a:p>
            <a:endParaRPr lang="en-GB"/>
          </a:p>
        </p:txBody>
      </p:sp>
      <p:sp>
        <p:nvSpPr>
          <p:cNvPr id="4" name="Dia számának helye 3"/>
          <p:cNvSpPr>
            <a:spLocks noGrp="1"/>
          </p:cNvSpPr>
          <p:nvPr>
            <p:ph type="sldNum" sz="quarter" idx="12"/>
          </p:nvPr>
        </p:nvSpPr>
        <p:spPr/>
        <p:txBody>
          <a:bodyPr/>
          <a:lstStyle/>
          <a:p>
            <a:fld id="{D7DAE66B-74BC-47AD-BD5F-0F1DCB91F7A9}" type="slidenum">
              <a:rPr lang="en-GB" smtClean="0"/>
              <a:t>‹#›</a:t>
            </a:fld>
            <a:endParaRPr lang="en-GB"/>
          </a:p>
        </p:txBody>
      </p:sp>
    </p:spTree>
    <p:extLst>
      <p:ext uri="{BB962C8B-B14F-4D97-AF65-F5344CB8AC3E}">
        <p14:creationId xmlns:p14="http://schemas.microsoft.com/office/powerpoint/2010/main" val="34063811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en-GB"/>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F0116B1-960A-47F6-A54D-7469F68CCD2D}" type="datetimeFigureOut">
              <a:rPr lang="en-GB" smtClean="0"/>
              <a:t>03/04/2019</a:t>
            </a:fld>
            <a:endParaRPr lang="en-GB"/>
          </a:p>
        </p:txBody>
      </p:sp>
      <p:sp>
        <p:nvSpPr>
          <p:cNvPr id="6" name="Élőláb helye 5"/>
          <p:cNvSpPr>
            <a:spLocks noGrp="1"/>
          </p:cNvSpPr>
          <p:nvPr>
            <p:ph type="ftr" sz="quarter" idx="11"/>
          </p:nvPr>
        </p:nvSpPr>
        <p:spPr/>
        <p:txBody>
          <a:bodyPr/>
          <a:lstStyle/>
          <a:p>
            <a:endParaRPr lang="en-GB"/>
          </a:p>
        </p:txBody>
      </p:sp>
      <p:sp>
        <p:nvSpPr>
          <p:cNvPr id="7" name="Dia számának helye 6"/>
          <p:cNvSpPr>
            <a:spLocks noGrp="1"/>
          </p:cNvSpPr>
          <p:nvPr>
            <p:ph type="sldNum" sz="quarter" idx="12"/>
          </p:nvPr>
        </p:nvSpPr>
        <p:spPr/>
        <p:txBody>
          <a:bodyPr/>
          <a:lstStyle/>
          <a:p>
            <a:fld id="{D7DAE66B-74BC-47AD-BD5F-0F1DCB91F7A9}" type="slidenum">
              <a:rPr lang="en-GB" smtClean="0"/>
              <a:t>‹#›</a:t>
            </a:fld>
            <a:endParaRPr lang="en-GB"/>
          </a:p>
        </p:txBody>
      </p:sp>
    </p:spTree>
    <p:extLst>
      <p:ext uri="{BB962C8B-B14F-4D97-AF65-F5344CB8AC3E}">
        <p14:creationId xmlns:p14="http://schemas.microsoft.com/office/powerpoint/2010/main" val="1076380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en-GB"/>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F0116B1-960A-47F6-A54D-7469F68CCD2D}" type="datetimeFigureOut">
              <a:rPr lang="en-GB" smtClean="0"/>
              <a:t>03/04/2019</a:t>
            </a:fld>
            <a:endParaRPr lang="en-GB"/>
          </a:p>
        </p:txBody>
      </p:sp>
      <p:sp>
        <p:nvSpPr>
          <p:cNvPr id="6" name="Élőláb helye 5"/>
          <p:cNvSpPr>
            <a:spLocks noGrp="1"/>
          </p:cNvSpPr>
          <p:nvPr>
            <p:ph type="ftr" sz="quarter" idx="11"/>
          </p:nvPr>
        </p:nvSpPr>
        <p:spPr/>
        <p:txBody>
          <a:bodyPr/>
          <a:lstStyle/>
          <a:p>
            <a:endParaRPr lang="en-GB"/>
          </a:p>
        </p:txBody>
      </p:sp>
      <p:sp>
        <p:nvSpPr>
          <p:cNvPr id="7" name="Dia számának helye 6"/>
          <p:cNvSpPr>
            <a:spLocks noGrp="1"/>
          </p:cNvSpPr>
          <p:nvPr>
            <p:ph type="sldNum" sz="quarter" idx="12"/>
          </p:nvPr>
        </p:nvSpPr>
        <p:spPr/>
        <p:txBody>
          <a:bodyPr/>
          <a:lstStyle/>
          <a:p>
            <a:fld id="{D7DAE66B-74BC-47AD-BD5F-0F1DCB91F7A9}" type="slidenum">
              <a:rPr lang="en-GB" smtClean="0"/>
              <a:t>‹#›</a:t>
            </a:fld>
            <a:endParaRPr lang="en-GB"/>
          </a:p>
        </p:txBody>
      </p:sp>
    </p:spTree>
    <p:extLst>
      <p:ext uri="{BB962C8B-B14F-4D97-AF65-F5344CB8AC3E}">
        <p14:creationId xmlns:p14="http://schemas.microsoft.com/office/powerpoint/2010/main" val="3267243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en-GB"/>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GB"/>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0116B1-960A-47F6-A54D-7469F68CCD2D}" type="datetimeFigureOut">
              <a:rPr lang="en-GB" smtClean="0"/>
              <a:t>03/04/2019</a:t>
            </a:fld>
            <a:endParaRPr lang="en-GB"/>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AE66B-74BC-47AD-BD5F-0F1DCB91F7A9}" type="slidenum">
              <a:rPr lang="en-GB" smtClean="0"/>
              <a:t>‹#›</a:t>
            </a:fld>
            <a:endParaRPr lang="en-GB"/>
          </a:p>
        </p:txBody>
      </p:sp>
    </p:spTree>
    <p:extLst>
      <p:ext uri="{BB962C8B-B14F-4D97-AF65-F5344CB8AC3E}">
        <p14:creationId xmlns:p14="http://schemas.microsoft.com/office/powerpoint/2010/main" val="4266594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p:txBody>
          <a:bodyPr/>
          <a:lstStyle/>
          <a:p>
            <a:r>
              <a:rPr lang="en-GB" dirty="0" smtClean="0">
                <a:latin typeface="Times New Roman" panose="02020603050405020304" pitchFamily="18" charset="0"/>
                <a:cs typeface="Times New Roman" panose="02020603050405020304" pitchFamily="18" charset="0"/>
              </a:rPr>
              <a:t>Anna </a:t>
            </a:r>
            <a:r>
              <a:rPr lang="en-GB" dirty="0" err="1" smtClean="0">
                <a:latin typeface="Times New Roman" panose="02020603050405020304" pitchFamily="18" charset="0"/>
                <a:cs typeface="Times New Roman" panose="02020603050405020304" pitchFamily="18" charset="0"/>
              </a:rPr>
              <a:t>Laetitia</a:t>
            </a:r>
            <a:r>
              <a:rPr lang="en-GB" dirty="0" smtClean="0">
                <a:latin typeface="Times New Roman" panose="02020603050405020304" pitchFamily="18" charset="0"/>
                <a:cs typeface="Times New Roman" panose="02020603050405020304" pitchFamily="18" charset="0"/>
              </a:rPr>
              <a:t> </a:t>
            </a:r>
            <a:r>
              <a:rPr lang="en-GB" dirty="0" err="1" smtClean="0">
                <a:latin typeface="Times New Roman" panose="02020603050405020304" pitchFamily="18" charset="0"/>
                <a:cs typeface="Times New Roman" panose="02020603050405020304" pitchFamily="18" charset="0"/>
              </a:rPr>
              <a:t>Barbauld</a:t>
            </a:r>
            <a:r>
              <a:rPr lang="en-GB" dirty="0" smtClean="0">
                <a:latin typeface="Times New Roman" panose="02020603050405020304" pitchFamily="18" charset="0"/>
                <a:cs typeface="Times New Roman" panose="02020603050405020304" pitchFamily="18" charset="0"/>
              </a:rPr>
              <a:t>, </a:t>
            </a:r>
            <a:r>
              <a:rPr lang="hy-AM" dirty="0" smtClean="0">
                <a:latin typeface="Times New Roman" panose="02020603050405020304" pitchFamily="18" charset="0"/>
                <a:cs typeface="Times New Roman" panose="02020603050405020304" pitchFamily="18" charset="0"/>
              </a:rPr>
              <a:t>ՙ</a:t>
            </a:r>
            <a:r>
              <a:rPr lang="en-GB" dirty="0" smtClean="0">
                <a:latin typeface="Times New Roman" panose="02020603050405020304" pitchFamily="18" charset="0"/>
                <a:cs typeface="Times New Roman" panose="02020603050405020304" pitchFamily="18" charset="0"/>
              </a:rPr>
              <a:t>Washing Day</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(1797)</a:t>
            </a:r>
            <a:endParaRPr lang="en-GB" dirty="0">
              <a:latin typeface="Times New Roman" panose="02020603050405020304" pitchFamily="18" charset="0"/>
              <a:cs typeface="Times New Roman" panose="02020603050405020304" pitchFamily="18" charset="0"/>
            </a:endParaRPr>
          </a:p>
        </p:txBody>
      </p:sp>
      <p:sp>
        <p:nvSpPr>
          <p:cNvPr id="3" name="Alcím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531192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120427"/>
            <a:ext cx="10515600" cy="729579"/>
          </a:xfrm>
        </p:spPr>
        <p:txBody>
          <a:bodyPr/>
          <a:lstStyle/>
          <a:p>
            <a:pPr algn="ctr"/>
            <a:r>
              <a:rPr lang="en-GB" dirty="0" smtClean="0">
                <a:latin typeface="Times New Roman" panose="02020603050405020304" pitchFamily="18" charset="0"/>
                <a:cs typeface="Times New Roman" panose="02020603050405020304" pitchFamily="18" charset="0"/>
              </a:rPr>
              <a:t>Recommended Literature</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0" y="850006"/>
            <a:ext cx="12192000" cy="6007994"/>
          </a:xfrm>
        </p:spPr>
        <p:txBody>
          <a:bodyPr>
            <a:normAutofit fontScale="92500" lnSpcReduction="10000"/>
          </a:bodyPr>
          <a:lstStyle/>
          <a:p>
            <a:r>
              <a:rPr lang="en-US" dirty="0" smtClean="0">
                <a:latin typeface="Times New Roman" panose="02020603050405020304" pitchFamily="18" charset="0"/>
                <a:cs typeface="Times New Roman" panose="02020603050405020304" pitchFamily="18" charset="0"/>
              </a:rPr>
              <a:t>Rosenbaum</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Susan</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y-AM" dirty="0" smtClean="0">
                <a:latin typeface="Times New Roman" panose="02020603050405020304" pitchFamily="18" charset="0"/>
                <a:cs typeface="Times New Roman" panose="02020603050405020304" pitchFamily="18" charset="0"/>
              </a:rPr>
              <a:t>ՙ</a:t>
            </a:r>
            <a:r>
              <a:rPr lang="en-US" dirty="0" smtClean="0">
                <a:latin typeface="Times New Roman" panose="02020603050405020304" pitchFamily="18" charset="0"/>
                <a:cs typeface="Times New Roman" panose="02020603050405020304" pitchFamily="18" charset="0"/>
              </a:rPr>
              <a:t>"A Thing Unknown, without a Name": Anna </a:t>
            </a:r>
            <a:r>
              <a:rPr lang="en-US" dirty="0" err="1" smtClean="0">
                <a:latin typeface="Times New Roman" panose="02020603050405020304" pitchFamily="18" charset="0"/>
                <a:cs typeface="Times New Roman" panose="02020603050405020304" pitchFamily="18" charset="0"/>
              </a:rPr>
              <a:t>Laetitia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Barbauld</a:t>
            </a:r>
            <a:r>
              <a:rPr lang="en-US" dirty="0" smtClean="0">
                <a:latin typeface="Times New Roman" panose="02020603050405020304" pitchFamily="18" charset="0"/>
                <a:cs typeface="Times New Roman" panose="02020603050405020304" pitchFamily="18" charset="0"/>
              </a:rPr>
              <a:t> and the Illegible Signature Studies in Romanticism</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40.3 (2001)</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369-399</a:t>
            </a:r>
            <a:r>
              <a:rPr lang="hu-HU"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Bordo</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Haley</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y-AM" dirty="0" smtClean="0">
                <a:latin typeface="Times New Roman" panose="02020603050405020304" pitchFamily="18" charset="0"/>
                <a:cs typeface="Times New Roman" panose="02020603050405020304" pitchFamily="18" charset="0"/>
              </a:rPr>
              <a:t>ՙ</a:t>
            </a:r>
            <a:r>
              <a:rPr lang="en-US" dirty="0" err="1" smtClean="0">
                <a:latin typeface="Times New Roman" panose="02020603050405020304" pitchFamily="18" charset="0"/>
                <a:cs typeface="Times New Roman" panose="02020603050405020304" pitchFamily="18" charset="0"/>
              </a:rPr>
              <a:t>Reinvoking</a:t>
            </a:r>
            <a:r>
              <a:rPr lang="en-US" dirty="0" smtClean="0">
                <a:latin typeface="Times New Roman" panose="02020603050405020304" pitchFamily="18" charset="0"/>
                <a:cs typeface="Times New Roman" panose="02020603050405020304" pitchFamily="18" charset="0"/>
              </a:rPr>
              <a:t> the “domestic muse”: Anna </a:t>
            </a:r>
            <a:r>
              <a:rPr lang="en-US" dirty="0" err="1" smtClean="0">
                <a:latin typeface="Times New Roman" panose="02020603050405020304" pitchFamily="18" charset="0"/>
                <a:cs typeface="Times New Roman" panose="02020603050405020304" pitchFamily="18" charset="0"/>
              </a:rPr>
              <a:t>Laetitia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Barbauld</a:t>
            </a:r>
            <a:r>
              <a:rPr lang="en-US" dirty="0" smtClean="0">
                <a:latin typeface="Times New Roman" panose="02020603050405020304" pitchFamily="18" charset="0"/>
                <a:cs typeface="Times New Roman" panose="02020603050405020304" pitchFamily="18" charset="0"/>
              </a:rPr>
              <a:t> and the performance of genre</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European Romantic Review,</a:t>
            </a:r>
            <a:r>
              <a:rPr lang="en-US" dirty="0" smtClean="0">
                <a:latin typeface="Times New Roman" panose="02020603050405020304" pitchFamily="18" charset="0"/>
                <a:cs typeface="Times New Roman" panose="02020603050405020304" pitchFamily="18" charset="0"/>
              </a:rPr>
              <a:t> 11</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2</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(2000)</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186-196</a:t>
            </a:r>
            <a:r>
              <a:rPr lang="hu-HU"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err="1" smtClean="0">
                <a:latin typeface="Times New Roman" panose="02020603050405020304" pitchFamily="18" charset="0"/>
                <a:cs typeface="Times New Roman" panose="02020603050405020304" pitchFamily="18" charset="0"/>
              </a:rPr>
              <a:t>Hegele</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Arden</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y-AM" dirty="0" smtClean="0">
                <a:latin typeface="Times New Roman" panose="02020603050405020304" pitchFamily="18" charset="0"/>
                <a:cs typeface="Times New Roman" panose="02020603050405020304" pitchFamily="18" charset="0"/>
              </a:rPr>
              <a:t>ՙ</a:t>
            </a:r>
            <a:r>
              <a:rPr lang="en-US" dirty="0" smtClean="0">
                <a:latin typeface="Times New Roman" panose="02020603050405020304" pitchFamily="18" charset="0"/>
                <a:cs typeface="Times New Roman" panose="02020603050405020304" pitchFamily="18" charset="0"/>
              </a:rPr>
              <a:t>Romantic Balloons: Toward a Formalist Technology of Poetics.</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Partial Answers</a:t>
            </a:r>
            <a:r>
              <a:rPr lang="hu-HU" i="1"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15.2 (2017)</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201-216.</a:t>
            </a:r>
          </a:p>
          <a:p>
            <a:r>
              <a:rPr lang="en-US" dirty="0" smtClean="0">
                <a:latin typeface="Times New Roman" panose="02020603050405020304" pitchFamily="18" charset="0"/>
                <a:cs typeface="Times New Roman" panose="02020603050405020304" pitchFamily="18" charset="0"/>
              </a:rPr>
              <a:t>Smith</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Sharon</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y-AM" dirty="0" smtClean="0">
                <a:latin typeface="Times New Roman" panose="02020603050405020304" pitchFamily="18" charset="0"/>
                <a:cs typeface="Times New Roman" panose="02020603050405020304" pitchFamily="18" charset="0"/>
              </a:rPr>
              <a:t>ՙ</a:t>
            </a:r>
            <a:r>
              <a:rPr lang="en-US" dirty="0" smtClean="0">
                <a:latin typeface="Times New Roman" panose="02020603050405020304" pitchFamily="18" charset="0"/>
                <a:cs typeface="Times New Roman" panose="02020603050405020304" pitchFamily="18" charset="0"/>
              </a:rPr>
              <a:t>“I Cannot Harm Thee Now”: The Ethic of Satire in Anna </a:t>
            </a:r>
            <a:r>
              <a:rPr lang="en-US" dirty="0" err="1" smtClean="0">
                <a:latin typeface="Times New Roman" panose="02020603050405020304" pitchFamily="18" charset="0"/>
                <a:cs typeface="Times New Roman" panose="02020603050405020304" pitchFamily="18" charset="0"/>
              </a:rPr>
              <a:t>Barbauld's</a:t>
            </a:r>
            <a:r>
              <a:rPr lang="en-US" dirty="0" smtClean="0">
                <a:latin typeface="Times New Roman" panose="02020603050405020304" pitchFamily="18" charset="0"/>
                <a:cs typeface="Times New Roman" panose="02020603050405020304" pitchFamily="18" charset="0"/>
              </a:rPr>
              <a:t> Mock-Heroic Poetry</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European Romantic Review</a:t>
            </a:r>
            <a:r>
              <a:rPr lang="en-US" dirty="0" smtClean="0">
                <a:latin typeface="Times New Roman" panose="02020603050405020304" pitchFamily="18" charset="0"/>
                <a:cs typeface="Times New Roman" panose="02020603050405020304" pitchFamily="18" charset="0"/>
              </a:rPr>
              <a:t>, 26</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5</a:t>
            </a:r>
            <a:r>
              <a:rPr lang="hu-HU"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(2015)</a:t>
            </a:r>
            <a:r>
              <a:rPr lang="hu-HU"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551-573</a:t>
            </a:r>
            <a:r>
              <a:rPr lang="hu-HU"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hu-HU" dirty="0" err="1" smtClean="0">
                <a:latin typeface="Times New Roman" panose="02020603050405020304" pitchFamily="18" charset="0"/>
                <a:cs typeface="Times New Roman" panose="02020603050405020304" pitchFamily="18" charset="0"/>
              </a:rPr>
              <a:t>Markidou</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Vassiliki</a:t>
            </a:r>
            <a:r>
              <a:rPr lang="hu-HU" dirty="0" smtClean="0">
                <a:latin typeface="Times New Roman" panose="02020603050405020304" pitchFamily="18" charset="0"/>
                <a:cs typeface="Times New Roman" panose="02020603050405020304" pitchFamily="18" charset="0"/>
              </a:rPr>
              <a:t>. </a:t>
            </a:r>
            <a:r>
              <a:rPr lang="hy-AM" dirty="0" smtClean="0">
                <a:latin typeface="Times New Roman" panose="02020603050405020304" pitchFamily="18" charset="0"/>
                <a:cs typeface="Times New Roman" panose="02020603050405020304" pitchFamily="18" charset="0"/>
              </a:rPr>
              <a:t>ՙ</a:t>
            </a:r>
            <a:r>
              <a:rPr lang="en-US" dirty="0" smtClean="0">
                <a:latin typeface="Times New Roman" panose="02020603050405020304" pitchFamily="18" charset="0"/>
                <a:cs typeface="Times New Roman" panose="02020603050405020304" pitchFamily="18" charset="0"/>
              </a:rPr>
              <a:t>Bubble[s]' and Female Verse: A Reading of Anna </a:t>
            </a:r>
            <a:r>
              <a:rPr lang="en-US" dirty="0" err="1" smtClean="0">
                <a:latin typeface="Times New Roman" panose="02020603050405020304" pitchFamily="18" charset="0"/>
                <a:cs typeface="Times New Roman" panose="02020603050405020304" pitchFamily="18" charset="0"/>
              </a:rPr>
              <a:t>Laeti</a:t>
            </a:r>
            <a:r>
              <a:rPr lang="hu-HU" dirty="0" smtClean="0">
                <a:latin typeface="Times New Roman" panose="02020603050405020304" pitchFamily="18" charset="0"/>
                <a:cs typeface="Times New Roman" panose="02020603050405020304" pitchFamily="18" charset="0"/>
              </a:rPr>
              <a:t>t</a:t>
            </a:r>
            <a:r>
              <a:rPr lang="en-US" dirty="0" err="1" smtClean="0">
                <a:latin typeface="Times New Roman" panose="02020603050405020304" pitchFamily="18" charset="0"/>
                <a:cs typeface="Times New Roman" panose="02020603050405020304" pitchFamily="18" charset="0"/>
              </a:rPr>
              <a:t>ia</a:t>
            </a:r>
            <a:r>
              <a:rPr lang="en-US" dirty="0" smtClean="0">
                <a:latin typeface="Times New Roman" panose="02020603050405020304" pitchFamily="18" charset="0"/>
                <a:cs typeface="Times New Roman" panose="02020603050405020304" pitchFamily="18" charset="0"/>
              </a:rPr>
              <a:t> </a:t>
            </a:r>
            <a:r>
              <a:rPr lang="en-US" dirty="0" err="1" smtClean="0">
                <a:latin typeface="Times New Roman" panose="02020603050405020304" pitchFamily="18" charset="0"/>
                <a:cs typeface="Times New Roman" panose="02020603050405020304" pitchFamily="18" charset="0"/>
              </a:rPr>
              <a:t>Barbauld's</a:t>
            </a:r>
            <a:r>
              <a:rPr lang="en-US" dirty="0" smtClean="0">
                <a:latin typeface="Times New Roman" panose="02020603050405020304" pitchFamily="18" charset="0"/>
                <a:cs typeface="Times New Roman" panose="02020603050405020304" pitchFamily="18" charset="0"/>
              </a:rPr>
              <a:t> 'Washing Day</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Critical Survey</a:t>
            </a:r>
            <a:r>
              <a:rPr lang="en-US" dirty="0" smtClean="0">
                <a:latin typeface="Times New Roman" panose="02020603050405020304" pitchFamily="18" charset="0"/>
                <a:cs typeface="Times New Roman" panose="02020603050405020304" pitchFamily="18" charset="0"/>
              </a:rPr>
              <a:t>, 19.2 (2007)</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19-33</a:t>
            </a:r>
            <a:r>
              <a:rPr lang="hu-HU" dirty="0" smtClean="0">
                <a:latin typeface="Times New Roman" panose="02020603050405020304" pitchFamily="18" charset="0"/>
                <a:cs typeface="Times New Roman" panose="02020603050405020304" pitchFamily="18" charset="0"/>
              </a:rPr>
              <a:t>.</a:t>
            </a:r>
            <a:endParaRPr lang="en-US" dirty="0" smtClean="0">
              <a:latin typeface="Times New Roman" panose="02020603050405020304" pitchFamily="18" charset="0"/>
              <a:cs typeface="Times New Roman" panose="02020603050405020304" pitchFamily="18" charset="0"/>
            </a:endParaRPr>
          </a:p>
          <a:p>
            <a:r>
              <a:rPr lang="en-US" dirty="0" smtClean="0">
                <a:latin typeface="Times New Roman" panose="02020603050405020304" pitchFamily="18" charset="0"/>
                <a:cs typeface="Times New Roman" panose="02020603050405020304" pitchFamily="18" charset="0"/>
              </a:rPr>
              <a:t>Williamson</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Karina</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y-AM" dirty="0" smtClean="0">
                <a:latin typeface="Times New Roman" panose="02020603050405020304" pitchFamily="18" charset="0"/>
                <a:cs typeface="Times New Roman" panose="02020603050405020304" pitchFamily="18" charset="0"/>
              </a:rPr>
              <a:t>ՙ</a:t>
            </a:r>
            <a:r>
              <a:rPr lang="en-US" dirty="0" smtClean="0">
                <a:latin typeface="Times New Roman" panose="02020603050405020304" pitchFamily="18" charset="0"/>
                <a:cs typeface="Times New Roman" panose="02020603050405020304" pitchFamily="18" charset="0"/>
              </a:rPr>
              <a:t>The Tenth Muse: Women Writers and the Poetry of Common Life.</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Early Romantics: Perspectives in British Poetry from Pope to Wordsworth</a:t>
            </a:r>
            <a:r>
              <a:rPr lang="hu-HU" dirty="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u-HU" dirty="0" smtClean="0">
                <a:latin typeface="Times New Roman" panose="02020603050405020304" pitchFamily="18" charset="0"/>
                <a:cs typeface="Times New Roman" panose="02020603050405020304" pitchFamily="18" charset="0"/>
              </a:rPr>
              <a:t>E</a:t>
            </a:r>
            <a:r>
              <a:rPr lang="en-US" dirty="0" smtClean="0">
                <a:latin typeface="Times New Roman" panose="02020603050405020304" pitchFamily="18" charset="0"/>
                <a:cs typeface="Times New Roman" panose="02020603050405020304" pitchFamily="18" charset="0"/>
              </a:rPr>
              <a:t>d. Thomas Woodman. Basingstoke: Macmillan, 1998. 185-199.</a:t>
            </a:r>
          </a:p>
          <a:p>
            <a:r>
              <a:rPr lang="en-US" dirty="0" smtClean="0">
                <a:latin typeface="Times New Roman" panose="02020603050405020304" pitchFamily="18" charset="0"/>
                <a:cs typeface="Times New Roman" panose="02020603050405020304" pitchFamily="18" charset="0"/>
              </a:rPr>
              <a:t>Kareem, Sarah Tindal</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hy-AM" dirty="0" smtClean="0">
                <a:latin typeface="Times New Roman" panose="02020603050405020304" pitchFamily="18" charset="0"/>
                <a:cs typeface="Times New Roman" panose="02020603050405020304" pitchFamily="18" charset="0"/>
              </a:rPr>
              <a:t>ՙ</a:t>
            </a:r>
            <a:r>
              <a:rPr lang="en-US" dirty="0" smtClean="0">
                <a:latin typeface="Times New Roman" panose="02020603050405020304" pitchFamily="18" charset="0"/>
                <a:cs typeface="Times New Roman" panose="02020603050405020304" pitchFamily="18" charset="0"/>
              </a:rPr>
              <a:t>Enlightenment Bubbles, Romantic Worlds.</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i="1" dirty="0" smtClean="0">
                <a:latin typeface="Times New Roman" panose="02020603050405020304" pitchFamily="18" charset="0"/>
                <a:cs typeface="Times New Roman" panose="02020603050405020304" pitchFamily="18" charset="0"/>
              </a:rPr>
              <a:t>The Eighteenth Century</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56.1 (2015)</a:t>
            </a:r>
            <a:r>
              <a:rPr lang="hu-HU"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85-104.</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7722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1"/>
            <a:ext cx="10515600" cy="502276"/>
          </a:xfrm>
        </p:spPr>
        <p:txBody>
          <a:bodyPr>
            <a:normAutofit fontScale="90000"/>
          </a:bodyPr>
          <a:lstStyle/>
          <a:p>
            <a:pPr algn="ctr"/>
            <a:r>
              <a:rPr lang="hy-AM" dirty="0" smtClean="0">
                <a:latin typeface="Times New Roman" panose="02020603050405020304" pitchFamily="18" charset="0"/>
                <a:cs typeface="Times New Roman" panose="02020603050405020304" pitchFamily="18" charset="0"/>
              </a:rPr>
              <a:t>ՙ </a:t>
            </a:r>
            <a:r>
              <a:rPr lang="hu-HU" dirty="0" err="1" smtClean="0">
                <a:latin typeface="Times New Roman" panose="02020603050405020304" pitchFamily="18" charset="0"/>
                <a:cs typeface="Times New Roman" panose="02020603050405020304" pitchFamily="18" charset="0"/>
              </a:rPr>
              <a:t>Washing</a:t>
            </a:r>
            <a:r>
              <a:rPr lang="hu-HU" dirty="0" smtClean="0">
                <a:latin typeface="Times New Roman" panose="02020603050405020304" pitchFamily="18" charset="0"/>
                <a:cs typeface="Times New Roman" panose="02020603050405020304" pitchFamily="18" charset="0"/>
              </a:rPr>
              <a:t> Day’ 1</a:t>
            </a:r>
            <a:endParaRPr lang="en-GB" dirty="0"/>
          </a:p>
        </p:txBody>
      </p:sp>
      <p:sp>
        <p:nvSpPr>
          <p:cNvPr id="3" name="Tartalom helye 2"/>
          <p:cNvSpPr>
            <a:spLocks noGrp="1"/>
          </p:cNvSpPr>
          <p:nvPr>
            <p:ph idx="1"/>
          </p:nvPr>
        </p:nvSpPr>
        <p:spPr>
          <a:xfrm>
            <a:off x="1" y="502276"/>
            <a:ext cx="12192000" cy="6259131"/>
          </a:xfrm>
        </p:spPr>
        <p:txBody>
          <a:bodyPr numCol="2">
            <a:normAutofit fontScale="85000" lnSpcReduction="20000"/>
          </a:bodyPr>
          <a:lstStyle/>
          <a:p>
            <a:pPr marL="0" indent="0">
              <a:buNone/>
            </a:pPr>
            <a:r>
              <a:rPr lang="en-US" dirty="0">
                <a:latin typeface="Times New Roman" panose="02020603050405020304" pitchFamily="18" charset="0"/>
                <a:cs typeface="Times New Roman" panose="02020603050405020304" pitchFamily="18" charset="0"/>
              </a:rPr>
              <a:t> ................. and their voice,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Turning again towards childish treble, pipes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    And whistles in its sound.</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a:p>
            <a:pPr marL="0" indent="0">
              <a:buNone/>
            </a:pPr>
            <a:r>
              <a:rPr lang="en-US" dirty="0">
                <a:latin typeface="Times New Roman" panose="02020603050405020304" pitchFamily="18" charset="0"/>
                <a:cs typeface="Times New Roman" panose="02020603050405020304" pitchFamily="18" charset="0"/>
              </a:rPr>
              <a:t>The Muses are turned gossips; they have lost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The </a:t>
            </a:r>
            <a:r>
              <a:rPr lang="en-US" dirty="0" err="1">
                <a:latin typeface="Times New Roman" panose="02020603050405020304" pitchFamily="18" charset="0"/>
                <a:cs typeface="Times New Roman" panose="02020603050405020304" pitchFamily="18" charset="0"/>
              </a:rPr>
              <a:t>buskin'd</a:t>
            </a:r>
            <a:r>
              <a:rPr lang="en-US" dirty="0">
                <a:latin typeface="Times New Roman" panose="02020603050405020304" pitchFamily="18" charset="0"/>
                <a:cs typeface="Times New Roman" panose="02020603050405020304" pitchFamily="18" charset="0"/>
              </a:rPr>
              <a:t> step, and clear high-sounding phrase,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Language of gods. Come, then, domestic Muse,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In slip-shod measure loosely prattling on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Of farm or orchard, pleasant curds and cream,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Or drowning flies, or shoe lost in the mire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By little whimpering boy, with rueful face;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Come, Muse, and sing the dreaded </a:t>
            </a:r>
            <a:r>
              <a:rPr lang="en-US" i="1" dirty="0">
                <a:latin typeface="Times New Roman" panose="02020603050405020304" pitchFamily="18" charset="0"/>
                <a:cs typeface="Times New Roman" panose="02020603050405020304" pitchFamily="18" charset="0"/>
              </a:rPr>
              <a:t>Washing-Day.</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Ye who beneath the yoke of wedlock bend,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With bowed soul, full well ye ken the day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Which week, smooth sliding after week, brings on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Too soon; for to that day nor peace belongs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Nor comfort; ere the first grey streak of dawn,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The red-</a:t>
            </a:r>
            <a:r>
              <a:rPr lang="en-US" dirty="0" err="1">
                <a:latin typeface="Times New Roman" panose="02020603050405020304" pitchFamily="18" charset="0"/>
                <a:cs typeface="Times New Roman" panose="02020603050405020304" pitchFamily="18" charset="0"/>
              </a:rPr>
              <a:t>arm'd</a:t>
            </a:r>
            <a:r>
              <a:rPr lang="en-US" dirty="0">
                <a:latin typeface="Times New Roman" panose="02020603050405020304" pitchFamily="18" charset="0"/>
                <a:cs typeface="Times New Roman" panose="02020603050405020304" pitchFamily="18" charset="0"/>
              </a:rPr>
              <a:t> washers come and chase repose.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Nor pleasant smile, nor quaint device of mirth, </a:t>
            </a:r>
            <a:br>
              <a:rPr lang="en-US" dirty="0">
                <a:latin typeface="Times New Roman" panose="02020603050405020304" pitchFamily="18" charset="0"/>
                <a:cs typeface="Times New Roman" panose="02020603050405020304" pitchFamily="18" charset="0"/>
              </a:rPr>
            </a:br>
            <a:r>
              <a:rPr lang="en-US" dirty="0" err="1">
                <a:latin typeface="Times New Roman" panose="02020603050405020304" pitchFamily="18" charset="0"/>
                <a:cs typeface="Times New Roman" panose="02020603050405020304" pitchFamily="18" charset="0"/>
              </a:rPr>
              <a:t>E'er</a:t>
            </a:r>
            <a:r>
              <a:rPr lang="en-US" dirty="0">
                <a:latin typeface="Times New Roman" panose="02020603050405020304" pitchFamily="18" charset="0"/>
                <a:cs typeface="Times New Roman" panose="02020603050405020304" pitchFamily="18" charset="0"/>
              </a:rPr>
              <a:t> visited that day: the very cat,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From the wet kitchen scared, and reeking hearth,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Visits the </a:t>
            </a:r>
            <a:r>
              <a:rPr lang="en-US" dirty="0" err="1">
                <a:latin typeface="Times New Roman" panose="02020603050405020304" pitchFamily="18" charset="0"/>
                <a:cs typeface="Times New Roman" panose="02020603050405020304" pitchFamily="18" charset="0"/>
              </a:rPr>
              <a:t>parlour</a:t>
            </a:r>
            <a:r>
              <a:rPr lang="en-US" dirty="0">
                <a:latin typeface="Times New Roman" panose="02020603050405020304" pitchFamily="18" charset="0"/>
                <a:cs typeface="Times New Roman" panose="02020603050405020304" pitchFamily="18" charset="0"/>
              </a:rPr>
              <a:t>, an unwonted guest.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The silent breakfast-meal is soon </a:t>
            </a:r>
            <a:r>
              <a:rPr lang="en-US" dirty="0" err="1">
                <a:latin typeface="Times New Roman" panose="02020603050405020304" pitchFamily="18" charset="0"/>
                <a:cs typeface="Times New Roman" panose="02020603050405020304" pitchFamily="18" charset="0"/>
              </a:rPr>
              <a:t>dispatch'd</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Uninterrupted, save by anxious looks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Cast at the lowering sky, if sky should lower.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From that last evil, oh preserve us, heavens!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For should the skies pour down, adieu to all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Remains of quiet; then expect to hear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Of sad disasters</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dirt and gravel stains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Hard to efface, and loaded lines at once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Snapped short</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and linen-horse by dog thrown down,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And all the petty miseries of life.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Saints have been </a:t>
            </a:r>
            <a:r>
              <a:rPr lang="en-US" dirty="0" smtClean="0">
                <a:latin typeface="Times New Roman" panose="02020603050405020304" pitchFamily="18" charset="0"/>
                <a:cs typeface="Times New Roman" panose="02020603050405020304" pitchFamily="18" charset="0"/>
              </a:rPr>
              <a:t>calm </a:t>
            </a:r>
            <a:r>
              <a:rPr lang="en-US" dirty="0">
                <a:latin typeface="Times New Roman" panose="02020603050405020304" pitchFamily="18" charset="0"/>
                <a:cs typeface="Times New Roman" panose="02020603050405020304" pitchFamily="18" charset="0"/>
              </a:rPr>
              <a:t>while stretched upon the rack,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And </a:t>
            </a:r>
            <a:r>
              <a:rPr lang="en-US" dirty="0" err="1">
                <a:latin typeface="Times New Roman" panose="02020603050405020304" pitchFamily="18" charset="0"/>
                <a:cs typeface="Times New Roman" panose="02020603050405020304" pitchFamily="18" charset="0"/>
              </a:rPr>
              <a:t>Guatimozin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smil'd</a:t>
            </a:r>
            <a:r>
              <a:rPr lang="en-US" dirty="0">
                <a:latin typeface="Times New Roman" panose="02020603050405020304" pitchFamily="18" charset="0"/>
                <a:cs typeface="Times New Roman" panose="02020603050405020304" pitchFamily="18" charset="0"/>
              </a:rPr>
              <a:t> on burning coals</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But never yet did housewife notable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Greet with a smile a rainy washing-day. </a:t>
            </a:r>
            <a:br>
              <a:rPr lang="en-US" dirty="0">
                <a:latin typeface="Times New Roman" panose="02020603050405020304" pitchFamily="18" charset="0"/>
                <a:cs typeface="Times New Roman" panose="02020603050405020304" pitchFamily="18" charset="0"/>
              </a:rPr>
            </a:b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625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0"/>
            <a:ext cx="10515600" cy="566670"/>
          </a:xfrm>
        </p:spPr>
        <p:txBody>
          <a:bodyPr>
            <a:normAutofit fontScale="90000"/>
          </a:bodyPr>
          <a:lstStyle/>
          <a:p>
            <a:pPr algn="ctr"/>
            <a:r>
              <a:rPr lang="en-GB" dirty="0" smtClean="0">
                <a:latin typeface="Times New Roman" panose="02020603050405020304" pitchFamily="18" charset="0"/>
                <a:cs typeface="Times New Roman" panose="02020603050405020304" pitchFamily="18" charset="0"/>
              </a:rPr>
              <a:t>Notes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26830" y="566670"/>
            <a:ext cx="12165169" cy="6291330"/>
          </a:xfrm>
        </p:spPr>
        <p:txBody>
          <a:bodyPr>
            <a:normAutofit fontScale="92500" lnSpcReduction="20000"/>
          </a:bodyPr>
          <a:lstStyle/>
          <a:p>
            <a:pPr>
              <a:spcBef>
                <a:spcPts val="0"/>
              </a:spcBef>
            </a:pPr>
            <a:r>
              <a:rPr lang="en-GB" dirty="0" smtClean="0">
                <a:latin typeface="Times New Roman" panose="02020603050405020304" pitchFamily="18" charset="0"/>
                <a:cs typeface="Times New Roman" panose="02020603050405020304" pitchFamily="18" charset="0"/>
              </a:rPr>
              <a:t>Epigraph from Shakespeare’s </a:t>
            </a:r>
            <a:r>
              <a:rPr lang="en-GB" i="1" dirty="0" smtClean="0">
                <a:latin typeface="Times New Roman" panose="02020603050405020304" pitchFamily="18" charset="0"/>
                <a:cs typeface="Times New Roman" panose="02020603050405020304" pitchFamily="18" charset="0"/>
              </a:rPr>
              <a:t>As You Like It </a:t>
            </a:r>
            <a:r>
              <a:rPr lang="en-GB" dirty="0" smtClean="0">
                <a:latin typeface="Times New Roman" panose="02020603050405020304" pitchFamily="18" charset="0"/>
                <a:cs typeface="Times New Roman" panose="02020603050405020304" pitchFamily="18" charset="0"/>
              </a:rPr>
              <a:t>(All the world’s a stage…); original: ….and </a:t>
            </a:r>
            <a:r>
              <a:rPr lang="en-GB" i="1" dirty="0" smtClean="0">
                <a:latin typeface="Times New Roman" panose="02020603050405020304" pitchFamily="18" charset="0"/>
                <a:cs typeface="Times New Roman" panose="02020603050405020304" pitchFamily="18" charset="0"/>
              </a:rPr>
              <a:t>his big manly voice</a:t>
            </a:r>
            <a:r>
              <a:rPr lang="en-GB" dirty="0" smtClean="0">
                <a:latin typeface="Times New Roman" panose="02020603050405020304" pitchFamily="18" charset="0"/>
                <a:cs typeface="Times New Roman" panose="02020603050405020304" pitchFamily="18" charset="0"/>
              </a:rPr>
              <a:t>, / Turning again toward childish treble, pipes / And whistles in </a:t>
            </a:r>
            <a:r>
              <a:rPr lang="en-GB" i="1" dirty="0" smtClean="0">
                <a:latin typeface="Times New Roman" panose="02020603050405020304" pitchFamily="18" charset="0"/>
                <a:cs typeface="Times New Roman" panose="02020603050405020304" pitchFamily="18" charset="0"/>
              </a:rPr>
              <a:t>his</a:t>
            </a:r>
            <a:r>
              <a:rPr lang="en-GB" dirty="0" smtClean="0">
                <a:latin typeface="Times New Roman" panose="02020603050405020304" pitchFamily="18" charset="0"/>
                <a:cs typeface="Times New Roman" panose="02020603050405020304" pitchFamily="18" charset="0"/>
              </a:rPr>
              <a:t> sound.</a:t>
            </a:r>
          </a:p>
          <a:p>
            <a:pPr>
              <a:spcBef>
                <a:spcPts val="0"/>
              </a:spcBef>
            </a:pPr>
            <a:r>
              <a:rPr lang="en-GB" dirty="0" smtClean="0">
                <a:latin typeface="Times New Roman" panose="02020603050405020304" pitchFamily="18" charset="0"/>
                <a:cs typeface="Times New Roman" panose="02020603050405020304" pitchFamily="18" charset="0"/>
              </a:rPr>
              <a:t>Invocation, cf. Milton:</a:t>
            </a:r>
          </a:p>
          <a:p>
            <a:pPr marL="3657600" lvl="8" indent="0">
              <a:spcBef>
                <a:spcPts val="0"/>
              </a:spcBef>
              <a:buNone/>
            </a:pPr>
            <a:r>
              <a:rPr lang="en-GB" sz="2400" dirty="0" smtClean="0">
                <a:latin typeface="Times New Roman" panose="02020603050405020304" pitchFamily="18" charset="0"/>
                <a:cs typeface="Times New Roman" panose="02020603050405020304" pitchFamily="18" charset="0"/>
              </a:rPr>
              <a:t>Of Man's First Disobedience, and the Fruit</a:t>
            </a:r>
          </a:p>
          <a:p>
            <a:pPr marL="3657600" lvl="8" indent="0">
              <a:spcBef>
                <a:spcPts val="0"/>
              </a:spcBef>
              <a:buNone/>
            </a:pPr>
            <a:r>
              <a:rPr lang="en-GB" sz="2400" dirty="0" smtClean="0">
                <a:latin typeface="Times New Roman" panose="02020603050405020304" pitchFamily="18" charset="0"/>
                <a:cs typeface="Times New Roman" panose="02020603050405020304" pitchFamily="18" charset="0"/>
              </a:rPr>
              <a:t>Of that Forbidden Tree, whose mortal taste</a:t>
            </a:r>
          </a:p>
          <a:p>
            <a:pPr marL="3657600" lvl="8" indent="0">
              <a:spcBef>
                <a:spcPts val="0"/>
              </a:spcBef>
              <a:buNone/>
            </a:pPr>
            <a:r>
              <a:rPr lang="en-GB" sz="2400" dirty="0" smtClean="0">
                <a:latin typeface="Times New Roman" panose="02020603050405020304" pitchFamily="18" charset="0"/>
                <a:cs typeface="Times New Roman" panose="02020603050405020304" pitchFamily="18" charset="0"/>
              </a:rPr>
              <a:t>Brought Death into the World, and all our woe.</a:t>
            </a:r>
          </a:p>
          <a:p>
            <a:pPr marL="3657600" lvl="8" indent="0">
              <a:spcBef>
                <a:spcPts val="0"/>
              </a:spcBef>
              <a:buNone/>
            </a:pPr>
            <a:r>
              <a:rPr lang="en-GB" sz="2400" dirty="0" smtClean="0">
                <a:latin typeface="Times New Roman" panose="02020603050405020304" pitchFamily="18" charset="0"/>
                <a:cs typeface="Times New Roman" panose="02020603050405020304" pitchFamily="18" charset="0"/>
              </a:rPr>
              <a:t>With the loss of </a:t>
            </a:r>
            <a:r>
              <a:rPr lang="en-GB" sz="2400" i="1" dirty="0" smtClean="0">
                <a:latin typeface="Times New Roman" panose="02020603050405020304" pitchFamily="18" charset="0"/>
                <a:cs typeface="Times New Roman" panose="02020603050405020304" pitchFamily="18" charset="0"/>
              </a:rPr>
              <a:t>Eden, </a:t>
            </a:r>
            <a:r>
              <a:rPr lang="en-GB" sz="2400" dirty="0" smtClean="0">
                <a:latin typeface="Times New Roman" panose="02020603050405020304" pitchFamily="18" charset="0"/>
                <a:cs typeface="Times New Roman" panose="02020603050405020304" pitchFamily="18" charset="0"/>
              </a:rPr>
              <a:t>till one greater Man</a:t>
            </a:r>
          </a:p>
          <a:p>
            <a:pPr marL="3657600" lvl="8" indent="0">
              <a:spcBef>
                <a:spcPts val="0"/>
              </a:spcBef>
              <a:buNone/>
            </a:pPr>
            <a:r>
              <a:rPr lang="en-GB" sz="2400" dirty="0" smtClean="0">
                <a:latin typeface="Times New Roman" panose="02020603050405020304" pitchFamily="18" charset="0"/>
                <a:cs typeface="Times New Roman" panose="02020603050405020304" pitchFamily="18" charset="0"/>
              </a:rPr>
              <a:t>Restore us, and regain the blissful Seat,</a:t>
            </a:r>
          </a:p>
          <a:p>
            <a:pPr marL="3657600" lvl="8" indent="0">
              <a:spcBef>
                <a:spcPts val="0"/>
              </a:spcBef>
              <a:buNone/>
            </a:pPr>
            <a:r>
              <a:rPr lang="en-GB" sz="2400" dirty="0" smtClean="0">
                <a:latin typeface="Times New Roman" panose="02020603050405020304" pitchFamily="18" charset="0"/>
                <a:cs typeface="Times New Roman" panose="02020603050405020304" pitchFamily="18" charset="0"/>
              </a:rPr>
              <a:t>Sing </a:t>
            </a:r>
            <a:r>
              <a:rPr lang="en-GB" sz="2400" dirty="0" err="1" smtClean="0">
                <a:latin typeface="Times New Roman" panose="02020603050405020304" pitchFamily="18" charset="0"/>
                <a:cs typeface="Times New Roman" panose="02020603050405020304" pitchFamily="18" charset="0"/>
              </a:rPr>
              <a:t>Heav'nly</a:t>
            </a:r>
            <a:r>
              <a:rPr lang="en-GB" sz="2400" dirty="0" smtClean="0">
                <a:latin typeface="Times New Roman" panose="02020603050405020304" pitchFamily="18" charset="0"/>
                <a:cs typeface="Times New Roman" panose="02020603050405020304" pitchFamily="18" charset="0"/>
              </a:rPr>
              <a:t> Muse…</a:t>
            </a:r>
          </a:p>
          <a:p>
            <a:pPr marL="3657600" lvl="8" indent="0" fontAlgn="base">
              <a:spcBef>
                <a:spcPts val="0"/>
              </a:spcBef>
              <a:buNone/>
            </a:pPr>
            <a:r>
              <a:rPr lang="en-GB" sz="2400" dirty="0" smtClean="0">
                <a:latin typeface="Times New Roman" panose="02020603050405020304" pitchFamily="18" charset="0"/>
                <a:cs typeface="Times New Roman" panose="02020603050405020304" pitchFamily="18" charset="0"/>
              </a:rPr>
              <a:t>… What in me is dark </a:t>
            </a:r>
          </a:p>
          <a:p>
            <a:pPr marL="3657600" lvl="8" indent="0" fontAlgn="base">
              <a:spcBef>
                <a:spcPts val="0"/>
              </a:spcBef>
              <a:buNone/>
            </a:pPr>
            <a:r>
              <a:rPr lang="en-GB" sz="2400" dirty="0" err="1" smtClean="0">
                <a:latin typeface="Times New Roman" panose="02020603050405020304" pitchFamily="18" charset="0"/>
                <a:cs typeface="Times New Roman" panose="02020603050405020304" pitchFamily="18" charset="0"/>
              </a:rPr>
              <a:t>Illumin</a:t>
            </a:r>
            <a:r>
              <a:rPr lang="en-GB" sz="2400" dirty="0" smtClean="0">
                <a:latin typeface="Times New Roman" panose="02020603050405020304" pitchFamily="18" charset="0"/>
                <a:cs typeface="Times New Roman" panose="02020603050405020304" pitchFamily="18" charset="0"/>
              </a:rPr>
              <a:t>, what is low raise and support; </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That to the </a:t>
            </a:r>
            <a:r>
              <a:rPr lang="en-GB" sz="2400" dirty="0" err="1" smtClean="0">
                <a:latin typeface="Times New Roman" panose="02020603050405020304" pitchFamily="18" charset="0"/>
                <a:cs typeface="Times New Roman" panose="02020603050405020304" pitchFamily="18" charset="0"/>
              </a:rPr>
              <a:t>highth</a:t>
            </a:r>
            <a:r>
              <a:rPr lang="en-GB" sz="2400" dirty="0" smtClean="0">
                <a:latin typeface="Times New Roman" panose="02020603050405020304" pitchFamily="18" charset="0"/>
                <a:cs typeface="Times New Roman" panose="02020603050405020304" pitchFamily="18" charset="0"/>
              </a:rPr>
              <a:t> of this great Argument </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I may assert Eternal Providence, </a:t>
            </a:r>
            <a:br>
              <a:rPr lang="en-GB" sz="2400" dirty="0" smtClean="0">
                <a:latin typeface="Times New Roman" panose="02020603050405020304" pitchFamily="18" charset="0"/>
                <a:cs typeface="Times New Roman" panose="02020603050405020304" pitchFamily="18" charset="0"/>
              </a:rPr>
            </a:br>
            <a:r>
              <a:rPr lang="en-GB" sz="2400" dirty="0" smtClean="0">
                <a:latin typeface="Times New Roman" panose="02020603050405020304" pitchFamily="18" charset="0"/>
                <a:cs typeface="Times New Roman" panose="02020603050405020304" pitchFamily="18" charset="0"/>
              </a:rPr>
              <a:t>And </a:t>
            </a:r>
            <a:r>
              <a:rPr lang="en-GB" sz="2400" dirty="0" err="1" smtClean="0">
                <a:latin typeface="Times New Roman" panose="02020603050405020304" pitchFamily="18" charset="0"/>
                <a:cs typeface="Times New Roman" panose="02020603050405020304" pitchFamily="18" charset="0"/>
              </a:rPr>
              <a:t>justifie</a:t>
            </a:r>
            <a:r>
              <a:rPr lang="en-GB" sz="2400" dirty="0" smtClean="0">
                <a:latin typeface="Times New Roman" panose="02020603050405020304" pitchFamily="18" charset="0"/>
                <a:cs typeface="Times New Roman" panose="02020603050405020304" pitchFamily="18" charset="0"/>
              </a:rPr>
              <a:t> the </a:t>
            </a:r>
            <a:r>
              <a:rPr lang="en-GB" sz="2400" dirty="0" err="1" smtClean="0">
                <a:latin typeface="Times New Roman" panose="02020603050405020304" pitchFamily="18" charset="0"/>
                <a:cs typeface="Times New Roman" panose="02020603050405020304" pitchFamily="18" charset="0"/>
              </a:rPr>
              <a:t>wayes</a:t>
            </a:r>
            <a:r>
              <a:rPr lang="en-GB" sz="2400" dirty="0" smtClean="0">
                <a:latin typeface="Times New Roman" panose="02020603050405020304" pitchFamily="18" charset="0"/>
                <a:cs typeface="Times New Roman" panose="02020603050405020304" pitchFamily="18" charset="0"/>
              </a:rPr>
              <a:t> of God to men. </a:t>
            </a:r>
          </a:p>
          <a:p>
            <a:pPr fontAlgn="base">
              <a:spcBef>
                <a:spcPts val="0"/>
              </a:spcBef>
            </a:pPr>
            <a:r>
              <a:rPr lang="en-GB" dirty="0" smtClean="0">
                <a:latin typeface="Times New Roman" panose="02020603050405020304" pitchFamily="18" charset="0"/>
                <a:cs typeface="Times New Roman" panose="02020603050405020304" pitchFamily="18" charset="0"/>
              </a:rPr>
              <a:t>Epic and </a:t>
            </a:r>
            <a:r>
              <a:rPr lang="hu-HU" dirty="0" err="1" smtClean="0">
                <a:latin typeface="Times New Roman" panose="02020603050405020304" pitchFamily="18" charset="0"/>
                <a:cs typeface="Times New Roman" panose="02020603050405020304" pitchFamily="18" charset="0"/>
              </a:rPr>
              <a:t>the</a:t>
            </a:r>
            <a:r>
              <a:rPr lang="hu-HU" dirty="0" smtClean="0">
                <a:latin typeface="Times New Roman" panose="02020603050405020304" pitchFamily="18" charset="0"/>
                <a:cs typeface="Times New Roman" panose="02020603050405020304" pitchFamily="18" charset="0"/>
              </a:rPr>
              <a:t> </a:t>
            </a:r>
            <a:r>
              <a:rPr lang="en-GB" dirty="0" smtClean="0">
                <a:latin typeface="Times New Roman" panose="02020603050405020304" pitchFamily="18" charset="0"/>
                <a:cs typeface="Times New Roman" panose="02020603050405020304" pitchFamily="18" charset="0"/>
              </a:rPr>
              <a:t>domestic</a:t>
            </a:r>
          </a:p>
          <a:p>
            <a:pPr fontAlgn="base">
              <a:spcBef>
                <a:spcPts val="0"/>
              </a:spcBef>
            </a:pPr>
            <a:r>
              <a:rPr lang="en-GB" dirty="0" smtClean="0">
                <a:latin typeface="Times New Roman" panose="02020603050405020304" pitchFamily="18" charset="0"/>
                <a:cs typeface="Times New Roman" panose="02020603050405020304" pitchFamily="18" charset="0"/>
              </a:rPr>
              <a:t>Shakespeare’s and Milton’s blank verse</a:t>
            </a:r>
          </a:p>
          <a:p>
            <a:pPr fontAlgn="base">
              <a:spcBef>
                <a:spcPts val="0"/>
              </a:spcBef>
            </a:pPr>
            <a:r>
              <a:rPr lang="en-GB" dirty="0" smtClean="0">
                <a:latin typeface="Times New Roman" panose="02020603050405020304" pitchFamily="18" charset="0"/>
                <a:cs typeface="Times New Roman" panose="02020603050405020304" pitchFamily="18" charset="0"/>
              </a:rPr>
              <a:t>Mock epic tradition (Augustan), but then who is the object of the satire, from what position does the narrator satirise, what values criticised or affirmed?</a:t>
            </a:r>
          </a:p>
          <a:p>
            <a:pPr fontAlgn="base">
              <a:spcBef>
                <a:spcPts val="0"/>
              </a:spcBef>
            </a:pPr>
            <a:r>
              <a:rPr lang="en-GB" dirty="0" smtClean="0">
                <a:latin typeface="Times New Roman" panose="02020603050405020304" pitchFamily="18" charset="0"/>
                <a:cs typeface="Times New Roman" panose="02020603050405020304" pitchFamily="18" charset="0"/>
              </a:rPr>
              <a:t>Allusion to </a:t>
            </a:r>
            <a:r>
              <a:rPr lang="en-GB" dirty="0" err="1" smtClean="0">
                <a:latin typeface="Times New Roman" panose="02020603050405020304" pitchFamily="18" charset="0"/>
                <a:cs typeface="Times New Roman" panose="02020603050405020304" pitchFamily="18" charset="0"/>
              </a:rPr>
              <a:t>Guatimozin</a:t>
            </a:r>
            <a:r>
              <a:rPr lang="en-GB" dirty="0" smtClean="0">
                <a:latin typeface="Times New Roman" panose="02020603050405020304" pitchFamily="18" charset="0"/>
                <a:cs typeface="Times New Roman" panose="02020603050405020304" pitchFamily="18" charset="0"/>
              </a:rPr>
              <a:t> (as opposed to washer women)</a:t>
            </a:r>
          </a:p>
          <a:p>
            <a:pPr fontAlgn="base">
              <a:spcBef>
                <a:spcPts val="0"/>
              </a:spcBef>
            </a:pPr>
            <a:r>
              <a:rPr lang="en-GB" dirty="0" smtClean="0">
                <a:latin typeface="Times New Roman" panose="02020603050405020304" pitchFamily="18" charset="0"/>
                <a:cs typeface="Times New Roman" panose="02020603050405020304" pitchFamily="18" charset="0"/>
              </a:rPr>
              <a:t>Mock epic word is feminine and domestic, as in</a:t>
            </a:r>
            <a:r>
              <a:rPr lang="hu-HU" dirty="0" smtClean="0">
                <a:latin typeface="Times New Roman" panose="02020603050405020304" pitchFamily="18" charset="0"/>
                <a:cs typeface="Times New Roman" panose="02020603050405020304" pitchFamily="18" charset="0"/>
              </a:rPr>
              <a:t> </a:t>
            </a:r>
            <a:r>
              <a:rPr lang="hu-HU" dirty="0" err="1" smtClean="0">
                <a:latin typeface="Times New Roman" panose="02020603050405020304" pitchFamily="18" charset="0"/>
                <a:cs typeface="Times New Roman" panose="02020603050405020304" pitchFamily="18" charset="0"/>
              </a:rPr>
              <a:t>Pope’s</a:t>
            </a:r>
            <a:r>
              <a:rPr lang="en-GB" dirty="0" smtClean="0">
                <a:latin typeface="Times New Roman" panose="02020603050405020304" pitchFamily="18" charset="0"/>
                <a:cs typeface="Times New Roman" panose="02020603050405020304" pitchFamily="18" charset="0"/>
              </a:rPr>
              <a:t> </a:t>
            </a:r>
            <a:r>
              <a:rPr lang="en-GB" i="1" dirty="0" smtClean="0">
                <a:latin typeface="Times New Roman" panose="02020603050405020304" pitchFamily="18" charset="0"/>
                <a:cs typeface="Times New Roman" panose="02020603050405020304" pitchFamily="18" charset="0"/>
              </a:rPr>
              <a:t>The Rape of the Lock</a:t>
            </a:r>
          </a:p>
          <a:p>
            <a:pPr fontAlgn="base">
              <a:spcBef>
                <a:spcPts val="0"/>
              </a:spcBef>
            </a:pPr>
            <a:r>
              <a:rPr lang="en-GB" dirty="0" smtClean="0">
                <a:latin typeface="Times New Roman" panose="02020603050405020304" pitchFamily="18" charset="0"/>
                <a:cs typeface="Times New Roman" panose="02020603050405020304" pitchFamily="18" charset="0"/>
              </a:rPr>
              <a:t>We forego the </a:t>
            </a:r>
            <a:r>
              <a:rPr lang="hu-HU" dirty="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high-sounding phrase</a:t>
            </a:r>
            <a:r>
              <a:rPr lang="hu-HU"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 and discuss very lowly affairs of lowly domestics, but we keep watching the sky</a:t>
            </a:r>
          </a:p>
          <a:p>
            <a:pPr fontAlgn="base">
              <a:spcBef>
                <a:spcPts val="0"/>
              </a:spcBef>
            </a:pPr>
            <a:endParaRPr lang="en-GB" dirty="0" smtClean="0">
              <a:latin typeface="Times New Roman" panose="02020603050405020304" pitchFamily="18" charset="0"/>
              <a:cs typeface="Times New Roman" panose="02020603050405020304" pitchFamily="18" charset="0"/>
            </a:endParaRPr>
          </a:p>
          <a:p>
            <a:pPr marL="0" indent="0" fontAlgn="base">
              <a:spcBef>
                <a:spcPts val="0"/>
              </a:spcBef>
              <a:buNone/>
            </a:pPr>
            <a:endParaRPr lang="en-GB" i="1" dirty="0" smtClean="0">
              <a:latin typeface="Times New Roman" panose="02020603050405020304" pitchFamily="18" charset="0"/>
              <a:cs typeface="Times New Roman" panose="02020603050405020304" pitchFamily="18" charset="0"/>
            </a:endParaRPr>
          </a:p>
          <a:p>
            <a:pPr marL="0" indent="0" fontAlgn="base">
              <a:spcBef>
                <a:spcPts val="0"/>
              </a:spcBef>
              <a:buNone/>
            </a:pPr>
            <a:endParaRPr lang="en-GB" i="1" dirty="0" smtClean="0">
              <a:latin typeface="Times New Roman" panose="02020603050405020304" pitchFamily="18" charset="0"/>
              <a:cs typeface="Times New Roman" panose="02020603050405020304" pitchFamily="18" charset="0"/>
            </a:endParaRPr>
          </a:p>
          <a:p>
            <a:pPr marL="0" indent="0">
              <a:spcBef>
                <a:spcPts val="0"/>
              </a:spcBef>
              <a:buNone/>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05013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14587" y="1"/>
            <a:ext cx="10515600" cy="540912"/>
          </a:xfrm>
        </p:spPr>
        <p:txBody>
          <a:bodyPr>
            <a:normAutofit fontScale="90000"/>
          </a:bodyPr>
          <a:lstStyle/>
          <a:p>
            <a:pPr algn="ctr"/>
            <a:r>
              <a:rPr lang="hy-AM" dirty="0" smtClean="0">
                <a:latin typeface="Times New Roman" panose="02020603050405020304" pitchFamily="18" charset="0"/>
                <a:cs typeface="Times New Roman" panose="02020603050405020304" pitchFamily="18" charset="0"/>
              </a:rPr>
              <a:t>ՙ</a:t>
            </a:r>
            <a:r>
              <a:rPr lang="hu-HU" dirty="0" err="1" smtClean="0">
                <a:latin typeface="Times New Roman" panose="02020603050405020304" pitchFamily="18" charset="0"/>
                <a:cs typeface="Times New Roman" panose="02020603050405020304" pitchFamily="18" charset="0"/>
              </a:rPr>
              <a:t>Washing</a:t>
            </a:r>
            <a:r>
              <a:rPr lang="hu-HU" dirty="0" smtClean="0">
                <a:latin typeface="Times New Roman" panose="02020603050405020304" pitchFamily="18" charset="0"/>
                <a:cs typeface="Times New Roman" panose="02020603050405020304" pitchFamily="18" charset="0"/>
              </a:rPr>
              <a:t> Day’ 2</a:t>
            </a:r>
            <a:endParaRPr lang="en-GB" dirty="0"/>
          </a:p>
        </p:txBody>
      </p:sp>
      <p:sp>
        <p:nvSpPr>
          <p:cNvPr id="3" name="Tartalom helye 2"/>
          <p:cNvSpPr>
            <a:spLocks noGrp="1"/>
          </p:cNvSpPr>
          <p:nvPr>
            <p:ph idx="1"/>
          </p:nvPr>
        </p:nvSpPr>
        <p:spPr>
          <a:xfrm>
            <a:off x="103031" y="540914"/>
            <a:ext cx="12101847" cy="6220494"/>
          </a:xfrm>
        </p:spPr>
        <p:txBody>
          <a:bodyPr numCol="2">
            <a:normAutofit/>
          </a:bodyPr>
          <a:lstStyle/>
          <a:p>
            <a:pPr marL="0" indent="0">
              <a:buNone/>
            </a:pPr>
            <a:r>
              <a:rPr lang="en-US" sz="2500" b="1" dirty="0" smtClean="0">
                <a:latin typeface="Times New Roman" panose="02020603050405020304" pitchFamily="18" charset="0"/>
                <a:cs typeface="Times New Roman" panose="02020603050405020304" pitchFamily="18" charset="0"/>
              </a:rPr>
              <a:t>–</a:t>
            </a:r>
            <a:r>
              <a:rPr lang="en-US" sz="2500" dirty="0" smtClean="0">
                <a:latin typeface="Times New Roman" panose="02020603050405020304" pitchFamily="18" charset="0"/>
                <a:cs typeface="Times New Roman" panose="02020603050405020304" pitchFamily="18" charset="0"/>
              </a:rPr>
              <a:t>But grant the welkin fair, require not thou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Who </a:t>
            </a:r>
            <a:r>
              <a:rPr lang="en-US" sz="2500" dirty="0" err="1" smtClean="0">
                <a:latin typeface="Times New Roman" panose="02020603050405020304" pitchFamily="18" charset="0"/>
                <a:cs typeface="Times New Roman" panose="02020603050405020304" pitchFamily="18" charset="0"/>
              </a:rPr>
              <a:t>call'st</a:t>
            </a:r>
            <a:r>
              <a:rPr lang="en-US" sz="2500" dirty="0" smtClean="0">
                <a:latin typeface="Times New Roman" panose="02020603050405020304" pitchFamily="18" charset="0"/>
                <a:cs typeface="Times New Roman" panose="02020603050405020304" pitchFamily="18" charset="0"/>
              </a:rPr>
              <a:t> thyself perchance the master there,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Or study swept, or nicely dusted coat,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Or usual '</a:t>
            </a:r>
            <a:r>
              <a:rPr lang="en-US" sz="2500" dirty="0" err="1" smtClean="0">
                <a:latin typeface="Times New Roman" panose="02020603050405020304" pitchFamily="18" charset="0"/>
                <a:cs typeface="Times New Roman" panose="02020603050405020304" pitchFamily="18" charset="0"/>
              </a:rPr>
              <a:t>tendance</a:t>
            </a:r>
            <a:r>
              <a:rPr lang="en-US" sz="2500" dirty="0" smtClean="0">
                <a:latin typeface="Times New Roman" panose="02020603050405020304" pitchFamily="18" charset="0"/>
                <a:cs typeface="Times New Roman" panose="02020603050405020304" pitchFamily="18" charset="0"/>
              </a:rPr>
              <a:t>; ask not, indiscreet,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Thy stockings mended, </a:t>
            </a:r>
            <a:r>
              <a:rPr lang="en-US" sz="2500" dirty="0" err="1" smtClean="0">
                <a:latin typeface="Times New Roman" panose="02020603050405020304" pitchFamily="18" charset="0"/>
                <a:cs typeface="Times New Roman" panose="02020603050405020304" pitchFamily="18" charset="0"/>
              </a:rPr>
              <a:t>tho</a:t>
            </a:r>
            <a:r>
              <a:rPr lang="en-US" sz="2500" dirty="0" smtClean="0">
                <a:latin typeface="Times New Roman" panose="02020603050405020304" pitchFamily="18" charset="0"/>
                <a:cs typeface="Times New Roman" panose="02020603050405020304" pitchFamily="18" charset="0"/>
              </a:rPr>
              <a:t>' the yawning rents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Gape wide as Erebus, nor hope to find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Some snug recess impervious: </a:t>
            </a:r>
            <a:r>
              <a:rPr lang="en-US" sz="2500" dirty="0" err="1" smtClean="0">
                <a:latin typeface="Times New Roman" panose="02020603050405020304" pitchFamily="18" charset="0"/>
                <a:cs typeface="Times New Roman" panose="02020603050405020304" pitchFamily="18" charset="0"/>
              </a:rPr>
              <a:t>should'st</a:t>
            </a:r>
            <a:r>
              <a:rPr lang="en-US" sz="2500" dirty="0" smtClean="0">
                <a:latin typeface="Times New Roman" panose="02020603050405020304" pitchFamily="18" charset="0"/>
                <a:cs typeface="Times New Roman" panose="02020603050405020304" pitchFamily="18" charset="0"/>
              </a:rPr>
              <a:t> thou try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The '</a:t>
            </a:r>
            <a:r>
              <a:rPr lang="en-US" sz="2500" dirty="0" err="1" smtClean="0">
                <a:latin typeface="Times New Roman" panose="02020603050405020304" pitchFamily="18" charset="0"/>
                <a:cs typeface="Times New Roman" panose="02020603050405020304" pitchFamily="18" charset="0"/>
              </a:rPr>
              <a:t>customed</a:t>
            </a:r>
            <a:r>
              <a:rPr lang="en-US" sz="2500" dirty="0" smtClean="0">
                <a:latin typeface="Times New Roman" panose="02020603050405020304" pitchFamily="18" charset="0"/>
                <a:cs typeface="Times New Roman" panose="02020603050405020304" pitchFamily="18" charset="0"/>
              </a:rPr>
              <a:t> garden walks, </a:t>
            </a:r>
            <a:r>
              <a:rPr lang="en-US" sz="2500" dirty="0" err="1" smtClean="0">
                <a:latin typeface="Times New Roman" panose="02020603050405020304" pitchFamily="18" charset="0"/>
                <a:cs typeface="Times New Roman" panose="02020603050405020304" pitchFamily="18" charset="0"/>
              </a:rPr>
              <a:t>thine</a:t>
            </a:r>
            <a:r>
              <a:rPr lang="en-US" sz="2500" dirty="0" smtClean="0">
                <a:latin typeface="Times New Roman" panose="02020603050405020304" pitchFamily="18" charset="0"/>
                <a:cs typeface="Times New Roman" panose="02020603050405020304" pitchFamily="18" charset="0"/>
              </a:rPr>
              <a:t> eye shall rue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The budding fragrance of thy tender shrubs,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Myrtle or rose, all crushed beneath the weight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Of coarse </a:t>
            </a:r>
            <a:r>
              <a:rPr lang="en-US" sz="2500" dirty="0" err="1" smtClean="0">
                <a:latin typeface="Times New Roman" panose="02020603050405020304" pitchFamily="18" charset="0"/>
                <a:cs typeface="Times New Roman" panose="02020603050405020304" pitchFamily="18" charset="0"/>
              </a:rPr>
              <a:t>check'd</a:t>
            </a:r>
            <a:r>
              <a:rPr lang="en-US" sz="2500" dirty="0" smtClean="0">
                <a:latin typeface="Times New Roman" panose="02020603050405020304" pitchFamily="18" charset="0"/>
                <a:cs typeface="Times New Roman" panose="02020603050405020304" pitchFamily="18" charset="0"/>
              </a:rPr>
              <a:t> apron, with impatient hand </a:t>
            </a:r>
            <a:br>
              <a:rPr lang="en-US" sz="2500" dirty="0" smtClean="0">
                <a:latin typeface="Times New Roman" panose="02020603050405020304" pitchFamily="18" charset="0"/>
                <a:cs typeface="Times New Roman" panose="02020603050405020304" pitchFamily="18" charset="0"/>
              </a:rPr>
            </a:br>
            <a:r>
              <a:rPr lang="en-US" sz="2500" dirty="0" err="1" smtClean="0">
                <a:latin typeface="Times New Roman" panose="02020603050405020304" pitchFamily="18" charset="0"/>
                <a:cs typeface="Times New Roman" panose="02020603050405020304" pitchFamily="18" charset="0"/>
              </a:rPr>
              <a:t>Twitch'd</a:t>
            </a:r>
            <a:r>
              <a:rPr lang="en-US" sz="2500" dirty="0" smtClean="0">
                <a:latin typeface="Times New Roman" panose="02020603050405020304" pitchFamily="18" charset="0"/>
                <a:cs typeface="Times New Roman" panose="02020603050405020304" pitchFamily="18" charset="0"/>
              </a:rPr>
              <a:t> off when showers impend: or crossing lines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Shall mar thy musings, as the wet cold sheet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Flaps in thy face abrupt. Woe to the friend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Whose evil stars have urged him forth to claim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On such a day the hospitable rites;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Looks, blank at best, and stinted courtesy,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Shall he receive. Vainly he feeds his hopes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With dinner of roast chicken, </a:t>
            </a:r>
            <a:r>
              <a:rPr lang="en-US" sz="2500" dirty="0" err="1" smtClean="0">
                <a:latin typeface="Times New Roman" panose="02020603050405020304" pitchFamily="18" charset="0"/>
                <a:cs typeface="Times New Roman" panose="02020603050405020304" pitchFamily="18" charset="0"/>
              </a:rPr>
              <a:t>savoury</a:t>
            </a:r>
            <a:r>
              <a:rPr lang="en-US" sz="2500" dirty="0" smtClean="0">
                <a:latin typeface="Times New Roman" panose="02020603050405020304" pitchFamily="18" charset="0"/>
                <a:cs typeface="Times New Roman" panose="02020603050405020304" pitchFamily="18" charset="0"/>
              </a:rPr>
              <a:t> pie,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Or tart or pudding:</a:t>
            </a:r>
            <a:r>
              <a:rPr lang="en-US" sz="2500" b="1" dirty="0" smtClean="0">
                <a:latin typeface="Times New Roman" panose="02020603050405020304" pitchFamily="18" charset="0"/>
                <a:cs typeface="Times New Roman" panose="02020603050405020304" pitchFamily="18" charset="0"/>
              </a:rPr>
              <a:t>–</a:t>
            </a:r>
            <a:r>
              <a:rPr lang="en-US" sz="2500" dirty="0" smtClean="0">
                <a:latin typeface="Times New Roman" panose="02020603050405020304" pitchFamily="18" charset="0"/>
                <a:cs typeface="Times New Roman" panose="02020603050405020304" pitchFamily="18" charset="0"/>
              </a:rPr>
              <a:t>pudding he nor tart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That day shall eat; nor, </a:t>
            </a:r>
            <a:r>
              <a:rPr lang="en-US" sz="2500" dirty="0" err="1" smtClean="0">
                <a:latin typeface="Times New Roman" panose="02020603050405020304" pitchFamily="18" charset="0"/>
                <a:cs typeface="Times New Roman" panose="02020603050405020304" pitchFamily="18" charset="0"/>
              </a:rPr>
              <a:t>tho</a:t>
            </a:r>
            <a:r>
              <a:rPr lang="en-US" sz="2500" dirty="0" smtClean="0">
                <a:latin typeface="Times New Roman" panose="02020603050405020304" pitchFamily="18" charset="0"/>
                <a:cs typeface="Times New Roman" panose="02020603050405020304" pitchFamily="18" charset="0"/>
              </a:rPr>
              <a:t>' the husband try,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Mending what can't be </a:t>
            </a:r>
            <a:r>
              <a:rPr lang="en-US" sz="2500" dirty="0" err="1" smtClean="0">
                <a:latin typeface="Times New Roman" panose="02020603050405020304" pitchFamily="18" charset="0"/>
                <a:cs typeface="Times New Roman" panose="02020603050405020304" pitchFamily="18" charset="0"/>
              </a:rPr>
              <a:t>help'd</a:t>
            </a:r>
            <a:r>
              <a:rPr lang="en-US" sz="2500" dirty="0" smtClean="0">
                <a:latin typeface="Times New Roman" panose="02020603050405020304" pitchFamily="18" charset="0"/>
                <a:cs typeface="Times New Roman" panose="02020603050405020304" pitchFamily="18" charset="0"/>
              </a:rPr>
              <a:t>, to kindle mirth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From cheer deficient, shall his consort's brow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Clear up propitious; the unlucky guest </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In silence dines, and early slinks away.</a:t>
            </a:r>
            <a:br>
              <a:rPr lang="en-US" sz="2500" dirty="0" smtClean="0">
                <a:latin typeface="Times New Roman" panose="02020603050405020304" pitchFamily="18" charset="0"/>
                <a:cs typeface="Times New Roman" panose="02020603050405020304" pitchFamily="18" charset="0"/>
              </a:rPr>
            </a:br>
            <a:r>
              <a:rPr lang="en-US" sz="2500" dirty="0" smtClean="0">
                <a:latin typeface="Times New Roman" panose="02020603050405020304" pitchFamily="18" charset="0"/>
                <a:cs typeface="Times New Roman" panose="02020603050405020304" pitchFamily="18" charset="0"/>
              </a:rPr>
              <a:t> </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95310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159064"/>
            <a:ext cx="10515600" cy="678064"/>
          </a:xfrm>
        </p:spPr>
        <p:txBody>
          <a:bodyPr>
            <a:normAutofit fontScale="90000"/>
          </a:bodyPr>
          <a:lstStyle/>
          <a:p>
            <a:pPr algn="ctr"/>
            <a:r>
              <a:rPr lang="en-GB" dirty="0" smtClean="0">
                <a:latin typeface="Times New Roman" panose="02020603050405020304" pitchFamily="18" charset="0"/>
                <a:cs typeface="Times New Roman" panose="02020603050405020304" pitchFamily="18" charset="0"/>
              </a:rPr>
              <a:t>Notes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838200" y="837128"/>
            <a:ext cx="10515600" cy="5339835"/>
          </a:xfrm>
        </p:spPr>
        <p:txBody>
          <a:bodyPr/>
          <a:lstStyle/>
          <a:p>
            <a:r>
              <a:rPr lang="en-GB" dirty="0" smtClean="0">
                <a:latin typeface="Times New Roman" panose="02020603050405020304" pitchFamily="18" charset="0"/>
                <a:cs typeface="Times New Roman" panose="02020603050405020304" pitchFamily="18" charset="0"/>
              </a:rPr>
              <a:t>Mock  epic simile (like Erebus)</a:t>
            </a:r>
          </a:p>
          <a:p>
            <a:r>
              <a:rPr lang="en-GB" dirty="0" smtClean="0">
                <a:latin typeface="Times New Roman" panose="02020603050405020304" pitchFamily="18" charset="0"/>
                <a:cs typeface="Times New Roman" panose="02020603050405020304" pitchFamily="18" charset="0"/>
              </a:rPr>
              <a:t>Master is not the master</a:t>
            </a:r>
          </a:p>
          <a:p>
            <a:r>
              <a:rPr lang="en-GB" dirty="0" smtClean="0">
                <a:latin typeface="Times New Roman" panose="02020603050405020304" pitchFamily="18" charset="0"/>
                <a:cs typeface="Times New Roman" panose="02020603050405020304" pitchFamily="18" charset="0"/>
              </a:rPr>
              <a:t>Feminine hospitality out of service, men try vainly to supply</a:t>
            </a:r>
          </a:p>
          <a:p>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4187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64394"/>
            <a:ext cx="10515600" cy="579551"/>
          </a:xfrm>
        </p:spPr>
        <p:txBody>
          <a:bodyPr>
            <a:normAutofit fontScale="90000"/>
          </a:bodyPr>
          <a:lstStyle/>
          <a:p>
            <a:pPr algn="ctr"/>
            <a:r>
              <a:rPr lang="hy-AM" dirty="0" smtClean="0">
                <a:latin typeface="Times New Roman" panose="02020603050405020304" pitchFamily="18" charset="0"/>
                <a:cs typeface="Times New Roman" panose="02020603050405020304" pitchFamily="18" charset="0"/>
              </a:rPr>
              <a:t>ՙ</a:t>
            </a:r>
            <a:r>
              <a:rPr lang="hu-HU" dirty="0" err="1" smtClean="0">
                <a:latin typeface="Times New Roman" panose="02020603050405020304" pitchFamily="18" charset="0"/>
                <a:cs typeface="Times New Roman" panose="02020603050405020304" pitchFamily="18" charset="0"/>
              </a:rPr>
              <a:t>Washing</a:t>
            </a:r>
            <a:r>
              <a:rPr lang="hu-HU" dirty="0" smtClean="0">
                <a:latin typeface="Times New Roman" panose="02020603050405020304" pitchFamily="18" charset="0"/>
                <a:cs typeface="Times New Roman" panose="02020603050405020304" pitchFamily="18" charset="0"/>
              </a:rPr>
              <a:t> Day 3</a:t>
            </a:r>
            <a:endParaRPr lang="en-GB" dirty="0"/>
          </a:p>
        </p:txBody>
      </p:sp>
      <p:sp>
        <p:nvSpPr>
          <p:cNvPr id="3" name="Tartalom helye 2"/>
          <p:cNvSpPr>
            <a:spLocks noGrp="1"/>
          </p:cNvSpPr>
          <p:nvPr>
            <p:ph idx="1"/>
          </p:nvPr>
        </p:nvSpPr>
        <p:spPr>
          <a:xfrm>
            <a:off x="0" y="643945"/>
            <a:ext cx="12192000" cy="6104585"/>
          </a:xfrm>
        </p:spPr>
        <p:txBody>
          <a:bodyPr numCol="2">
            <a:noAutofit/>
          </a:bodyPr>
          <a:lstStyle/>
          <a:p>
            <a:pPr marL="0" indent="0">
              <a:buNone/>
            </a:pPr>
            <a:r>
              <a:rPr lang="en-US" sz="2400" dirty="0" smtClean="0">
                <a:latin typeface="Times New Roman" panose="02020603050405020304" pitchFamily="18" charset="0"/>
                <a:cs typeface="Times New Roman" panose="02020603050405020304" pitchFamily="18" charset="0"/>
              </a:rPr>
              <a:t> I well remember, when a child, the awe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This day struck into me; for then the maids,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I scarce knew why, looked cross, and drove me from them;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Nor soft caress could I obtain, nor hope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Usual indulgencies; jelly or creams, </a:t>
            </a:r>
            <a:br>
              <a:rPr lang="en-US" sz="2400" dirty="0" smtClean="0">
                <a:latin typeface="Times New Roman" panose="02020603050405020304" pitchFamily="18" charset="0"/>
                <a:cs typeface="Times New Roman" panose="02020603050405020304" pitchFamily="18" charset="0"/>
              </a:rPr>
            </a:br>
            <a:r>
              <a:rPr lang="en-US" sz="2400" dirty="0" err="1" smtClean="0">
                <a:latin typeface="Times New Roman" panose="02020603050405020304" pitchFamily="18" charset="0"/>
                <a:cs typeface="Times New Roman" panose="02020603050405020304" pitchFamily="18" charset="0"/>
              </a:rPr>
              <a:t>Relique</a:t>
            </a:r>
            <a:r>
              <a:rPr lang="en-US" sz="2400" dirty="0" smtClean="0">
                <a:latin typeface="Times New Roman" panose="02020603050405020304" pitchFamily="18" charset="0"/>
                <a:cs typeface="Times New Roman" panose="02020603050405020304" pitchFamily="18" charset="0"/>
              </a:rPr>
              <a:t> of costly suppers, and set by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For me their petted one; or </a:t>
            </a:r>
            <a:r>
              <a:rPr lang="en-US" sz="2400" dirty="0" err="1" smtClean="0">
                <a:latin typeface="Times New Roman" panose="02020603050405020304" pitchFamily="18" charset="0"/>
                <a:cs typeface="Times New Roman" panose="02020603050405020304" pitchFamily="18" charset="0"/>
              </a:rPr>
              <a:t>butter'd</a:t>
            </a:r>
            <a:r>
              <a:rPr lang="en-US" sz="2400" dirty="0" smtClean="0">
                <a:latin typeface="Times New Roman" panose="02020603050405020304" pitchFamily="18" charset="0"/>
                <a:cs typeface="Times New Roman" panose="02020603050405020304" pitchFamily="18" charset="0"/>
              </a:rPr>
              <a:t> toast,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When butter was forbid; or thrilling tale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Of ghost, or witch, or murder</a:t>
            </a:r>
            <a:r>
              <a:rPr lang="en-US" sz="2400" b="1"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so I went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And </a:t>
            </a:r>
            <a:r>
              <a:rPr lang="en-US" sz="2400" dirty="0" err="1" smtClean="0">
                <a:latin typeface="Times New Roman" panose="02020603050405020304" pitchFamily="18" charset="0"/>
                <a:cs typeface="Times New Roman" panose="02020603050405020304" pitchFamily="18" charset="0"/>
              </a:rPr>
              <a:t>shelter'd</a:t>
            </a:r>
            <a:r>
              <a:rPr lang="en-US" sz="2400" dirty="0" smtClean="0">
                <a:latin typeface="Times New Roman" panose="02020603050405020304" pitchFamily="18" charset="0"/>
                <a:cs typeface="Times New Roman" panose="02020603050405020304" pitchFamily="18" charset="0"/>
              </a:rPr>
              <a:t> me beside the </a:t>
            </a:r>
            <a:r>
              <a:rPr lang="en-US" sz="2400" dirty="0" err="1" smtClean="0">
                <a:latin typeface="Times New Roman" panose="02020603050405020304" pitchFamily="18" charset="0"/>
                <a:cs typeface="Times New Roman" panose="02020603050405020304" pitchFamily="18" charset="0"/>
              </a:rPr>
              <a:t>parlour</a:t>
            </a:r>
            <a:r>
              <a:rPr lang="en-US" sz="2400" dirty="0" smtClean="0">
                <a:latin typeface="Times New Roman" panose="02020603050405020304" pitchFamily="18" charset="0"/>
                <a:cs typeface="Times New Roman" panose="02020603050405020304" pitchFamily="18" charset="0"/>
              </a:rPr>
              <a:t> fire: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There my dear grandmother, eldest of forms,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Tended the little ones, and watched from harm,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Anxiously fond, </a:t>
            </a:r>
            <a:r>
              <a:rPr lang="en-US" sz="2400" dirty="0" err="1" smtClean="0">
                <a:latin typeface="Times New Roman" panose="02020603050405020304" pitchFamily="18" charset="0"/>
                <a:cs typeface="Times New Roman" panose="02020603050405020304" pitchFamily="18" charset="0"/>
              </a:rPr>
              <a:t>tho</a:t>
            </a:r>
            <a:r>
              <a:rPr lang="en-US" sz="2400" dirty="0" smtClean="0">
                <a:latin typeface="Times New Roman" panose="02020603050405020304" pitchFamily="18" charset="0"/>
                <a:cs typeface="Times New Roman" panose="02020603050405020304" pitchFamily="18" charset="0"/>
              </a:rPr>
              <a:t>' oft her spectacles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With elfin cunning hid, and oft the pins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Drawn from her </a:t>
            </a:r>
            <a:r>
              <a:rPr lang="en-US" sz="2400" dirty="0" err="1" smtClean="0">
                <a:latin typeface="Times New Roman" panose="02020603050405020304" pitchFamily="18" charset="0"/>
                <a:cs typeface="Times New Roman" panose="02020603050405020304" pitchFamily="18" charset="0"/>
              </a:rPr>
              <a:t>ravell'd</a:t>
            </a:r>
            <a:r>
              <a:rPr lang="en-US" sz="2400" dirty="0" smtClean="0">
                <a:latin typeface="Times New Roman" panose="02020603050405020304" pitchFamily="18" charset="0"/>
                <a:cs typeface="Times New Roman" panose="02020603050405020304" pitchFamily="18" charset="0"/>
              </a:rPr>
              <a:t> stocking, might have </a:t>
            </a:r>
            <a:r>
              <a:rPr lang="en-US" sz="2400" dirty="0" err="1" smtClean="0">
                <a:latin typeface="Times New Roman" panose="02020603050405020304" pitchFamily="18" charset="0"/>
                <a:cs typeface="Times New Roman" panose="02020603050405020304" pitchFamily="18" charset="0"/>
              </a:rPr>
              <a:t>sour'd</a:t>
            </a: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One less indulgent.</a:t>
            </a:r>
            <a:r>
              <a:rPr lang="en-US" sz="2400" b="1"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At intervals my mother's voice was heard,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Urging dispatch; briskly the work went on,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All hands employed to wash, to rinse, to wring,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To fold, and starch, and clap, and iron, and plait.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Then would I sit me down, and ponder much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Why washings were. Sometimes thro' hollow bowl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Of pipe amused we blew, and sent aloft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The floating bubbles, little dreaming then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To see, </a:t>
            </a:r>
            <a:r>
              <a:rPr lang="en-US" sz="2400" dirty="0" err="1" smtClean="0">
                <a:latin typeface="Times New Roman" panose="02020603050405020304" pitchFamily="18" charset="0"/>
                <a:cs typeface="Times New Roman" panose="02020603050405020304" pitchFamily="18" charset="0"/>
              </a:rPr>
              <a:t>Mongolfier</a:t>
            </a:r>
            <a:r>
              <a:rPr lang="en-US" sz="2400" dirty="0" smtClean="0">
                <a:latin typeface="Times New Roman" panose="02020603050405020304" pitchFamily="18" charset="0"/>
                <a:cs typeface="Times New Roman" panose="02020603050405020304" pitchFamily="18" charset="0"/>
              </a:rPr>
              <a:t>, thy silken ball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Ride buoyant through the clouds</a:t>
            </a:r>
            <a:r>
              <a:rPr lang="en-US" sz="2400" b="1"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so near approach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The sports of children and the toils of men.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Earth, air, and sky, and ocean, hath its bubbles, </a:t>
            </a:r>
            <a:br>
              <a:rPr lang="en-US" sz="2400" dirty="0" smtClean="0">
                <a:latin typeface="Times New Roman" panose="02020603050405020304" pitchFamily="18" charset="0"/>
                <a:cs typeface="Times New Roman" panose="02020603050405020304" pitchFamily="18" charset="0"/>
              </a:rPr>
            </a:br>
            <a:r>
              <a:rPr lang="en-US" sz="2400" dirty="0" smtClean="0">
                <a:latin typeface="Times New Roman" panose="02020603050405020304" pitchFamily="18" charset="0"/>
                <a:cs typeface="Times New Roman" panose="02020603050405020304" pitchFamily="18" charset="0"/>
              </a:rPr>
              <a:t>And verse is one of them</a:t>
            </a:r>
            <a:r>
              <a:rPr lang="en-US" sz="2400" b="1" dirty="0" smtClean="0">
                <a:latin typeface="Times New Roman" panose="02020603050405020304" pitchFamily="18" charset="0"/>
                <a:cs typeface="Times New Roman" panose="02020603050405020304" pitchFamily="18" charset="0"/>
              </a:rPr>
              <a:t>–</a:t>
            </a:r>
            <a:r>
              <a:rPr lang="en-US" sz="2400" dirty="0" smtClean="0">
                <a:latin typeface="Times New Roman" panose="02020603050405020304" pitchFamily="18" charset="0"/>
                <a:cs typeface="Times New Roman" panose="02020603050405020304" pitchFamily="18" charset="0"/>
              </a:rPr>
              <a:t>this most of all.</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96215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1"/>
            <a:ext cx="10515600" cy="631064"/>
          </a:xfrm>
        </p:spPr>
        <p:txBody>
          <a:bodyPr>
            <a:normAutofit fontScale="90000"/>
          </a:bodyPr>
          <a:lstStyle/>
          <a:p>
            <a:pPr algn="ctr"/>
            <a:r>
              <a:rPr lang="en-GB" dirty="0" smtClean="0">
                <a:latin typeface="Times New Roman" panose="02020603050405020304" pitchFamily="18" charset="0"/>
                <a:cs typeface="Times New Roman" panose="02020603050405020304" pitchFamily="18" charset="0"/>
              </a:rPr>
              <a:t>Notes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103031" y="785612"/>
            <a:ext cx="11990231" cy="5898524"/>
          </a:xfrm>
        </p:spPr>
        <p:txBody>
          <a:bodyPr>
            <a:normAutofit/>
          </a:bodyPr>
          <a:lstStyle/>
          <a:p>
            <a:r>
              <a:rPr lang="en-GB" dirty="0" smtClean="0">
                <a:latin typeface="Times New Roman" panose="02020603050405020304" pitchFamily="18" charset="0"/>
                <a:cs typeface="Times New Roman" panose="02020603050405020304" pitchFamily="18" charset="0"/>
              </a:rPr>
              <a:t>Stops being about the washing day and stops being a mock epic</a:t>
            </a:r>
          </a:p>
          <a:p>
            <a:r>
              <a:rPr lang="en-GB" dirty="0" smtClean="0">
                <a:latin typeface="Times New Roman" panose="02020603050405020304" pitchFamily="18" charset="0"/>
                <a:cs typeface="Times New Roman" panose="02020603050405020304" pitchFamily="18" charset="0"/>
              </a:rPr>
              <a:t>Shift in perspective reveals the importance of having a fixed viewpoint for satire, which is not attainable here</a:t>
            </a:r>
          </a:p>
          <a:p>
            <a:r>
              <a:rPr lang="en-GB" dirty="0" smtClean="0">
                <a:latin typeface="Times New Roman" panose="02020603050405020304" pitchFamily="18" charset="0"/>
                <a:cs typeface="Times New Roman" panose="02020603050405020304" pitchFamily="18" charset="0"/>
              </a:rPr>
              <a:t>Establishes a continuity between the humble domestic world of grandmother, childish pondering, bubbles, hot air balloons and poetry</a:t>
            </a:r>
          </a:p>
          <a:p>
            <a:r>
              <a:rPr lang="en-GB" dirty="0" smtClean="0">
                <a:latin typeface="Times New Roman" panose="02020603050405020304" pitchFamily="18" charset="0"/>
                <a:cs typeface="Times New Roman" panose="02020603050405020304" pitchFamily="18" charset="0"/>
              </a:rPr>
              <a:t>Maybe a criticism of frenzied female work that leaves no room for creative idleness</a:t>
            </a:r>
          </a:p>
          <a:p>
            <a:pPr marL="0" indent="0">
              <a:buNone/>
            </a:pPr>
            <a:r>
              <a:rPr lang="en-GB" dirty="0" smtClean="0">
                <a:latin typeface="Times New Roman" panose="02020603050405020304" pitchFamily="18" charset="0"/>
                <a:cs typeface="Times New Roman" panose="02020603050405020304" pitchFamily="18" charset="0"/>
              </a:rPr>
              <a:t>BANQUO. The earth hath bubbles, as the water has</a:t>
            </a:r>
          </a:p>
          <a:p>
            <a:pPr marL="0" indent="0">
              <a:buNone/>
            </a:pPr>
            <a:r>
              <a:rPr lang="en-GB" dirty="0" smtClean="0">
                <a:latin typeface="Times New Roman" panose="02020603050405020304" pitchFamily="18" charset="0"/>
                <a:cs typeface="Times New Roman" panose="02020603050405020304" pitchFamily="18" charset="0"/>
              </a:rPr>
              <a:t>And these are of them. Whither are they vanished?</a:t>
            </a:r>
          </a:p>
          <a:p>
            <a:pPr marL="0" indent="0">
              <a:buNone/>
            </a:pPr>
            <a:r>
              <a:rPr lang="en-GB" dirty="0" smtClean="0">
                <a:latin typeface="Times New Roman" panose="02020603050405020304" pitchFamily="18" charset="0"/>
                <a:cs typeface="Times New Roman" panose="02020603050405020304" pitchFamily="18" charset="0"/>
              </a:rPr>
              <a:t>MACBETH. Into the air; and what </a:t>
            </a:r>
            <a:r>
              <a:rPr lang="en-GB" dirty="0" err="1" smtClean="0">
                <a:latin typeface="Times New Roman" panose="02020603050405020304" pitchFamily="18" charset="0"/>
                <a:cs typeface="Times New Roman" panose="02020603050405020304" pitchFamily="18" charset="0"/>
              </a:rPr>
              <a:t>seem'd</a:t>
            </a:r>
            <a:r>
              <a:rPr lang="en-GB" dirty="0" smtClean="0">
                <a:latin typeface="Times New Roman" panose="02020603050405020304" pitchFamily="18" charset="0"/>
                <a:cs typeface="Times New Roman" panose="02020603050405020304" pitchFamily="18" charset="0"/>
              </a:rPr>
              <a:t> corporal melted</a:t>
            </a:r>
          </a:p>
          <a:p>
            <a:pPr marL="0" indent="0">
              <a:buNone/>
            </a:pPr>
            <a:r>
              <a:rPr lang="en-GB" dirty="0" smtClean="0">
                <a:latin typeface="Times New Roman" panose="02020603050405020304" pitchFamily="18" charset="0"/>
                <a:cs typeface="Times New Roman" panose="02020603050405020304" pitchFamily="18" charset="0"/>
              </a:rPr>
              <a:t>As breath into wind. Would they had stayed! (I.iii.79-82)</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73297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258057"/>
            <a:ext cx="10515600" cy="501797"/>
          </a:xfrm>
        </p:spPr>
        <p:txBody>
          <a:bodyPr>
            <a:normAutofit fontScale="90000"/>
          </a:bodyPr>
          <a:lstStyle/>
          <a:p>
            <a:pPr algn="ctr"/>
            <a:r>
              <a:rPr lang="en-GB" dirty="0" smtClean="0">
                <a:latin typeface="Times New Roman" panose="02020603050405020304" pitchFamily="18" charset="0"/>
                <a:cs typeface="Times New Roman" panose="02020603050405020304" pitchFamily="18" charset="0"/>
              </a:rPr>
              <a:t>Balloon mania</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a:xfrm>
            <a:off x="90152" y="850007"/>
            <a:ext cx="11771290" cy="6007994"/>
          </a:xfrm>
        </p:spPr>
        <p:txBody>
          <a:bodyPr>
            <a:normAutofit fontScale="92500" lnSpcReduction="20000"/>
          </a:bodyPr>
          <a:lstStyle/>
          <a:p>
            <a:pPr marL="0" indent="0">
              <a:buNone/>
            </a:pPr>
            <a:r>
              <a:rPr lang="en-GB" dirty="0" smtClean="0">
                <a:latin typeface="Times New Roman" panose="02020603050405020304" pitchFamily="18" charset="0"/>
                <a:cs typeface="Times New Roman" panose="02020603050405020304" pitchFamily="18" charset="0"/>
              </a:rPr>
              <a:t>The first manned hydrogen balloons and hot-air balloons, called </a:t>
            </a:r>
            <a:r>
              <a:rPr lang="en-GB" dirty="0" err="1" smtClean="0">
                <a:latin typeface="Times New Roman" panose="02020603050405020304" pitchFamily="18" charset="0"/>
                <a:cs typeface="Times New Roman" panose="02020603050405020304" pitchFamily="18" charset="0"/>
              </a:rPr>
              <a:t>Charlières</a:t>
            </a:r>
            <a:r>
              <a:rPr lang="en-GB" dirty="0" smtClean="0">
                <a:latin typeface="Times New Roman" panose="02020603050405020304" pitchFamily="18" charset="0"/>
                <a:cs typeface="Times New Roman" panose="02020603050405020304" pitchFamily="18" charset="0"/>
              </a:rPr>
              <a:t> and </a:t>
            </a:r>
            <a:r>
              <a:rPr lang="en-GB" dirty="0" err="1" smtClean="0">
                <a:latin typeface="Times New Roman" panose="02020603050405020304" pitchFamily="18" charset="0"/>
                <a:cs typeface="Times New Roman" panose="02020603050405020304" pitchFamily="18" charset="0"/>
              </a:rPr>
              <a:t>Montgolfières</a:t>
            </a:r>
            <a:r>
              <a:rPr lang="en-GB" dirty="0" smtClean="0">
                <a:latin typeface="Times New Roman" panose="02020603050405020304" pitchFamily="18" charset="0"/>
                <a:cs typeface="Times New Roman" panose="02020603050405020304" pitchFamily="18" charset="0"/>
              </a:rPr>
              <a:t> after their creators Jacques Charles and the Montgolfier brothers, were launched successfully in France in the summer and autumn of 1783. From their first flights, balloons took on a political significance beyond their origins in the Enlightenment ambition to discover the secret of flight. The earliest launches were attended by the royal family of France, foreign dignitaries including Benjamin Franklin, and leading noblemen and scientists, who petitioned for the </a:t>
            </a:r>
            <a:r>
              <a:rPr lang="en-GB" dirty="0" err="1" smtClean="0">
                <a:latin typeface="Times New Roman" panose="02020603050405020304" pitchFamily="18" charset="0"/>
                <a:cs typeface="Times New Roman" panose="02020603050405020304" pitchFamily="18" charset="0"/>
              </a:rPr>
              <a:t>honor</a:t>
            </a:r>
            <a:r>
              <a:rPr lang="en-GB" dirty="0" smtClean="0">
                <a:latin typeface="Times New Roman" panose="02020603050405020304" pitchFamily="18" charset="0"/>
                <a:cs typeface="Times New Roman" panose="02020603050405020304" pitchFamily="18" charset="0"/>
              </a:rPr>
              <a:t> of riding in the balloon at great personal risk. Nor was the interest in balloons limited to the élite: </a:t>
            </a:r>
            <a:r>
              <a:rPr lang="en-GB" dirty="0" err="1" smtClean="0">
                <a:latin typeface="Times New Roman" panose="02020603050405020304" pitchFamily="18" charset="0"/>
                <a:cs typeface="Times New Roman" panose="02020603050405020304" pitchFamily="18" charset="0"/>
              </a:rPr>
              <a:t>Barbauld</a:t>
            </a:r>
            <a:r>
              <a:rPr lang="en-GB" dirty="0" smtClean="0">
                <a:latin typeface="Times New Roman" panose="02020603050405020304" pitchFamily="18" charset="0"/>
                <a:cs typeface="Times New Roman" panose="02020603050405020304" pitchFamily="18" charset="0"/>
              </a:rPr>
              <a:t> was intrigued by the invention in its earliest form, and she attended a ballooning exhibit at the </a:t>
            </a:r>
            <a:r>
              <a:rPr lang="en-GB" dirty="0" err="1" smtClean="0">
                <a:latin typeface="Times New Roman" panose="02020603050405020304" pitchFamily="18" charset="0"/>
                <a:cs typeface="Times New Roman" panose="02020603050405020304" pitchFamily="18" charset="0"/>
              </a:rPr>
              <a:t>Panthéon</a:t>
            </a:r>
            <a:r>
              <a:rPr lang="en-GB" dirty="0" smtClean="0">
                <a:latin typeface="Times New Roman" panose="02020603050405020304" pitchFamily="18" charset="0"/>
                <a:cs typeface="Times New Roman" panose="02020603050405020304" pitchFamily="18" charset="0"/>
              </a:rPr>
              <a:t> in Paris in January 1784. But with the advent of the French Revolution, the nobility and </a:t>
            </a:r>
            <a:r>
              <a:rPr lang="en-GB" dirty="0" err="1" smtClean="0">
                <a:latin typeface="Times New Roman" panose="02020603050405020304" pitchFamily="18" charset="0"/>
                <a:cs typeface="Times New Roman" panose="02020603050405020304" pitchFamily="18" charset="0"/>
              </a:rPr>
              <a:t>valor</a:t>
            </a:r>
            <a:r>
              <a:rPr lang="en-GB" dirty="0" smtClean="0">
                <a:latin typeface="Times New Roman" panose="02020603050405020304" pitchFamily="18" charset="0"/>
                <a:cs typeface="Times New Roman" panose="02020603050405020304" pitchFamily="18" charset="0"/>
              </a:rPr>
              <a:t> connoted by ballooning in the 1780s transformed, for the English at least, into a republican military threat; in the words of William Cowper, the technology of the balloon, once militarized, threatened “the annihilation of all authority.”1 Romantic-era climatologists were invested in mapping the currents of sea and air, as military strategists plotted the circulation of their forces by these same pathways. French aeronaut Jean-Pierre Blanchard and American physician John Jeffries had crossed the English channel by hot-air balloon in 1785, in 1794 the French army adopted the balloon for a specifically military purpose, </a:t>
            </a:r>
            <a:r>
              <a:rPr lang="en-GB" dirty="0" err="1" smtClean="0">
                <a:latin typeface="Times New Roman" panose="02020603050405020304" pitchFamily="18" charset="0"/>
                <a:cs typeface="Times New Roman" panose="02020603050405020304" pitchFamily="18" charset="0"/>
              </a:rPr>
              <a:t>surveilling</a:t>
            </a:r>
            <a:r>
              <a:rPr lang="en-GB" dirty="0" smtClean="0">
                <a:latin typeface="Times New Roman" panose="02020603050405020304" pitchFamily="18" charset="0"/>
                <a:cs typeface="Times New Roman" panose="02020603050405020304" pitchFamily="18" charset="0"/>
              </a:rPr>
              <a:t> the movements of the Austrian army</a:t>
            </a: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559272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pPr algn="ctr"/>
            <a:r>
              <a:rPr lang="hu-HU" dirty="0" err="1" smtClean="0">
                <a:latin typeface="Times New Roman" panose="02020603050405020304" pitchFamily="18" charset="0"/>
                <a:cs typeface="Times New Roman" panose="02020603050405020304" pitchFamily="18" charset="0"/>
              </a:rPr>
              <a:t>Notes</a:t>
            </a:r>
            <a:endParaRPr lang="en-GB" dirty="0">
              <a:latin typeface="Times New Roman" panose="02020603050405020304" pitchFamily="18" charset="0"/>
              <a:cs typeface="Times New Roman" panose="02020603050405020304" pitchFamily="18" charset="0"/>
            </a:endParaRPr>
          </a:p>
        </p:txBody>
      </p:sp>
      <p:sp>
        <p:nvSpPr>
          <p:cNvPr id="3" name="Tartalom helye 2"/>
          <p:cNvSpPr>
            <a:spLocks noGrp="1"/>
          </p:cNvSpPr>
          <p:nvPr>
            <p:ph idx="1"/>
          </p:nvPr>
        </p:nvSpPr>
        <p:spPr/>
        <p:txBody>
          <a:bodyPr/>
          <a:lstStyle/>
          <a:p>
            <a:r>
              <a:rPr lang="en-GB" dirty="0" smtClean="0">
                <a:latin typeface="Times New Roman" panose="02020603050405020304" pitchFamily="18" charset="0"/>
                <a:cs typeface="Times New Roman" panose="02020603050405020304" pitchFamily="18" charset="0"/>
              </a:rPr>
              <a:t>The washing women work with similar materials (textiles and ropes) as the balloonist</a:t>
            </a:r>
          </a:p>
          <a:p>
            <a:r>
              <a:rPr lang="en-GB" dirty="0" smtClean="0">
                <a:latin typeface="Times New Roman" panose="02020603050405020304" pitchFamily="18" charset="0"/>
                <a:cs typeface="Times New Roman" panose="02020603050405020304" pitchFamily="18" charset="0"/>
              </a:rPr>
              <a:t>Romantic verse as a bubble and a balloon: tied to the domestic and the mundane but also hovering above it</a:t>
            </a:r>
          </a:p>
          <a:p>
            <a:r>
              <a:rPr lang="en-GB" dirty="0" smtClean="0">
                <a:latin typeface="Times New Roman" panose="02020603050405020304" pitchFamily="18" charset="0"/>
                <a:cs typeface="Times New Roman" panose="02020603050405020304" pitchFamily="18" charset="0"/>
              </a:rPr>
              <a:t>Makes distinctions between high and low activities more difficult to sustain </a:t>
            </a:r>
          </a:p>
          <a:p>
            <a:r>
              <a:rPr lang="en-GB" dirty="0" smtClean="0">
                <a:latin typeface="Times New Roman" panose="02020603050405020304" pitchFamily="18" charset="0"/>
                <a:cs typeface="Times New Roman" panose="02020603050405020304" pitchFamily="18" charset="0"/>
              </a:rPr>
              <a:t>politics, science and mundane labour feminised and united </a:t>
            </a:r>
          </a:p>
          <a:p>
            <a:r>
              <a:rPr lang="en-GB" dirty="0" smtClean="0">
                <a:latin typeface="Times New Roman" panose="02020603050405020304" pitchFamily="18" charset="0"/>
                <a:cs typeface="Times New Roman" panose="02020603050405020304" pitchFamily="18" charset="0"/>
              </a:rPr>
              <a:t>Last line both self limiting and self-affirming </a:t>
            </a:r>
          </a:p>
          <a:p>
            <a:pPr marL="0" indent="0">
              <a:buNone/>
            </a:pPr>
            <a:endParaRPr lang="en-GB"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1004070"/>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2551</TotalTime>
  <Words>830</Words>
  <Application>Microsoft Office PowerPoint</Application>
  <PresentationFormat>Szélesvásznú</PresentationFormat>
  <Paragraphs>56</Paragraphs>
  <Slides>10</Slides>
  <Notes>0</Notes>
  <HiddenSlides>0</HiddenSlides>
  <MMClips>0</MMClips>
  <ScaleCrop>false</ScaleCrop>
  <HeadingPairs>
    <vt:vector size="6" baseType="variant">
      <vt:variant>
        <vt:lpstr>Használt betűtípusok</vt:lpstr>
      </vt:variant>
      <vt:variant>
        <vt:i4>4</vt:i4>
      </vt:variant>
      <vt:variant>
        <vt:lpstr>Téma</vt:lpstr>
      </vt:variant>
      <vt:variant>
        <vt:i4>1</vt:i4>
      </vt:variant>
      <vt:variant>
        <vt:lpstr>Diacímek</vt:lpstr>
      </vt:variant>
      <vt:variant>
        <vt:i4>10</vt:i4>
      </vt:variant>
    </vt:vector>
  </HeadingPairs>
  <TitlesOfParts>
    <vt:vector size="15" baseType="lpstr">
      <vt:lpstr>Arial</vt:lpstr>
      <vt:lpstr>Calibri</vt:lpstr>
      <vt:lpstr>Calibri Light</vt:lpstr>
      <vt:lpstr>Times New Roman</vt:lpstr>
      <vt:lpstr>Office-téma</vt:lpstr>
      <vt:lpstr>Anna Laetitia Barbauld, ՙWashing Day’ (1797)</vt:lpstr>
      <vt:lpstr>ՙ Washing Day’ 1</vt:lpstr>
      <vt:lpstr>Notes</vt:lpstr>
      <vt:lpstr>ՙWashing Day’ 2</vt:lpstr>
      <vt:lpstr>Notes</vt:lpstr>
      <vt:lpstr>ՙWashing Day 3</vt:lpstr>
      <vt:lpstr>Notes</vt:lpstr>
      <vt:lpstr>Balloon mania</vt:lpstr>
      <vt:lpstr>Notes</vt:lpstr>
      <vt:lpstr>Recommended Literature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Anna Laetitia Barbauld, Washing Day (1797)</dc:title>
  <dc:creator>Gárdos Bálint</dc:creator>
  <cp:lastModifiedBy>Gárdos Bálint</cp:lastModifiedBy>
  <cp:revision>18</cp:revision>
  <dcterms:created xsi:type="dcterms:W3CDTF">2019-04-03T12:53:06Z</dcterms:created>
  <dcterms:modified xsi:type="dcterms:W3CDTF">2019-04-05T07:24:23Z</dcterms:modified>
</cp:coreProperties>
</file>