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57" r:id="rId6"/>
    <p:sldId id="258" r:id="rId7"/>
    <p:sldId id="259" r:id="rId8"/>
    <p:sldId id="260" r:id="rId9"/>
    <p:sldId id="261" r:id="rId10"/>
    <p:sldId id="262" r:id="rId11"/>
    <p:sldId id="287" r:id="rId12"/>
    <p:sldId id="263" r:id="rId13"/>
    <p:sldId id="264" r:id="rId14"/>
    <p:sldId id="265" r:id="rId15"/>
    <p:sldId id="269" r:id="rId16"/>
    <p:sldId id="270" r:id="rId17"/>
    <p:sldId id="271" r:id="rId18"/>
    <p:sldId id="284" r:id="rId19"/>
    <p:sldId id="274" r:id="rId20"/>
    <p:sldId id="272" r:id="rId21"/>
    <p:sldId id="275" r:id="rId22"/>
    <p:sldId id="276" r:id="rId23"/>
    <p:sldId id="278" r:id="rId24"/>
    <p:sldId id="277" r:id="rId25"/>
    <p:sldId id="273" r:id="rId26"/>
    <p:sldId id="283" r:id="rId27"/>
    <p:sldId id="279" r:id="rId28"/>
    <p:sldId id="280" r:id="rId29"/>
    <p:sldId id="281" r:id="rId30"/>
    <p:sldId id="282" r:id="rId31"/>
    <p:sldId id="285" r:id="rId32"/>
    <p:sldId id="286" r:id="rId33"/>
    <p:sldId id="288" r:id="rId3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en-GB"/>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p>
            <a:fld id="{34002D26-EE86-40F6-A0F5-848E4C79C090}" type="datetimeFigureOut">
              <a:rPr lang="en-GB" smtClean="0"/>
              <a:t>22/03/2019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30123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34002D26-EE86-40F6-A0F5-848E4C79C090}" type="datetimeFigureOut">
              <a:rPr lang="en-GB" smtClean="0"/>
              <a:t>22/03/2019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388943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34002D26-EE86-40F6-A0F5-848E4C79C090}" type="datetimeFigureOut">
              <a:rPr lang="en-GB" smtClean="0"/>
              <a:t>22/03/2019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335909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p>
            <a:fld id="{34002D26-EE86-40F6-A0F5-848E4C79C090}" type="datetimeFigureOut">
              <a:rPr lang="en-GB" smtClean="0"/>
              <a:t>22/03/2019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297890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en-GB"/>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34002D26-EE86-40F6-A0F5-848E4C79C090}" type="datetimeFigureOut">
              <a:rPr lang="en-GB" smtClean="0"/>
              <a:t>22/03/2019</a:t>
            </a:fld>
            <a:endParaRPr lang="en-GB"/>
          </a:p>
        </p:txBody>
      </p:sp>
      <p:sp>
        <p:nvSpPr>
          <p:cNvPr id="5" name="Élőláb helye 4"/>
          <p:cNvSpPr>
            <a:spLocks noGrp="1"/>
          </p:cNvSpPr>
          <p:nvPr>
            <p:ph type="ftr" sz="quarter" idx="11"/>
          </p:nvPr>
        </p:nvSpPr>
        <p:spPr/>
        <p:txBody>
          <a:bodyPr/>
          <a:lstStyle/>
          <a:p>
            <a:endParaRPr lang="en-GB"/>
          </a:p>
        </p:txBody>
      </p:sp>
      <p:sp>
        <p:nvSpPr>
          <p:cNvPr id="6" name="Dia számának helye 5"/>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410364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4"/>
          <p:cNvSpPr>
            <a:spLocks noGrp="1"/>
          </p:cNvSpPr>
          <p:nvPr>
            <p:ph type="dt" sz="half" idx="10"/>
          </p:nvPr>
        </p:nvSpPr>
        <p:spPr/>
        <p:txBody>
          <a:bodyPr/>
          <a:lstStyle/>
          <a:p>
            <a:fld id="{34002D26-EE86-40F6-A0F5-848E4C79C090}" type="datetimeFigureOut">
              <a:rPr lang="en-GB" smtClean="0"/>
              <a:t>22/03/2019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3314411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en-GB"/>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átum helye 6"/>
          <p:cNvSpPr>
            <a:spLocks noGrp="1"/>
          </p:cNvSpPr>
          <p:nvPr>
            <p:ph type="dt" sz="half" idx="10"/>
          </p:nvPr>
        </p:nvSpPr>
        <p:spPr/>
        <p:txBody>
          <a:bodyPr/>
          <a:lstStyle/>
          <a:p>
            <a:fld id="{34002D26-EE86-40F6-A0F5-848E4C79C090}" type="datetimeFigureOut">
              <a:rPr lang="en-GB" smtClean="0"/>
              <a:t>22/03/2019</a:t>
            </a:fld>
            <a:endParaRPr lang="en-GB"/>
          </a:p>
        </p:txBody>
      </p:sp>
      <p:sp>
        <p:nvSpPr>
          <p:cNvPr id="8" name="Élőláb helye 7"/>
          <p:cNvSpPr>
            <a:spLocks noGrp="1"/>
          </p:cNvSpPr>
          <p:nvPr>
            <p:ph type="ftr" sz="quarter" idx="11"/>
          </p:nvPr>
        </p:nvSpPr>
        <p:spPr/>
        <p:txBody>
          <a:bodyPr/>
          <a:lstStyle/>
          <a:p>
            <a:endParaRPr lang="en-GB"/>
          </a:p>
        </p:txBody>
      </p:sp>
      <p:sp>
        <p:nvSpPr>
          <p:cNvPr id="9" name="Dia számának helye 8"/>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143965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Dátum helye 2"/>
          <p:cNvSpPr>
            <a:spLocks noGrp="1"/>
          </p:cNvSpPr>
          <p:nvPr>
            <p:ph type="dt" sz="half" idx="10"/>
          </p:nvPr>
        </p:nvSpPr>
        <p:spPr/>
        <p:txBody>
          <a:bodyPr/>
          <a:lstStyle/>
          <a:p>
            <a:fld id="{34002D26-EE86-40F6-A0F5-848E4C79C090}" type="datetimeFigureOut">
              <a:rPr lang="en-GB" smtClean="0"/>
              <a:t>22/03/2019</a:t>
            </a:fld>
            <a:endParaRPr lang="en-GB"/>
          </a:p>
        </p:txBody>
      </p:sp>
      <p:sp>
        <p:nvSpPr>
          <p:cNvPr id="4" name="Élőláb helye 3"/>
          <p:cNvSpPr>
            <a:spLocks noGrp="1"/>
          </p:cNvSpPr>
          <p:nvPr>
            <p:ph type="ftr" sz="quarter" idx="11"/>
          </p:nvPr>
        </p:nvSpPr>
        <p:spPr/>
        <p:txBody>
          <a:bodyPr/>
          <a:lstStyle/>
          <a:p>
            <a:endParaRPr lang="en-GB"/>
          </a:p>
        </p:txBody>
      </p:sp>
      <p:sp>
        <p:nvSpPr>
          <p:cNvPr id="5" name="Dia számának helye 4"/>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413762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4002D26-EE86-40F6-A0F5-848E4C79C090}" type="datetimeFigureOut">
              <a:rPr lang="en-GB" smtClean="0"/>
              <a:t>22/03/2019</a:t>
            </a:fld>
            <a:endParaRPr lang="en-GB"/>
          </a:p>
        </p:txBody>
      </p:sp>
      <p:sp>
        <p:nvSpPr>
          <p:cNvPr id="3" name="Élőláb helye 2"/>
          <p:cNvSpPr>
            <a:spLocks noGrp="1"/>
          </p:cNvSpPr>
          <p:nvPr>
            <p:ph type="ftr" sz="quarter" idx="11"/>
          </p:nvPr>
        </p:nvSpPr>
        <p:spPr/>
        <p:txBody>
          <a:bodyPr/>
          <a:lstStyle/>
          <a:p>
            <a:endParaRPr lang="en-GB"/>
          </a:p>
        </p:txBody>
      </p:sp>
      <p:sp>
        <p:nvSpPr>
          <p:cNvPr id="4" name="Dia számának helye 3"/>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368181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GB"/>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34002D26-EE86-40F6-A0F5-848E4C79C090}" type="datetimeFigureOut">
              <a:rPr lang="en-GB" smtClean="0"/>
              <a:t>22/03/2019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105516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GB"/>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34002D26-EE86-40F6-A0F5-848E4C79C090}" type="datetimeFigureOut">
              <a:rPr lang="en-GB" smtClean="0"/>
              <a:t>22/03/2019</a:t>
            </a:fld>
            <a:endParaRPr lang="en-GB"/>
          </a:p>
        </p:txBody>
      </p:sp>
      <p:sp>
        <p:nvSpPr>
          <p:cNvPr id="6" name="Élőláb helye 5"/>
          <p:cNvSpPr>
            <a:spLocks noGrp="1"/>
          </p:cNvSpPr>
          <p:nvPr>
            <p:ph type="ftr" sz="quarter" idx="11"/>
          </p:nvPr>
        </p:nvSpPr>
        <p:spPr/>
        <p:txBody>
          <a:bodyPr/>
          <a:lstStyle/>
          <a:p>
            <a:endParaRPr lang="en-GB"/>
          </a:p>
        </p:txBody>
      </p:sp>
      <p:sp>
        <p:nvSpPr>
          <p:cNvPr id="7" name="Dia számának helye 6"/>
          <p:cNvSpPr>
            <a:spLocks noGrp="1"/>
          </p:cNvSpPr>
          <p:nvPr>
            <p:ph type="sldNum" sz="quarter" idx="12"/>
          </p:nvPr>
        </p:nvSpPr>
        <p:spPr/>
        <p:txBody>
          <a:bodyPr/>
          <a:lstStyle/>
          <a:p>
            <a:fld id="{E0F70EA5-BC60-45E5-8FD6-4C0871D544AC}" type="slidenum">
              <a:rPr lang="en-GB" smtClean="0"/>
              <a:t>‹#›</a:t>
            </a:fld>
            <a:endParaRPr lang="en-GB"/>
          </a:p>
        </p:txBody>
      </p:sp>
    </p:spTree>
    <p:extLst>
      <p:ext uri="{BB962C8B-B14F-4D97-AF65-F5344CB8AC3E}">
        <p14:creationId xmlns:p14="http://schemas.microsoft.com/office/powerpoint/2010/main" val="202854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en-GB"/>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02D26-EE86-40F6-A0F5-848E4C79C090}" type="datetimeFigureOut">
              <a:rPr lang="en-GB" smtClean="0"/>
              <a:t>22/03/2019</a:t>
            </a:fld>
            <a:endParaRPr lang="en-GB"/>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70EA5-BC60-45E5-8FD6-4C0871D544AC}" type="slidenum">
              <a:rPr lang="en-GB" smtClean="0"/>
              <a:t>‹#›</a:t>
            </a:fld>
            <a:endParaRPr lang="en-GB"/>
          </a:p>
        </p:txBody>
      </p:sp>
    </p:spTree>
    <p:extLst>
      <p:ext uri="{BB962C8B-B14F-4D97-AF65-F5344CB8AC3E}">
        <p14:creationId xmlns:p14="http://schemas.microsoft.com/office/powerpoint/2010/main" val="2255701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en-GB" dirty="0" smtClean="0">
                <a:latin typeface="Times New Roman" panose="02020603050405020304" pitchFamily="18" charset="0"/>
                <a:cs typeface="Times New Roman" panose="02020603050405020304" pitchFamily="18" charset="0"/>
              </a:rPr>
              <a:t>Anna Letitia </a:t>
            </a:r>
            <a:r>
              <a:rPr lang="en-GB" dirty="0" err="1" smtClean="0">
                <a:latin typeface="Times New Roman" panose="02020603050405020304" pitchFamily="18" charset="0"/>
                <a:cs typeface="Times New Roman" panose="02020603050405020304" pitchFamily="18" charset="0"/>
              </a:rPr>
              <a:t>Barbauld</a:t>
            </a:r>
            <a:r>
              <a:rPr lang="en-GB" dirty="0" smtClean="0">
                <a:latin typeface="Times New Roman" panose="02020603050405020304" pitchFamily="18" charset="0"/>
                <a:cs typeface="Times New Roman" panose="02020603050405020304" pitchFamily="18" charset="0"/>
              </a:rPr>
              <a:t>, </a:t>
            </a:r>
            <a:r>
              <a:rPr lang="en-GB" i="1" dirty="0" smtClean="0">
                <a:latin typeface="Times New Roman" panose="02020603050405020304" pitchFamily="18" charset="0"/>
                <a:cs typeface="Times New Roman" panose="02020603050405020304" pitchFamily="18" charset="0"/>
              </a:rPr>
              <a:t>Eighteen Hundred and Eleven</a:t>
            </a:r>
            <a:endParaRPr lang="en-GB" i="1" dirty="0">
              <a:latin typeface="Times New Roman" panose="02020603050405020304" pitchFamily="18" charset="0"/>
              <a:cs typeface="Times New Roman" panose="02020603050405020304" pitchFamily="18" charset="0"/>
            </a:endParaRPr>
          </a:p>
        </p:txBody>
      </p:sp>
      <p:sp>
        <p:nvSpPr>
          <p:cNvPr id="3" name="Alcím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896032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90152"/>
            <a:ext cx="10515600" cy="412126"/>
          </a:xfrm>
        </p:spPr>
        <p:txBody>
          <a:bodyPr>
            <a:normAutofit fontScale="90000"/>
          </a:bodyPr>
          <a:lstStyle/>
          <a:p>
            <a:r>
              <a:rPr lang="en-GB" dirty="0" err="1" smtClean="0">
                <a:latin typeface="Times New Roman" panose="02020603050405020304" pitchFamily="18" charset="0"/>
                <a:cs typeface="Times New Roman" panose="02020603050405020304" pitchFamily="18" charset="0"/>
              </a:rPr>
              <a:t>ՙAn</a:t>
            </a:r>
            <a:r>
              <a:rPr lang="en-GB" dirty="0" smtClean="0">
                <a:latin typeface="Times New Roman" panose="02020603050405020304" pitchFamily="18" charset="0"/>
                <a:cs typeface="Times New Roman" panose="02020603050405020304" pitchFamily="18" charset="0"/>
              </a:rPr>
              <a:t> Address to the Deity’ </a:t>
            </a:r>
            <a:r>
              <a:rPr lang="hu-HU" dirty="0" smtClean="0">
                <a:latin typeface="Times New Roman" panose="02020603050405020304" pitchFamily="18" charset="0"/>
                <a:cs typeface="Times New Roman" panose="02020603050405020304" pitchFamily="18" charset="0"/>
              </a:rPr>
              <a:t>- end</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709411" y="502277"/>
            <a:ext cx="10515600" cy="6194738"/>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I read his awful name, </a:t>
            </a:r>
            <a:r>
              <a:rPr lang="en-US" dirty="0" err="1" smtClean="0">
                <a:latin typeface="Times New Roman" panose="02020603050405020304" pitchFamily="18" charset="0"/>
                <a:cs typeface="Times New Roman" panose="02020603050405020304" pitchFamily="18" charset="0"/>
              </a:rPr>
              <a:t>emblazon'd</a:t>
            </a:r>
            <a:r>
              <a:rPr lang="en-US" dirty="0" smtClean="0">
                <a:latin typeface="Times New Roman" panose="02020603050405020304" pitchFamily="18" charset="0"/>
                <a:cs typeface="Times New Roman" panose="02020603050405020304" pitchFamily="18" charset="0"/>
              </a:rPr>
              <a:t> high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With golden letters on </a:t>
            </a:r>
            <a:r>
              <a:rPr lang="en-US" dirty="0" err="1"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illumin'd</a:t>
            </a:r>
            <a:r>
              <a:rPr lang="en-US" dirty="0" smtClean="0">
                <a:latin typeface="Times New Roman" panose="02020603050405020304" pitchFamily="18" charset="0"/>
                <a:cs typeface="Times New Roman" panose="02020603050405020304" pitchFamily="18" charset="0"/>
              </a:rPr>
              <a:t> sky;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Nor less the mystic characters I see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Wrought in each flower, </a:t>
            </a:r>
            <a:r>
              <a:rPr lang="en-US" dirty="0" err="1" smtClean="0">
                <a:latin typeface="Times New Roman" panose="02020603050405020304" pitchFamily="18" charset="0"/>
                <a:cs typeface="Times New Roman" panose="02020603050405020304" pitchFamily="18" charset="0"/>
              </a:rPr>
              <a:t>inscrib'd</a:t>
            </a:r>
            <a:r>
              <a:rPr lang="en-US" dirty="0" smtClean="0">
                <a:latin typeface="Times New Roman" panose="02020603050405020304" pitchFamily="18" charset="0"/>
                <a:cs typeface="Times New Roman" panose="02020603050405020304" pitchFamily="18" charset="0"/>
              </a:rPr>
              <a:t> in every tree;</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 every leaf that trembles to the breeze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 hear the voice of GOD among the trees;</a:t>
            </a:r>
            <a:endParaRPr lang="hu-HU"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With thee in shady solitudes I walk,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With thee in busy crowded cities talk,</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 every creature own thy forming power,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In each event thy providence adore.</a:t>
            </a:r>
            <a:endParaRPr lang="hu-H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15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err="1" smtClean="0">
                <a:latin typeface="Times New Roman" panose="02020603050405020304" pitchFamily="18" charset="0"/>
                <a:cs typeface="Times New Roman" panose="02020603050405020304" pitchFamily="18" charset="0"/>
              </a:rPr>
              <a:t>ՙAn</a:t>
            </a:r>
            <a:r>
              <a:rPr lang="en-GB" dirty="0" smtClean="0">
                <a:latin typeface="Times New Roman" panose="02020603050405020304" pitchFamily="18" charset="0"/>
                <a:cs typeface="Times New Roman" panose="02020603050405020304" pitchFamily="18" charset="0"/>
              </a:rPr>
              <a:t> Address to the Deity’ </a:t>
            </a:r>
            <a:r>
              <a:rPr lang="hu-HU" dirty="0" smtClean="0">
                <a:latin typeface="Times New Roman" panose="02020603050405020304" pitchFamily="18" charset="0"/>
                <a:cs typeface="Times New Roman" panose="02020603050405020304" pitchFamily="18" charset="0"/>
              </a:rPr>
              <a:t>– end (2)</a:t>
            </a:r>
            <a:endParaRPr lang="en-GB" dirty="0"/>
          </a:p>
        </p:txBody>
      </p:sp>
      <p:sp>
        <p:nvSpPr>
          <p:cNvPr id="3" name="Tartalom helye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Thy hopes shall animate my drooping soul,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Thy precepts guide me, and thy fear </a:t>
            </a:r>
            <a:r>
              <a:rPr lang="en-US" dirty="0" err="1" smtClean="0">
                <a:latin typeface="Times New Roman" panose="02020603050405020304" pitchFamily="18" charset="0"/>
                <a:cs typeface="Times New Roman" panose="02020603050405020304" pitchFamily="18" charset="0"/>
              </a:rPr>
              <a:t>controul</a:t>
            </a:r>
            <a:r>
              <a:rPr lang="en-US" dirty="0" smtClean="0">
                <a:latin typeface="Times New Roman" panose="02020603050405020304" pitchFamily="18" charset="0"/>
                <a:cs typeface="Times New Roman" panose="02020603050405020304" pitchFamily="18" charset="0"/>
              </a:rPr>
              <a:t>. </a:t>
            </a:r>
            <a:endParaRPr lang="hu-HU" dirty="0" smtClean="0">
              <a:latin typeface="Times New Roman" panose="02020603050405020304" pitchFamily="18" charset="0"/>
              <a:cs typeface="Times New Roman" panose="02020603050405020304" pitchFamily="18" charset="0"/>
            </a:endParaRPr>
          </a:p>
          <a:p>
            <a:pPr marL="0" indent="0">
              <a:buNone/>
            </a:pPr>
            <a:r>
              <a:rPr lang="hu-HU" dirty="0" smtClean="0">
                <a:latin typeface="Times New Roman" panose="02020603050405020304" pitchFamily="18" charset="0"/>
                <a:cs typeface="Times New Roman" panose="02020603050405020304" pitchFamily="18" charset="0"/>
              </a:rPr>
              <a:t>T</a:t>
            </a:r>
            <a:r>
              <a:rPr lang="en-US" dirty="0" err="1" smtClean="0">
                <a:latin typeface="Times New Roman" panose="02020603050405020304" pitchFamily="18" charset="0"/>
                <a:cs typeface="Times New Roman" panose="02020603050405020304" pitchFamily="18" charset="0"/>
              </a:rPr>
              <a:t>hus</a:t>
            </a:r>
            <a:r>
              <a:rPr lang="en-US" dirty="0" smtClean="0">
                <a:latin typeface="Times New Roman" panose="02020603050405020304" pitchFamily="18" charset="0"/>
                <a:cs typeface="Times New Roman" panose="02020603050405020304" pitchFamily="18" charset="0"/>
              </a:rPr>
              <a:t> shall I rest, </a:t>
            </a:r>
            <a:r>
              <a:rPr lang="en-US" dirty="0" err="1" smtClean="0">
                <a:latin typeface="Times New Roman" panose="02020603050405020304" pitchFamily="18" charset="0"/>
                <a:cs typeface="Times New Roman" panose="02020603050405020304" pitchFamily="18" charset="0"/>
              </a:rPr>
              <a:t>unmov'd</a:t>
            </a:r>
            <a:r>
              <a:rPr lang="en-US" dirty="0" smtClean="0">
                <a:latin typeface="Times New Roman" panose="02020603050405020304" pitchFamily="18" charset="0"/>
                <a:cs typeface="Times New Roman" panose="02020603050405020304" pitchFamily="18" charset="0"/>
              </a:rPr>
              <a:t> by all alarms,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Secure within the temple of </a:t>
            </a:r>
            <a:r>
              <a:rPr lang="en-US" dirty="0" err="1" smtClean="0">
                <a:latin typeface="Times New Roman" panose="02020603050405020304" pitchFamily="18" charset="0"/>
                <a:cs typeface="Times New Roman" panose="02020603050405020304" pitchFamily="18" charset="0"/>
              </a:rPr>
              <a:t>thine</a:t>
            </a:r>
            <a:r>
              <a:rPr lang="en-US" dirty="0" smtClean="0">
                <a:latin typeface="Times New Roman" panose="02020603050405020304" pitchFamily="18" charset="0"/>
                <a:cs typeface="Times New Roman" panose="02020603050405020304" pitchFamily="18" charset="0"/>
              </a:rPr>
              <a:t> arms,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From anxious cares, from gloomy terrors free,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And feel myself omnipotent in thee.</a:t>
            </a:r>
            <a:endParaRPr lang="en-GB" dirty="0" smtClean="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12355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7250" y="127001"/>
            <a:ext cx="10515600" cy="425450"/>
          </a:xfrm>
        </p:spPr>
        <p:txBody>
          <a:bodyPr>
            <a:normAutofit fontScale="90000"/>
          </a:bodyPr>
          <a:lstStyle/>
          <a:p>
            <a:pPr algn="ctr"/>
            <a:r>
              <a:rPr lang="hu-HU" dirty="0" err="1" smtClean="0">
                <a:latin typeface="Times New Roman" panose="02020603050405020304" pitchFamily="18" charset="0"/>
                <a:cs typeface="Times New Roman" panose="02020603050405020304" pitchFamily="18" charset="0"/>
              </a:rPr>
              <a:t>From</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ՙ</a:t>
            </a:r>
            <a:r>
              <a:rPr lang="hu-HU" dirty="0" err="1" smtClean="0">
                <a:latin typeface="Times New Roman" panose="02020603050405020304" pitchFamily="18" charset="0"/>
                <a:cs typeface="Times New Roman" panose="02020603050405020304" pitchFamily="18" charset="0"/>
              </a:rPr>
              <a:t>Corsica</a:t>
            </a:r>
            <a:r>
              <a:rPr lang="hu-HU" dirty="0" smtClean="0">
                <a:latin typeface="Times New Roman" panose="02020603050405020304" pitchFamily="18" charset="0"/>
                <a:cs typeface="Times New Roman" panose="02020603050405020304" pitchFamily="18" charset="0"/>
              </a:rPr>
              <a:t>’ (1769)</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714375" y="742951"/>
            <a:ext cx="10515600" cy="5848350"/>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a British muse, </a:t>
            </a:r>
            <a:endParaRPr lang="hu-HU" dirty="0" smtClean="0">
              <a:latin typeface="Times New Roman" panose="02020603050405020304" pitchFamily="18" charset="0"/>
              <a:cs typeface="Times New Roman" panose="02020603050405020304" pitchFamily="18" charset="0"/>
            </a:endParaRPr>
          </a:p>
          <a:p>
            <a:pPr marL="0" indent="0">
              <a:buNone/>
            </a:pPr>
            <a:r>
              <a:rPr lang="en-US" dirty="0" err="1" smtClean="0">
                <a:latin typeface="Times New Roman" panose="02020603050405020304" pitchFamily="18" charset="0"/>
                <a:cs typeface="Times New Roman" panose="02020603050405020304" pitchFamily="18" charset="0"/>
              </a:rPr>
              <a:t>Tho</a:t>
            </a:r>
            <a:r>
              <a:rPr lang="en-US" dirty="0" smtClean="0">
                <a:latin typeface="Times New Roman" panose="02020603050405020304" pitchFamily="18" charset="0"/>
                <a:cs typeface="Times New Roman" panose="02020603050405020304" pitchFamily="18" charset="0"/>
              </a:rPr>
              <a:t>' weak and powerless, lifts her fervent voice,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And breathes a prayer for your success.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Oh could She scatter blessings as the morn sheds dews,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To drop upon your heads! but patient hope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Must wait the appointed hour; secure of this,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That never with the indolent and weak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Will freedom deign to dwell; she must be </a:t>
            </a:r>
            <a:r>
              <a:rPr lang="en-US" dirty="0" err="1" smtClean="0">
                <a:latin typeface="Times New Roman" panose="02020603050405020304" pitchFamily="18" charset="0"/>
                <a:cs typeface="Times New Roman" panose="02020603050405020304" pitchFamily="18" charset="0"/>
              </a:rPr>
              <a:t>seiz'd</a:t>
            </a:r>
            <a:r>
              <a:rPr lang="en-US" dirty="0" smtClean="0">
                <a:latin typeface="Times New Roman" panose="02020603050405020304" pitchFamily="18" charset="0"/>
                <a:cs typeface="Times New Roman" panose="02020603050405020304" pitchFamily="18" charset="0"/>
              </a:rPr>
              <a:t>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By that bold arm that wrestles for the blessing: </a:t>
            </a:r>
            <a:endParaRPr lang="hu-HU" dirty="0" smtClean="0">
              <a:latin typeface="Times New Roman" panose="02020603050405020304" pitchFamily="18" charset="0"/>
              <a:cs typeface="Times New Roman" panose="02020603050405020304" pitchFamily="18" charset="0"/>
            </a:endParaRPr>
          </a:p>
          <a:p>
            <a:pPr marL="0" indent="0">
              <a:buNone/>
            </a:pPr>
            <a:r>
              <a:rPr lang="en-US" dirty="0" err="1" smtClean="0">
                <a:latin typeface="Times New Roman" panose="02020603050405020304" pitchFamily="18" charset="0"/>
                <a:cs typeface="Times New Roman" panose="02020603050405020304" pitchFamily="18" charset="0"/>
              </a:rPr>
              <a:t>'Tis</a:t>
            </a:r>
            <a:r>
              <a:rPr lang="en-US" dirty="0" smtClean="0">
                <a:latin typeface="Times New Roman" panose="02020603050405020304" pitchFamily="18" charset="0"/>
                <a:cs typeface="Times New Roman" panose="02020603050405020304" pitchFamily="18" charset="0"/>
              </a:rPr>
              <a:t> heaven's best prize, and must be bought with blood. </a:t>
            </a:r>
            <a:endParaRPr lang="hu-H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52400"/>
            <a:ext cx="10515600" cy="361950"/>
          </a:xfrm>
        </p:spPr>
        <p:txBody>
          <a:bodyPr>
            <a:normAutofit fontScale="90000"/>
          </a:bodyPr>
          <a:lstStyle/>
          <a:p>
            <a:pPr algn="ctr"/>
            <a:r>
              <a:rPr lang="hu-HU" dirty="0" err="1" smtClean="0">
                <a:latin typeface="Times New Roman" panose="02020603050405020304" pitchFamily="18" charset="0"/>
                <a:cs typeface="Times New Roman" panose="02020603050405020304" pitchFamily="18" charset="0"/>
              </a:rPr>
              <a:t>From</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ՙ</a:t>
            </a:r>
            <a:r>
              <a:rPr lang="hu-HU" dirty="0" err="1" smtClean="0">
                <a:latin typeface="Times New Roman" panose="02020603050405020304" pitchFamily="18" charset="0"/>
                <a:cs typeface="Times New Roman" panose="02020603050405020304" pitchFamily="18" charset="0"/>
              </a:rPr>
              <a:t>Corsica</a:t>
            </a:r>
            <a:r>
              <a:rPr lang="hu-HU" dirty="0" smtClean="0">
                <a:latin typeface="Times New Roman" panose="02020603050405020304" pitchFamily="18" charset="0"/>
                <a:cs typeface="Times New Roman" panose="02020603050405020304" pitchFamily="18" charset="0"/>
              </a:rPr>
              <a:t>’ 2</a:t>
            </a:r>
            <a:endParaRPr lang="en-GB" dirty="0"/>
          </a:p>
        </p:txBody>
      </p:sp>
      <p:sp>
        <p:nvSpPr>
          <p:cNvPr id="3" name="Tartalom helye 2"/>
          <p:cNvSpPr>
            <a:spLocks noGrp="1"/>
          </p:cNvSpPr>
          <p:nvPr>
            <p:ph idx="1"/>
          </p:nvPr>
        </p:nvSpPr>
        <p:spPr>
          <a:xfrm>
            <a:off x="838200" y="657224"/>
            <a:ext cx="10515600" cy="5915025"/>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When the storm thickens, when the combat burns,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And pain and death in every horrid shape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That can appall the feeble, prowl around,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Then virtue triumphs; then her </a:t>
            </a:r>
            <a:r>
              <a:rPr lang="en-US" dirty="0" err="1" smtClean="0">
                <a:latin typeface="Times New Roman" panose="02020603050405020304" pitchFamily="18" charset="0"/>
                <a:cs typeface="Times New Roman" panose="02020603050405020304" pitchFamily="18" charset="0"/>
              </a:rPr>
              <a:t>tow'ring</a:t>
            </a:r>
            <a:r>
              <a:rPr lang="en-US" dirty="0" smtClean="0">
                <a:latin typeface="Times New Roman" panose="02020603050405020304" pitchFamily="18" charset="0"/>
                <a:cs typeface="Times New Roman" panose="02020603050405020304" pitchFamily="18" charset="0"/>
              </a:rPr>
              <a:t> form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Dilates with kindling majesty; her mien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Breathes a diviner spirit, and </a:t>
            </a:r>
            <a:r>
              <a:rPr lang="en-US" dirty="0" err="1" smtClean="0">
                <a:latin typeface="Times New Roman" panose="02020603050405020304" pitchFamily="18" charset="0"/>
                <a:cs typeface="Times New Roman" panose="02020603050405020304" pitchFamily="18" charset="0"/>
              </a:rPr>
              <a:t>enlarg'd</a:t>
            </a:r>
            <a:r>
              <a:rPr lang="en-US" dirty="0" smtClean="0">
                <a:latin typeface="Times New Roman" panose="02020603050405020304" pitchFamily="18" charset="0"/>
                <a:cs typeface="Times New Roman" panose="02020603050405020304" pitchFamily="18" charset="0"/>
              </a:rPr>
              <a:t>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Each spreading feature, with an ampler port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And bolder tone, exulting, rides the storm,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And joys amidst the tempest. Then she reaps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Her golden harvest; fruits of nobler growth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And higher relish than meridian suns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Can ever ripen; fair, heroic deeds,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And godlike action</a:t>
            </a:r>
            <a:r>
              <a:rPr lang="hu-HU"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9550" y="190500"/>
            <a:ext cx="11144250" cy="1104900"/>
          </a:xfrm>
        </p:spPr>
        <p:txBody>
          <a:bodyPr>
            <a:normAutofit fontScale="90000"/>
          </a:bodyPr>
          <a:lstStyle/>
          <a:p>
            <a:pPr algn="ctr"/>
            <a:r>
              <a:rPr lang="hu-HU" dirty="0" err="1" smtClean="0">
                <a:latin typeface="Times New Roman" panose="02020603050405020304" pitchFamily="18" charset="0"/>
                <a:cs typeface="Times New Roman" panose="02020603050405020304" pitchFamily="18" charset="0"/>
              </a:rPr>
              <a:t>From</a:t>
            </a:r>
            <a:r>
              <a:rPr lang="hu-HU" dirty="0" smtClean="0">
                <a:latin typeface="Times New Roman" panose="02020603050405020304" pitchFamily="18" charset="0"/>
                <a:cs typeface="Times New Roman" panose="02020603050405020304" pitchFamily="18" charset="0"/>
              </a:rPr>
              <a:t> </a:t>
            </a:r>
            <a:r>
              <a:rPr lang="en-GB" i="1" dirty="0" smtClean="0">
                <a:latin typeface="Times New Roman" panose="02020603050405020304" pitchFamily="18" charset="0"/>
                <a:cs typeface="Times New Roman" panose="02020603050405020304" pitchFamily="18" charset="0"/>
              </a:rPr>
              <a:t>An Address to the </a:t>
            </a:r>
            <a:r>
              <a:rPr lang="en-GB" i="1" dirty="0" err="1" smtClean="0">
                <a:latin typeface="Times New Roman" panose="02020603050405020304" pitchFamily="18" charset="0"/>
                <a:cs typeface="Times New Roman" panose="02020603050405020304" pitchFamily="18" charset="0"/>
              </a:rPr>
              <a:t>Opposers</a:t>
            </a:r>
            <a:r>
              <a:rPr lang="en-GB" i="1" dirty="0" smtClean="0">
                <a:latin typeface="Times New Roman" panose="02020603050405020304" pitchFamily="18" charset="0"/>
                <a:cs typeface="Times New Roman" panose="02020603050405020304" pitchFamily="18" charset="0"/>
              </a:rPr>
              <a:t> of the Repeal of the Corporation and Test Acts </a:t>
            </a:r>
            <a:r>
              <a:rPr lang="en-GB" dirty="0" smtClean="0">
                <a:latin typeface="Times New Roman" panose="02020603050405020304" pitchFamily="18" charset="0"/>
                <a:cs typeface="Times New Roman" panose="02020603050405020304" pitchFamily="18" charset="0"/>
              </a:rPr>
              <a:t>(1790)</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209550" y="1581149"/>
            <a:ext cx="11068050" cy="5038725"/>
          </a:xfrm>
        </p:spPr>
        <p:txBody>
          <a:bodyPr>
            <a:normAutofit/>
          </a:bodyPr>
          <a:lstStyle/>
          <a:p>
            <a:pPr marL="0" indent="0">
              <a:buNone/>
            </a:pPr>
            <a:r>
              <a:rPr lang="en-GB" dirty="0" smtClean="0">
                <a:latin typeface="Times New Roman" panose="02020603050405020304" pitchFamily="18" charset="0"/>
                <a:cs typeface="Times New Roman" panose="02020603050405020304" pitchFamily="18" charset="0"/>
              </a:rPr>
              <a:t>We see in you our future friends and brethren, eager to confound and blend</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with ours your interests and your </a:t>
            </a:r>
            <a:r>
              <a:rPr lang="en-GB" dirty="0" err="1" smtClean="0">
                <a:latin typeface="Times New Roman" panose="02020603050405020304" pitchFamily="18" charset="0"/>
                <a:cs typeface="Times New Roman" panose="02020603050405020304" pitchFamily="18" charset="0"/>
              </a:rPr>
              <a:t>af</a:t>
            </a:r>
            <a:r>
              <a:rPr lang="hu-HU" dirty="0">
                <a:latin typeface="Times New Roman" panose="02020603050405020304" pitchFamily="18" charset="0"/>
                <a:cs typeface="Times New Roman" panose="02020603050405020304" pitchFamily="18" charset="0"/>
              </a:rPr>
              <a:t>f</a:t>
            </a:r>
            <a:r>
              <a:rPr lang="en-GB" dirty="0" err="1" smtClean="0">
                <a:latin typeface="Times New Roman" panose="02020603050405020304" pitchFamily="18" charset="0"/>
                <a:cs typeface="Times New Roman" panose="02020603050405020304" pitchFamily="18" charset="0"/>
              </a:rPr>
              <a:t>ections</a:t>
            </a:r>
            <a:r>
              <a:rPr lang="en-GB" dirty="0" smtClean="0">
                <a:latin typeface="Times New Roman" panose="02020603050405020304" pitchFamily="18" charset="0"/>
                <a:cs typeface="Times New Roman" panose="02020603050405020304" pitchFamily="18" charset="0"/>
              </a:rPr>
              <a:t>. You will grant us all we ask. </a:t>
            </a:r>
            <a:r>
              <a:rPr lang="hu-HU" dirty="0" smtClean="0">
                <a:latin typeface="Times New Roman" panose="02020603050405020304" pitchFamily="18" charset="0"/>
                <a:cs typeface="Times New Roman" panose="02020603050405020304" pitchFamily="18" charset="0"/>
              </a:rPr>
              <a:t>T</a:t>
            </a:r>
            <a:r>
              <a:rPr lang="en-GB" dirty="0" smtClean="0">
                <a:latin typeface="Times New Roman" panose="02020603050405020304" pitchFamily="18" charset="0"/>
                <a:cs typeface="Times New Roman" panose="02020603050405020304" pitchFamily="18" charset="0"/>
              </a:rPr>
              <a:t>he</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only question between us is, whether you will do it to-day – To-morrow you</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certainly will. We appeal to the certain, sure operation of increasing light and</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knowledge, which it is no more in your power to stop, than to repel the tide with your naked hand, or to wither with your breath the genial influence of vegetation. The spread of that light is in general gradual and imperceptible; but there are periods when its progress is accelerated, when it seems with a sudden </a:t>
            </a:r>
            <a:r>
              <a:rPr lang="hu-HU" dirty="0" err="1" smtClean="0">
                <a:latin typeface="Times New Roman" panose="02020603050405020304" pitchFamily="18" charset="0"/>
                <a:cs typeface="Times New Roman" panose="02020603050405020304" pitchFamily="18" charset="0"/>
              </a:rPr>
              <a:t>fl</a:t>
            </a:r>
            <a:r>
              <a:rPr lang="en-GB" dirty="0" smtClean="0">
                <a:latin typeface="Times New Roman" panose="02020603050405020304" pitchFamily="18" charset="0"/>
                <a:cs typeface="Times New Roman" panose="02020603050405020304" pitchFamily="18" charset="0"/>
              </a:rPr>
              <a:t>ash</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to open the </a:t>
            </a:r>
            <a:r>
              <a:rPr lang="hu-HU" dirty="0" smtClean="0">
                <a:latin typeface="Times New Roman" panose="02020603050405020304" pitchFamily="18" charset="0"/>
                <a:cs typeface="Times New Roman" panose="02020603050405020304" pitchFamily="18" charset="0"/>
              </a:rPr>
              <a:t>f</a:t>
            </a:r>
            <a:r>
              <a:rPr lang="en-GB" dirty="0" err="1" smtClean="0">
                <a:latin typeface="Times New Roman" panose="02020603050405020304" pitchFamily="18" charset="0"/>
                <a:cs typeface="Times New Roman" panose="02020603050405020304" pitchFamily="18" charset="0"/>
              </a:rPr>
              <a:t>irmament</a:t>
            </a:r>
            <a:r>
              <a:rPr lang="en-GB" dirty="0" smtClean="0">
                <a:latin typeface="Times New Roman" panose="02020603050405020304" pitchFamily="18" charset="0"/>
                <a:cs typeface="Times New Roman" panose="02020603050405020304" pitchFamily="18" charset="0"/>
              </a:rPr>
              <a:t>, and pour in day at once. Can ye not discern the signs of</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the times?</a:t>
            </a:r>
            <a:endParaRPr lang="hu-HU" dirty="0" smtClean="0">
              <a:latin typeface="Times New Roman" panose="02020603050405020304" pitchFamily="18" charset="0"/>
              <a:cs typeface="Times New Roman" panose="02020603050405020304" pitchFamily="18" charset="0"/>
            </a:endParaRPr>
          </a:p>
          <a:p>
            <a:r>
              <a:rPr lang="hu-HU" b="1" dirty="0" err="1" smtClean="0">
                <a:latin typeface="Times New Roman" panose="02020603050405020304" pitchFamily="18" charset="0"/>
                <a:cs typeface="Times New Roman" panose="02020603050405020304" pitchFamily="18" charset="0"/>
              </a:rPr>
              <a:t>Reasonable</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genial</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progressive</a:t>
            </a:r>
            <a:r>
              <a:rPr lang="hu-HU" b="1" dirty="0" smtClean="0">
                <a:latin typeface="Times New Roman" panose="02020603050405020304" pitchFamily="18" charset="0"/>
                <a:cs typeface="Times New Roman" panose="02020603050405020304" pitchFamily="18" charset="0"/>
              </a:rPr>
              <a:t> </a:t>
            </a:r>
            <a:r>
              <a:rPr lang="hu-HU" b="1" dirty="0" err="1" smtClean="0">
                <a:latin typeface="Times New Roman" panose="02020603050405020304" pitchFamily="18" charset="0"/>
                <a:cs typeface="Times New Roman" panose="02020603050405020304" pitchFamily="18" charset="0"/>
              </a:rPr>
              <a:t>prophet</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15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28601"/>
            <a:ext cx="10515600" cy="762000"/>
          </a:xfrm>
        </p:spPr>
        <p:txBody>
          <a:bodyPr>
            <a:normAutofit/>
          </a:bodyPr>
          <a:lstStyle/>
          <a:p>
            <a:pPr algn="ctr"/>
            <a:r>
              <a:rPr lang="hu-HU" dirty="0" smtClean="0">
                <a:latin typeface="Times New Roman" panose="02020603050405020304" pitchFamily="18" charset="0"/>
                <a:cs typeface="Times New Roman" panose="02020603050405020304" pitchFamily="18" charset="0"/>
              </a:rPr>
              <a:t>The Great </a:t>
            </a:r>
            <a:r>
              <a:rPr lang="hu-HU" dirty="0" err="1" smtClean="0">
                <a:latin typeface="Times New Roman" panose="02020603050405020304" pitchFamily="18" charset="0"/>
                <a:cs typeface="Times New Roman" panose="02020603050405020304" pitchFamily="18" charset="0"/>
              </a:rPr>
              <a:t>Comet</a:t>
            </a:r>
            <a:r>
              <a:rPr lang="hu-HU" dirty="0" smtClean="0">
                <a:latin typeface="Times New Roman" panose="02020603050405020304" pitchFamily="18" charset="0"/>
                <a:cs typeface="Times New Roman" panose="02020603050405020304" pitchFamily="18" charset="0"/>
              </a:rPr>
              <a:t> of 1811</a:t>
            </a:r>
            <a:endParaRPr lang="en-GB" dirty="0">
              <a:latin typeface="Times New Roman" panose="02020603050405020304" pitchFamily="18" charset="0"/>
              <a:cs typeface="Times New Roman" panose="02020603050405020304" pitchFamily="18" charset="0"/>
            </a:endParaRPr>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906" y="990601"/>
            <a:ext cx="10589893" cy="5883274"/>
          </a:xfrm>
        </p:spPr>
      </p:pic>
    </p:spTree>
    <p:extLst>
      <p:ext uri="{BB962C8B-B14F-4D97-AF65-F5344CB8AC3E}">
        <p14:creationId xmlns:p14="http://schemas.microsoft.com/office/powerpoint/2010/main" val="280503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28601"/>
            <a:ext cx="10515600" cy="552449"/>
          </a:xfrm>
        </p:spPr>
        <p:txBody>
          <a:bodyPr>
            <a:normAutofit fontScale="90000"/>
          </a:bodyPr>
          <a:lstStyle/>
          <a:p>
            <a:pPr algn="ctr"/>
            <a:r>
              <a:rPr lang="hu-HU" dirty="0" smtClean="0">
                <a:latin typeface="Times New Roman" panose="02020603050405020304" pitchFamily="18" charset="0"/>
                <a:cs typeface="Times New Roman" panose="02020603050405020304" pitchFamily="18" charset="0"/>
              </a:rPr>
              <a:t>Great </a:t>
            </a:r>
            <a:r>
              <a:rPr lang="hu-HU" dirty="0" err="1" smtClean="0">
                <a:latin typeface="Times New Roman" panose="02020603050405020304" pitchFamily="18" charset="0"/>
                <a:cs typeface="Times New Roman" panose="02020603050405020304" pitchFamily="18" charset="0"/>
              </a:rPr>
              <a:t>Comet</a:t>
            </a:r>
            <a:r>
              <a:rPr lang="hu-HU" dirty="0" smtClean="0">
                <a:latin typeface="Times New Roman" panose="02020603050405020304" pitchFamily="18" charset="0"/>
                <a:cs typeface="Times New Roman" panose="02020603050405020304" pitchFamily="18" charset="0"/>
              </a:rPr>
              <a:t> of 1811 </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838200" y="781050"/>
            <a:ext cx="10515600" cy="5395913"/>
          </a:xfrm>
        </p:spPr>
        <p:txBody>
          <a:bodyPr/>
          <a:lstStyle/>
          <a:p>
            <a:r>
              <a:rPr lang="en-GB" dirty="0" smtClean="0">
                <a:latin typeface="Times New Roman" panose="02020603050405020304" pitchFamily="18" charset="0"/>
                <a:cs typeface="Times New Roman" panose="02020603050405020304" pitchFamily="18" charset="0"/>
              </a:rPr>
              <a:t>Visible to the naked eye from April, 1811, to mid-January, 1812, it prompted widespread speculation that the Last Days were at hand.</a:t>
            </a:r>
          </a:p>
          <a:p>
            <a:r>
              <a:rPr lang="en-GB" dirty="0" smtClean="0">
                <a:latin typeface="Times New Roman" panose="02020603050405020304" pitchFamily="18" charset="0"/>
                <a:cs typeface="Times New Roman" panose="02020603050405020304" pitchFamily="18" charset="0"/>
              </a:rPr>
              <a:t>Joanna Southcott: </a:t>
            </a:r>
            <a:r>
              <a:rPr lang="en-GB" dirty="0" err="1" smtClean="0">
                <a:latin typeface="Times New Roman" panose="02020603050405020304" pitchFamily="18" charset="0"/>
                <a:cs typeface="Times New Roman" panose="02020603050405020304" pitchFamily="18" charset="0"/>
              </a:rPr>
              <a:t>ՙthe</a:t>
            </a:r>
            <a:r>
              <a:rPr lang="en-GB" dirty="0" smtClean="0">
                <a:latin typeface="Times New Roman" panose="02020603050405020304" pitchFamily="18" charset="0"/>
                <a:cs typeface="Times New Roman" panose="02020603050405020304" pitchFamily="18" charset="0"/>
              </a:rPr>
              <a:t> stars in the firmament that are placed as lights for man are now wearing out.</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p>
          <a:p>
            <a:r>
              <a:rPr lang="en-GB" dirty="0" smtClean="0">
                <a:latin typeface="Times New Roman" panose="02020603050405020304" pitchFamily="18" charset="0"/>
                <a:cs typeface="Times New Roman" panose="02020603050405020304" pitchFamily="18" charset="0"/>
              </a:rPr>
              <a:t>From an unpublished fragment by </a:t>
            </a:r>
            <a:r>
              <a:rPr lang="en-GB" dirty="0" err="1" smtClean="0">
                <a:latin typeface="Times New Roman" panose="02020603050405020304" pitchFamily="18" charset="0"/>
                <a:cs typeface="Times New Roman" panose="02020603050405020304" pitchFamily="18" charset="0"/>
              </a:rPr>
              <a:t>Barbauld</a:t>
            </a:r>
            <a:r>
              <a:rPr lang="en-GB" dirty="0" smtClean="0">
                <a:latin typeface="Times New Roman" panose="02020603050405020304" pitchFamily="18" charset="0"/>
                <a:cs typeface="Times New Roman" panose="02020603050405020304" pitchFamily="18" charset="0"/>
              </a:rPr>
              <a:t>:</a:t>
            </a:r>
          </a:p>
          <a:p>
            <a:pPr marL="0" indent="0">
              <a:buNone/>
            </a:pPr>
            <a:r>
              <a:rPr lang="en-GB" dirty="0" smtClean="0">
                <a:latin typeface="Times New Roman" panose="02020603050405020304" pitchFamily="18" charset="0"/>
                <a:cs typeface="Times New Roman" panose="02020603050405020304" pitchFamily="18" charset="0"/>
              </a:rPr>
              <a:t>Still dark with frowns return the sullen Years,</a:t>
            </a:r>
          </a:p>
          <a:p>
            <a:pPr marL="0" indent="0">
              <a:buNone/>
            </a:pPr>
            <a:r>
              <a:rPr lang="en-GB" dirty="0" smtClean="0">
                <a:latin typeface="Times New Roman" panose="02020603050405020304" pitchFamily="18" charset="0"/>
                <a:cs typeface="Times New Roman" panose="02020603050405020304" pitchFamily="18" charset="0"/>
              </a:rPr>
              <a:t>Still move with rent and blood-</a:t>
            </a:r>
            <a:r>
              <a:rPr lang="en-GB" dirty="0" err="1" smtClean="0">
                <a:latin typeface="Times New Roman" panose="02020603050405020304" pitchFamily="18" charset="0"/>
                <a:cs typeface="Times New Roman" panose="02020603050405020304" pitchFamily="18" charset="0"/>
              </a:rPr>
              <a:t>stain’d</a:t>
            </a:r>
            <a:r>
              <a:rPr lang="en-GB" dirty="0" smtClean="0">
                <a:latin typeface="Times New Roman" panose="02020603050405020304" pitchFamily="18" charset="0"/>
                <a:cs typeface="Times New Roman" panose="02020603050405020304" pitchFamily="18" charset="0"/>
              </a:rPr>
              <a:t> robes away;</a:t>
            </a:r>
          </a:p>
          <a:p>
            <a:pPr marL="0" indent="0">
              <a:buNone/>
            </a:pPr>
            <a:r>
              <a:rPr lang="en-GB" dirty="0" smtClean="0">
                <a:latin typeface="Times New Roman" panose="02020603050405020304" pitchFamily="18" charset="0"/>
                <a:cs typeface="Times New Roman" panose="02020603050405020304" pitchFamily="18" charset="0"/>
              </a:rPr>
              <a:t>The giant Force his form terrific rears</a:t>
            </a:r>
          </a:p>
          <a:p>
            <a:pPr marL="0" indent="0">
              <a:buNone/>
            </a:pPr>
            <a:r>
              <a:rPr lang="en-GB" dirty="0" smtClean="0">
                <a:latin typeface="Times New Roman" panose="02020603050405020304" pitchFamily="18" charset="0"/>
                <a:cs typeface="Times New Roman" panose="02020603050405020304" pitchFamily="18" charset="0"/>
              </a:rPr>
              <a:t>To heaven, and bids </a:t>
            </a:r>
            <a:r>
              <a:rPr lang="en-GB" dirty="0" err="1" smtClean="0">
                <a:latin typeface="Times New Roman" panose="02020603050405020304" pitchFamily="18" charset="0"/>
                <a:cs typeface="Times New Roman" panose="02020603050405020304" pitchFamily="18" charset="0"/>
              </a:rPr>
              <a:t>th</a:t>
            </a:r>
            <a:r>
              <a:rPr lang="en-GB" dirty="0" smtClean="0">
                <a:latin typeface="Times New Roman" panose="02020603050405020304" pitchFamily="18" charset="0"/>
                <a:cs typeface="Times New Roman" panose="02020603050405020304" pitchFamily="18" charset="0"/>
              </a:rPr>
              <a:t>’ astonished world obey.</a:t>
            </a:r>
          </a:p>
          <a:p>
            <a:r>
              <a:rPr lang="en-GB" dirty="0" err="1" smtClean="0">
                <a:latin typeface="Times New Roman" panose="02020603050405020304" pitchFamily="18" charset="0"/>
                <a:cs typeface="Times New Roman" panose="02020603050405020304" pitchFamily="18" charset="0"/>
              </a:rPr>
              <a:t>ՙgiant</a:t>
            </a:r>
            <a:r>
              <a:rPr lang="en-GB" dirty="0" smtClean="0">
                <a:latin typeface="Times New Roman" panose="02020603050405020304" pitchFamily="18" charset="0"/>
                <a:cs typeface="Times New Roman" panose="02020603050405020304" pitchFamily="18" charset="0"/>
              </a:rPr>
              <a:t> force</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could be the comet, Napoleon, or the Antichrist (Armageddon at hand)</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02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67641"/>
            <a:ext cx="10515600" cy="731519"/>
          </a:xfrm>
        </p:spPr>
        <p:txBody>
          <a:bodyPr>
            <a:normAutofit/>
          </a:bodyPr>
          <a:lstStyle/>
          <a:p>
            <a:pPr algn="ctr"/>
            <a:r>
              <a:rPr lang="en-GB" dirty="0" smtClean="0">
                <a:latin typeface="Times New Roman" panose="02020603050405020304" pitchFamily="18" charset="0"/>
                <a:cs typeface="Times New Roman" panose="02020603050405020304" pitchFamily="18" charset="0"/>
              </a:rPr>
              <a:t>Apocalyptic politics and economy</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209550" y="899160"/>
            <a:ext cx="11696700" cy="5692140"/>
          </a:xfrm>
        </p:spPr>
        <p:txBody>
          <a:bodyPr>
            <a:normAutofit fontScale="92500" lnSpcReduction="20000"/>
          </a:bodyPr>
          <a:lstStyle/>
          <a:p>
            <a:r>
              <a:rPr lang="en-GB" dirty="0" smtClean="0">
                <a:latin typeface="Times New Roman" panose="02020603050405020304" pitchFamily="18" charset="0"/>
                <a:cs typeface="Times New Roman" panose="02020603050405020304" pitchFamily="18" charset="0"/>
              </a:rPr>
              <a:t>England had been at war with France for seventeen years, and a </a:t>
            </a:r>
            <a:r>
              <a:rPr lang="en-GB" dirty="0" err="1" smtClean="0">
                <a:latin typeface="Times New Roman" panose="02020603050405020304" pitchFamily="18" charset="0"/>
                <a:cs typeface="Times New Roman" panose="02020603050405020304" pitchFamily="18" charset="0"/>
              </a:rPr>
              <a:t>favo</a:t>
            </a:r>
            <a:r>
              <a:rPr lang="hu-HU" dirty="0" smtClean="0">
                <a:latin typeface="Times New Roman" panose="02020603050405020304" pitchFamily="18" charset="0"/>
                <a:cs typeface="Times New Roman" panose="02020603050405020304" pitchFamily="18" charset="0"/>
              </a:rPr>
              <a:t>u</a:t>
            </a:r>
            <a:r>
              <a:rPr lang="en-GB" dirty="0" err="1" smtClean="0">
                <a:latin typeface="Times New Roman" panose="02020603050405020304" pitchFamily="18" charset="0"/>
                <a:cs typeface="Times New Roman" panose="02020603050405020304" pitchFamily="18" charset="0"/>
              </a:rPr>
              <a:t>rable</a:t>
            </a:r>
            <a:r>
              <a:rPr lang="en-GB" dirty="0" smtClean="0">
                <a:latin typeface="Times New Roman" panose="02020603050405020304" pitchFamily="18" charset="0"/>
                <a:cs typeface="Times New Roman" panose="02020603050405020304" pitchFamily="18" charset="0"/>
              </a:rPr>
              <a:t> outcome for England appeared doubtful. </a:t>
            </a:r>
          </a:p>
          <a:p>
            <a:r>
              <a:rPr lang="en-GB" dirty="0" smtClean="0">
                <a:latin typeface="Times New Roman" panose="02020603050405020304" pitchFamily="18" charset="0"/>
                <a:cs typeface="Times New Roman" panose="02020603050405020304" pitchFamily="18" charset="0"/>
              </a:rPr>
              <a:t>Russia, Spain, and Austria had already surrendered to Napoleon and his army. </a:t>
            </a:r>
          </a:p>
          <a:p>
            <a:r>
              <a:rPr lang="en-GB" dirty="0" smtClean="0">
                <a:latin typeface="Times New Roman" panose="02020603050405020304" pitchFamily="18" charset="0"/>
                <a:cs typeface="Times New Roman" panose="02020603050405020304" pitchFamily="18" charset="0"/>
              </a:rPr>
              <a:t>A series of bankruptcies in 1810 resulted in a marked  slowdown of production, </a:t>
            </a:r>
            <a:r>
              <a:rPr lang="en-GB" dirty="0" err="1" smtClean="0">
                <a:latin typeface="Times New Roman" panose="02020603050405020304" pitchFamily="18" charset="0"/>
                <a:cs typeface="Times New Roman" panose="02020603050405020304" pitchFamily="18" charset="0"/>
              </a:rPr>
              <a:t>labo</a:t>
            </a:r>
            <a:r>
              <a:rPr lang="hu-HU" dirty="0" smtClean="0">
                <a:latin typeface="Times New Roman" panose="02020603050405020304" pitchFamily="18" charset="0"/>
                <a:cs typeface="Times New Roman" panose="02020603050405020304" pitchFamily="18" charset="0"/>
              </a:rPr>
              <a:t>u</a:t>
            </a:r>
            <a:r>
              <a:rPr lang="en-GB" dirty="0" smtClean="0">
                <a:latin typeface="Times New Roman" panose="02020603050405020304" pitchFamily="18" charset="0"/>
                <a:cs typeface="Times New Roman" panose="02020603050405020304" pitchFamily="18" charset="0"/>
              </a:rPr>
              <a:t>r cutbacks, and riots. The wartime strategy of blockading ports brought trading to an almost complete standstill.</a:t>
            </a:r>
          </a:p>
          <a:p>
            <a:r>
              <a:rPr lang="hu-HU" dirty="0" smtClean="0">
                <a:latin typeface="Times New Roman" panose="02020603050405020304" pitchFamily="18" charset="0"/>
                <a:cs typeface="Times New Roman" panose="02020603050405020304" pitchFamily="18" charset="0"/>
              </a:rPr>
              <a:t>BUT</a:t>
            </a:r>
            <a:r>
              <a:rPr lang="en-GB" dirty="0" smtClean="0">
                <a:latin typeface="Times New Roman" panose="02020603050405020304" pitchFamily="18" charset="0"/>
                <a:cs typeface="Times New Roman" panose="02020603050405020304" pitchFamily="18" charset="0"/>
              </a:rPr>
              <a:t> the struggle helps articulate major intellectual and political forces – internationalism, pacifism, admiration of American democracy, and the belief that free commercial intercourse between nations would end wars which could serve only the interests of aristocrats, militarists and political reactionaries. </a:t>
            </a:r>
          </a:p>
          <a:p>
            <a:r>
              <a:rPr lang="en-GB" dirty="0" smtClean="0">
                <a:latin typeface="Times New Roman" panose="02020603050405020304" pitchFamily="18" charset="0"/>
                <a:cs typeface="Times New Roman" panose="02020603050405020304" pitchFamily="18" charset="0"/>
              </a:rPr>
              <a:t>increased hostilities with the United States, </a:t>
            </a:r>
          </a:p>
          <a:p>
            <a:r>
              <a:rPr lang="en-GB" dirty="0" smtClean="0">
                <a:latin typeface="Times New Roman" panose="02020603050405020304" pitchFamily="18" charset="0"/>
                <a:cs typeface="Times New Roman" panose="02020603050405020304" pitchFamily="18" charset="0"/>
              </a:rPr>
              <a:t>George III’s inability to rule the nation and the appointment  of his profligate and unpopular son to Regent. Mental illness was still a divine judgment meted out to sinners, or the British nation as a whole.</a:t>
            </a:r>
          </a:p>
          <a:p>
            <a:r>
              <a:rPr lang="en-GB" dirty="0" smtClean="0">
                <a:latin typeface="Times New Roman" panose="02020603050405020304" pitchFamily="18" charset="0"/>
                <a:cs typeface="Times New Roman" panose="02020603050405020304" pitchFamily="18" charset="0"/>
              </a:rPr>
              <a:t>famine and disease that spread throughout the country despite the bountiful crops of 1811, and the mounting death toll of the British soldiers</a:t>
            </a:r>
          </a:p>
        </p:txBody>
      </p:sp>
    </p:spTree>
    <p:extLst>
      <p:ext uri="{BB962C8B-B14F-4D97-AF65-F5344CB8AC3E}">
        <p14:creationId xmlns:p14="http://schemas.microsoft.com/office/powerpoint/2010/main" val="279248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6207"/>
            <a:ext cx="10515600" cy="483868"/>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Prophecy as a shared language</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213360" y="600075"/>
            <a:ext cx="11460480" cy="5907405"/>
          </a:xfrm>
        </p:spPr>
        <p:txBody>
          <a:bodyPr>
            <a:normAutofit fontScale="92500" lnSpcReduction="10000"/>
          </a:bodyPr>
          <a:lstStyle/>
          <a:p>
            <a:r>
              <a:rPr lang="en-GB" dirty="0" smtClean="0">
                <a:latin typeface="Times New Roman" panose="02020603050405020304" pitchFamily="18" charset="0"/>
                <a:cs typeface="Times New Roman" panose="02020603050405020304" pitchFamily="18" charset="0"/>
              </a:rPr>
              <a:t>After 1789, England witnessed a resurgence of millenarianism unlike anything since the proliferation of published prophecies during the Civil War. Prophecies were published as street literature in broadsheets, chapbooks, and almanacs, but also in weighty treatises: the Dissenting publisher Joseph Johnson published over thirty books of contemporary eschatology. Cashing in on the market, collections of prophecies from the sixteenth and seventeenth centuries were excerpted and republished anonymously. So many prophecies were published that the Monthly Review created a separate heading, ‘Modern Prophecy’, in order to review them. </a:t>
            </a:r>
          </a:p>
          <a:p>
            <a:r>
              <a:rPr lang="en-GB" dirty="0" smtClean="0">
                <a:latin typeface="Times New Roman" panose="02020603050405020304" pitchFamily="18" charset="0"/>
                <a:cs typeface="Times New Roman" panose="02020603050405020304" pitchFamily="18" charset="0"/>
              </a:rPr>
              <a:t>One surviving document from the Luddite rebellion is dated February 1812, the same month that </a:t>
            </a:r>
            <a:r>
              <a:rPr lang="en-GB" i="1" dirty="0" smtClean="0">
                <a:latin typeface="Times New Roman" panose="02020603050405020304" pitchFamily="18" charset="0"/>
                <a:cs typeface="Times New Roman" panose="02020603050405020304" pitchFamily="18" charset="0"/>
              </a:rPr>
              <a:t>Eighteen Hundred and Eleven </a:t>
            </a:r>
            <a:r>
              <a:rPr lang="en-GB" dirty="0" smtClean="0">
                <a:latin typeface="Times New Roman" panose="02020603050405020304" pitchFamily="18" charset="0"/>
                <a:cs typeface="Times New Roman" panose="02020603050405020304" pitchFamily="18" charset="0"/>
              </a:rPr>
              <a:t>was published.  </a:t>
            </a:r>
          </a:p>
          <a:p>
            <a:pPr marL="0" indent="0">
              <a:buNone/>
            </a:pPr>
            <a:r>
              <a:rPr lang="en-GB" dirty="0" smtClean="0">
                <a:latin typeface="Times New Roman" panose="02020603050405020304" pitchFamily="18" charset="0"/>
                <a:cs typeface="Times New Roman" panose="02020603050405020304" pitchFamily="18" charset="0"/>
              </a:rPr>
              <a:t>Sir, We begin with the Language of the Prophets of old, in saying, that your Destruction is at Hand, and why? Because we the Cotton Spinners of this Town, have been the means of raising you from the Dunghill, to Independency; &amp; now you with others, have employed so many of the Female Sex, that we, and our little ones, are starving for want of Bread; and if you are determined to persevere, you may expect something destructive immediately – So we conclude with a Reform or Death</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94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98121"/>
            <a:ext cx="10515600" cy="670559"/>
          </a:xfrm>
        </p:spPr>
        <p:txBody>
          <a:bodyPr>
            <a:normAutofit fontScale="90000"/>
          </a:bodyPr>
          <a:lstStyle/>
          <a:p>
            <a:r>
              <a:rPr lang="en-GB" dirty="0" smtClean="0">
                <a:latin typeface="Times New Roman" panose="02020603050405020304" pitchFamily="18" charset="0"/>
                <a:cs typeface="Times New Roman" panose="02020603050405020304" pitchFamily="18" charset="0"/>
              </a:rPr>
              <a:t>Cultural War in Britain (speaking under duress)</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98120" y="868680"/>
            <a:ext cx="11856720" cy="5765483"/>
          </a:xfrm>
        </p:spPr>
        <p:txBody>
          <a:bodyPr>
            <a:normAutofit fontScale="92500" lnSpcReduction="10000"/>
          </a:bodyPr>
          <a:lstStyle/>
          <a:p>
            <a:pPr marL="0" indent="0">
              <a:buNone/>
            </a:pPr>
            <a:r>
              <a:rPr lang="en-GB" dirty="0" smtClean="0">
                <a:latin typeface="Times New Roman" panose="02020603050405020304" pitchFamily="18" charset="0"/>
                <a:cs typeface="Times New Roman" panose="02020603050405020304" pitchFamily="18" charset="0"/>
              </a:rPr>
              <a:t>The small community of radical, oppositional thinkers and writers had been effectively suppressed by the events of the 1790s. Condemned as Jacobins, atheists, and traitors, few members of a once-thriving community of radical thinkers survived the decades after the French Revolution with both their careers and their ideals intact. Radicals responded in different ways to the dangerously reactionary atmosphere of wartime Britain. Some apostatized their former opinions (Southey, Coleridge), suppressed their more daring work (Wordsworth), or published pseudonymously and obscurely (William Godwin). Those who insisted on speaking out found themselves imprisoned like John </a:t>
            </a:r>
            <a:r>
              <a:rPr lang="en-GB" dirty="0" err="1" smtClean="0">
                <a:latin typeface="Times New Roman" panose="02020603050405020304" pitchFamily="18" charset="0"/>
                <a:cs typeface="Times New Roman" panose="02020603050405020304" pitchFamily="18" charset="0"/>
              </a:rPr>
              <a:t>Thelwall</a:t>
            </a:r>
            <a:r>
              <a:rPr lang="en-GB" dirty="0" smtClean="0">
                <a:latin typeface="Times New Roman" panose="02020603050405020304" pitchFamily="18" charset="0"/>
                <a:cs typeface="Times New Roman" panose="02020603050405020304" pitchFamily="18" charset="0"/>
              </a:rPr>
              <a:t>, transported to the new antipodean penal colony at Sydney Cove like the so-called Scottish Martyrs (among whom was </a:t>
            </a:r>
            <a:r>
              <a:rPr lang="en-GB" dirty="0" err="1" smtClean="0">
                <a:latin typeface="Times New Roman" panose="02020603050405020304" pitchFamily="18" charset="0"/>
                <a:cs typeface="Times New Roman" panose="02020603050405020304" pitchFamily="18" charset="0"/>
              </a:rPr>
              <a:t>Barbauld’s</a:t>
            </a:r>
            <a:r>
              <a:rPr lang="en-GB" dirty="0" smtClean="0">
                <a:latin typeface="Times New Roman" panose="02020603050405020304" pitchFamily="18" charset="0"/>
                <a:cs typeface="Times New Roman" panose="02020603050405020304" pitchFamily="18" charset="0"/>
              </a:rPr>
              <a:t> friend Thomas Muir) or, as in the case of </a:t>
            </a:r>
            <a:r>
              <a:rPr lang="en-GB" dirty="0" err="1" smtClean="0">
                <a:latin typeface="Times New Roman" panose="02020603050405020304" pitchFamily="18" charset="0"/>
                <a:cs typeface="Times New Roman" panose="02020603050405020304" pitchFamily="18" charset="0"/>
              </a:rPr>
              <a:t>Barbauld’s</a:t>
            </a:r>
            <a:r>
              <a:rPr lang="en-GB" dirty="0" smtClean="0">
                <a:latin typeface="Times New Roman" panose="02020603050405020304" pitchFamily="18" charset="0"/>
                <a:cs typeface="Times New Roman" panose="02020603050405020304" pitchFamily="18" charset="0"/>
              </a:rPr>
              <a:t> friend Joseph Priestley, hounded into exile by a violent, bigoted public. </a:t>
            </a:r>
            <a:r>
              <a:rPr lang="en-GB" dirty="0" err="1" smtClean="0">
                <a:latin typeface="Times New Roman" panose="02020603050405020304" pitchFamily="18" charset="0"/>
                <a:cs typeface="Times New Roman" panose="02020603050405020304" pitchFamily="18" charset="0"/>
              </a:rPr>
              <a:t>Barbauld</a:t>
            </a:r>
            <a:r>
              <a:rPr lang="en-GB" dirty="0" smtClean="0">
                <a:latin typeface="Times New Roman" panose="02020603050405020304" pitchFamily="18" charset="0"/>
                <a:cs typeface="Times New Roman" panose="02020603050405020304" pitchFamily="18" charset="0"/>
              </a:rPr>
              <a:t>, of course, was not untouched by these events, but for a long time she escaped direct, personal attacks. She appears to have been, in part at least, protected by virtue of her gender: a respectable, married woman whose acclaimed poetry and writing for children displayed strong religious themes, she was not an obvious target for violent mobs or legal prosecution. Her practice of only sporadic publication may also have offered some defence against persecution.</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65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47650" y="190501"/>
            <a:ext cx="11639550" cy="781049"/>
          </a:xfrm>
        </p:spPr>
        <p:txBody>
          <a:bodyPr>
            <a:noAutofit/>
          </a:bodyPr>
          <a:lstStyle/>
          <a:p>
            <a:pPr algn="ctr"/>
            <a:r>
              <a:rPr lang="en-US" sz="3200" dirty="0">
                <a:latin typeface="Times New Roman" panose="02020603050405020304" pitchFamily="18" charset="0"/>
                <a:cs typeface="Times New Roman" panose="02020603050405020304" pitchFamily="18" charset="0"/>
              </a:rPr>
              <a:t>Portraits in the Characters of the Muses in the Temple of Apollo by Richard </a:t>
            </a:r>
            <a:r>
              <a:rPr lang="en-US" sz="3200" dirty="0" smtClean="0">
                <a:latin typeface="Times New Roman" panose="02020603050405020304" pitchFamily="18" charset="0"/>
                <a:cs typeface="Times New Roman" panose="02020603050405020304" pitchFamily="18" charset="0"/>
              </a:rPr>
              <a:t>Samuel</a:t>
            </a:r>
            <a:endParaRPr lang="en-GB" sz="3200" dirty="0">
              <a:latin typeface="Times New Roman" panose="02020603050405020304" pitchFamily="18" charset="0"/>
              <a:cs typeface="Times New Roman" panose="02020603050405020304" pitchFamily="18" charset="0"/>
            </a:endParaRPr>
          </a:p>
        </p:txBody>
      </p:sp>
      <p:pic>
        <p:nvPicPr>
          <p:cNvPr id="4" name="Tartalom hely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7374" y="1504950"/>
            <a:ext cx="6674027" cy="5608963"/>
          </a:xfrm>
        </p:spPr>
      </p:pic>
    </p:spTree>
    <p:extLst>
      <p:ext uri="{BB962C8B-B14F-4D97-AF65-F5344CB8AC3E}">
        <p14:creationId xmlns:p14="http://schemas.microsoft.com/office/powerpoint/2010/main" val="1591024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67004"/>
            <a:ext cx="10515600" cy="503555"/>
          </a:xfrm>
        </p:spPr>
        <p:txBody>
          <a:bodyPr>
            <a:normAutofit fontScale="90000"/>
          </a:bodyPr>
          <a:lstStyle/>
          <a:p>
            <a:pPr algn="ctr"/>
            <a:r>
              <a:rPr lang="hu-HU" dirty="0" err="1" smtClean="0">
                <a:latin typeface="Times New Roman" panose="02020603050405020304" pitchFamily="18" charset="0"/>
                <a:cs typeface="Times New Roman" panose="02020603050405020304" pitchFamily="18" charset="0"/>
              </a:rPr>
              <a:t>Opening</a:t>
            </a:r>
            <a:r>
              <a:rPr lang="hu-HU" dirty="0" smtClean="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Britain under apocalyptic siege</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45720" y="880744"/>
            <a:ext cx="11993880" cy="5794375"/>
          </a:xfrm>
        </p:spPr>
        <p:txBody>
          <a:bodyPr/>
          <a:lstStyle/>
          <a:p>
            <a:pPr marL="0" indent="0">
              <a:buNone/>
            </a:pPr>
            <a:r>
              <a:rPr lang="en-US" dirty="0" smtClean="0">
                <a:latin typeface="Times New Roman" panose="02020603050405020304" pitchFamily="18" charset="0"/>
                <a:cs typeface="Times New Roman" panose="02020603050405020304" pitchFamily="18" charset="0"/>
              </a:rPr>
              <a:t>Still the loud death drum, thundering from afar,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O'er the </a:t>
            </a:r>
            <a:r>
              <a:rPr lang="en-US" dirty="0" err="1" smtClean="0">
                <a:latin typeface="Times New Roman" panose="02020603050405020304" pitchFamily="18" charset="0"/>
                <a:cs typeface="Times New Roman" panose="02020603050405020304" pitchFamily="18" charset="0"/>
              </a:rPr>
              <a:t>vext</a:t>
            </a:r>
            <a:r>
              <a:rPr lang="en-US" dirty="0" smtClean="0">
                <a:latin typeface="Times New Roman" panose="02020603050405020304" pitchFamily="18" charset="0"/>
                <a:cs typeface="Times New Roman" panose="02020603050405020304" pitchFamily="18" charset="0"/>
              </a:rPr>
              <a:t> nations pours the storm of war: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To the stern call still Britain bends her ear,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Feeds the fierce strife, the alternate hope and fear;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Bravely, though vainly, dares to strive with Fate,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And seeks by turns to prop each sinking state.</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Colossal Power with overwhelming force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Bears down each fort of Freedom in its course;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Prostrate she lies beneath the Despot s sway,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While the hushed nations curse him—and obey.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05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Opening (notes)</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p:txBody>
          <a:bodyPr/>
          <a:lstStyle/>
          <a:p>
            <a:r>
              <a:rPr lang="en-GB" dirty="0" smtClean="0">
                <a:latin typeface="Times New Roman" panose="02020603050405020304" pitchFamily="18" charset="0"/>
                <a:cs typeface="Times New Roman" panose="02020603050405020304" pitchFamily="18" charset="0"/>
              </a:rPr>
              <a:t>A sense of chaos, loss of direction and agency, helplessness.</a:t>
            </a:r>
          </a:p>
          <a:p>
            <a:r>
              <a:rPr lang="en-GB" dirty="0" smtClean="0">
                <a:latin typeface="Times New Roman" panose="02020603050405020304" pitchFamily="18" charset="0"/>
                <a:cs typeface="Times New Roman" panose="02020603050405020304" pitchFamily="18" charset="0"/>
              </a:rPr>
              <a:t>You don’t know who is playing the drums: is it us or them? Storm seems to be the dominant metaphor, recognising no distinction between friend and enemy. Maybe because war itself is the enemy?</a:t>
            </a:r>
          </a:p>
          <a:p>
            <a:r>
              <a:rPr lang="en-GB" dirty="0" smtClean="0">
                <a:latin typeface="Times New Roman" panose="02020603050405020304" pitchFamily="18" charset="0"/>
                <a:cs typeface="Times New Roman" panose="02020603050405020304" pitchFamily="18" charset="0"/>
              </a:rPr>
              <a:t>No clear stance or ideology yet.</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04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12725"/>
            <a:ext cx="10515600" cy="854075"/>
          </a:xfrm>
        </p:spPr>
        <p:txBody>
          <a:bodyPr/>
          <a:lstStyle/>
          <a:p>
            <a:pPr algn="ctr"/>
            <a:r>
              <a:rPr lang="en-GB" dirty="0" smtClean="0">
                <a:latin typeface="Times New Roman" panose="02020603050405020304" pitchFamily="18" charset="0"/>
                <a:cs typeface="Times New Roman" panose="02020603050405020304" pitchFamily="18" charset="0"/>
              </a:rPr>
              <a:t>Section 2: anti-war statement</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350520" y="1295400"/>
            <a:ext cx="11567160" cy="521208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Bounteous in vain, with frantic man at strife,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Glad Nature pours the means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the joys of life;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vain with orange blossoms scents the gale,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hills with olives clothes, with corn the vale;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Man calls to Famine, nor invokes in vain, </a:t>
            </a:r>
            <a:r>
              <a:rPr lang="en-US" b="1" dirty="0">
                <a:latin typeface="Times New Roman" panose="02020603050405020304" pitchFamily="18" charset="0"/>
                <a:cs typeface="Times New Roman" panose="02020603050405020304" pitchFamily="18" charset="0"/>
              </a:rPr>
              <a:t>{15}</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Disease and Rapine follow in her train;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tramp of marching hosts disturbs the </a:t>
            </a:r>
            <a:r>
              <a:rPr lang="en-US" dirty="0" smtClean="0">
                <a:latin typeface="Times New Roman" panose="02020603050405020304" pitchFamily="18" charset="0"/>
                <a:cs typeface="Times New Roman" panose="02020603050405020304" pitchFamily="18" charset="0"/>
              </a:rPr>
              <a:t>plough</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sword, not sickle, reaps the harvest now,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where the Soldier gleans the scant supply,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helpless Peasant but retires to die; </a:t>
            </a:r>
            <a:r>
              <a:rPr lang="en-US" b="1" dirty="0">
                <a:latin typeface="Times New Roman" panose="02020603050405020304" pitchFamily="18" charset="0"/>
                <a:cs typeface="Times New Roman" panose="02020603050405020304" pitchFamily="18" charset="0"/>
              </a:rPr>
              <a:t>{20}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No laws his hut from licensed outrage shield,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war's least horror is the ensanguined field.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74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12725"/>
            <a:ext cx="10515600" cy="716915"/>
          </a:xfrm>
        </p:spPr>
        <p:txBody>
          <a:bodyPr/>
          <a:lstStyle/>
          <a:p>
            <a:pPr algn="ctr"/>
            <a:r>
              <a:rPr lang="en-GB" dirty="0" smtClean="0">
                <a:latin typeface="Times New Roman" panose="02020603050405020304" pitchFamily="18" charset="0"/>
                <a:cs typeface="Times New Roman" panose="02020603050405020304" pitchFamily="18" charset="0"/>
              </a:rPr>
              <a:t>Section 2</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838200" y="1066800"/>
            <a:ext cx="10515600" cy="5623559"/>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Fruitful in vain, the matron counts with pride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The blooming youths that grace her </a:t>
            </a:r>
            <a:r>
              <a:rPr lang="en-US" dirty="0" err="1" smtClean="0">
                <a:latin typeface="Times New Roman" panose="02020603050405020304" pitchFamily="18" charset="0"/>
                <a:cs typeface="Times New Roman" panose="02020603050405020304" pitchFamily="18" charset="0"/>
              </a:rPr>
              <a:t>honoured</a:t>
            </a:r>
            <a:r>
              <a:rPr lang="en-US" dirty="0" smtClean="0">
                <a:latin typeface="Times New Roman" panose="02020603050405020304" pitchFamily="18" charset="0"/>
                <a:cs typeface="Times New Roman" panose="02020603050405020304" pitchFamily="18" charset="0"/>
              </a:rPr>
              <a:t> side;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No son returns to press her </a:t>
            </a:r>
            <a:r>
              <a:rPr lang="en-US" dirty="0" err="1" smtClean="0">
                <a:latin typeface="Times New Roman" panose="02020603050405020304" pitchFamily="18" charset="0"/>
                <a:cs typeface="Times New Roman" panose="02020603050405020304" pitchFamily="18" charset="0"/>
              </a:rPr>
              <a:t>widow'd</a:t>
            </a:r>
            <a:r>
              <a:rPr lang="en-US" dirty="0" smtClean="0">
                <a:latin typeface="Times New Roman" panose="02020603050405020304" pitchFamily="18" charset="0"/>
                <a:cs typeface="Times New Roman" panose="02020603050405020304" pitchFamily="18" charset="0"/>
              </a:rPr>
              <a:t> hand, </a:t>
            </a:r>
            <a:r>
              <a:rPr lang="en-US" b="1" dirty="0" smtClean="0">
                <a:latin typeface="Times New Roman" panose="02020603050405020304" pitchFamily="18" charset="0"/>
                <a:cs typeface="Times New Roman" panose="02020603050405020304" pitchFamily="18" charset="0"/>
              </a:rPr>
              <a:t>{25}</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Her fallen blossoms strew a foreign strand.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Fruitful in vain, she boasts her virgin race,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Whom cultured arts adorn and gentlest grace;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Defrauded of its homage, Beauty mourns,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And the rose withers on its virgin thorns. </a:t>
            </a:r>
            <a:r>
              <a:rPr lang="en-US" b="1" dirty="0" smtClean="0">
                <a:latin typeface="Times New Roman" panose="02020603050405020304" pitchFamily="18" charset="0"/>
                <a:cs typeface="Times New Roman" panose="02020603050405020304" pitchFamily="18" charset="0"/>
              </a:rPr>
              <a:t>{30}</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Frequent, some stream obscure, some uncouth name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By deeds of blood is lifted into fame;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Oft o'er the daily page some soft-one bends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To learn the fate of husband, brothers, friends,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Or the spread map with anxious eye explores, </a:t>
            </a:r>
            <a:r>
              <a:rPr lang="en-US" b="1" dirty="0" smtClean="0">
                <a:latin typeface="Times New Roman" panose="02020603050405020304" pitchFamily="18" charset="0"/>
                <a:cs typeface="Times New Roman" panose="02020603050405020304" pitchFamily="18" charset="0"/>
              </a:rPr>
              <a:t>{35}</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Its dotted boundaries and penciled shores,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Asks </a:t>
            </a:r>
            <a:r>
              <a:rPr lang="en-US" i="1" dirty="0" smtClean="0">
                <a:latin typeface="Times New Roman" panose="02020603050405020304" pitchFamily="18" charset="0"/>
                <a:cs typeface="Times New Roman" panose="02020603050405020304" pitchFamily="18" charset="0"/>
              </a:rPr>
              <a:t>where</a:t>
            </a:r>
            <a:r>
              <a:rPr lang="en-US" dirty="0" smtClean="0">
                <a:latin typeface="Times New Roman" panose="02020603050405020304" pitchFamily="18" charset="0"/>
                <a:cs typeface="Times New Roman" panose="02020603050405020304" pitchFamily="18" charset="0"/>
              </a:rPr>
              <a:t> the spot that wrecked her bliss is found,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And learns its name but to detest the sound. </a:t>
            </a:r>
            <a:endParaRPr lang="en-GB"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526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3400" y="121921"/>
            <a:ext cx="10515600" cy="579120"/>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Notes</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52400" y="701041"/>
            <a:ext cx="11612880" cy="6004559"/>
          </a:xfrm>
        </p:spPr>
        <p:txBody>
          <a:bodyPr>
            <a:normAutofit fontScale="92500"/>
          </a:bodyPr>
          <a:lstStyle/>
          <a:p>
            <a:pPr algn="just"/>
            <a:r>
              <a:rPr lang="en-GB" dirty="0" smtClean="0">
                <a:latin typeface="Times New Roman" panose="02020603050405020304" pitchFamily="18" charset="0"/>
                <a:cs typeface="Times New Roman" panose="02020603050405020304" pitchFamily="18" charset="0"/>
              </a:rPr>
              <a:t>subvert the tropes of heroic, war-affirming poetry, next presenting the chronicling of war, the “daily page” of army and navy bulletins (33), or the “spread map” of battle locations (35) as significant not for their value as historical records of territory won and lost, but merely as sites of unnecessary death, adjuncts to mourning</a:t>
            </a:r>
          </a:p>
          <a:p>
            <a:pPr algn="just"/>
            <a:r>
              <a:rPr lang="en-GB" dirty="0" smtClean="0">
                <a:latin typeface="Times New Roman" panose="02020603050405020304" pitchFamily="18" charset="0"/>
                <a:cs typeface="Times New Roman" panose="02020603050405020304" pitchFamily="18" charset="0"/>
              </a:rPr>
              <a:t>Thomas Malthus in his 1798 </a:t>
            </a:r>
            <a:r>
              <a:rPr lang="en-GB" i="1" dirty="0" smtClean="0">
                <a:latin typeface="Times New Roman" panose="02020603050405020304" pitchFamily="18" charset="0"/>
                <a:cs typeface="Times New Roman" panose="02020603050405020304" pitchFamily="18" charset="0"/>
              </a:rPr>
              <a:t>Essay on the Principle of Population</a:t>
            </a:r>
            <a:r>
              <a:rPr lang="en-GB" dirty="0" smtClean="0">
                <a:latin typeface="Times New Roman" panose="02020603050405020304" pitchFamily="18" charset="0"/>
                <a:cs typeface="Times New Roman" panose="02020603050405020304" pitchFamily="18" charset="0"/>
              </a:rPr>
              <a:t>. Malthusian doctrine claims that war, famine, and disease work to keep human populations from outstripping their (presumptively finite) food supply. </a:t>
            </a:r>
            <a:r>
              <a:rPr lang="en-GB" dirty="0" err="1" smtClean="0">
                <a:latin typeface="Times New Roman" panose="02020603050405020304" pitchFamily="18" charset="0"/>
                <a:cs typeface="Times New Roman" panose="02020603050405020304" pitchFamily="18" charset="0"/>
              </a:rPr>
              <a:t>Barbauld</a:t>
            </a:r>
            <a:r>
              <a:rPr lang="en-GB" dirty="0" smtClean="0">
                <a:latin typeface="Times New Roman" panose="02020603050405020304" pitchFamily="18" charset="0"/>
                <a:cs typeface="Times New Roman" panose="02020603050405020304" pitchFamily="18" charset="0"/>
              </a:rPr>
              <a:t> here inverts Malthus’s neat formula by emphasizing humanity’s self-defeating conflict with a Nature that, without war, abundantly offers “the joys of life” </a:t>
            </a:r>
          </a:p>
          <a:p>
            <a:pPr algn="just"/>
            <a:r>
              <a:rPr lang="en-GB" dirty="0" smtClean="0">
                <a:latin typeface="Times New Roman" panose="02020603050405020304" pitchFamily="18" charset="0"/>
                <a:cs typeface="Times New Roman" panose="02020603050405020304" pitchFamily="18" charset="0"/>
              </a:rPr>
              <a:t>While the identification of women with nature is an ancient archetype often used to subjugate women, here </a:t>
            </a:r>
            <a:r>
              <a:rPr lang="en-GB" dirty="0" err="1" smtClean="0">
                <a:latin typeface="Times New Roman" panose="02020603050405020304" pitchFamily="18" charset="0"/>
                <a:cs typeface="Times New Roman" panose="02020603050405020304" pitchFamily="18" charset="0"/>
              </a:rPr>
              <a:t>Barbauld</a:t>
            </a:r>
            <a:r>
              <a:rPr lang="en-GB" dirty="0" smtClean="0">
                <a:latin typeface="Times New Roman" panose="02020603050405020304" pitchFamily="18" charset="0"/>
                <a:cs typeface="Times New Roman" panose="02020603050405020304" pitchFamily="18" charset="0"/>
              </a:rPr>
              <a:t> overturns this kind of literary commonplace in order to reposition the needs and productions of women, as well as of nature, at the forefront of a nation’s rightful concerns. …the impact is figured in terms of a wasted natural bounty: the soldiers are lost as a sterile, unproductive, “virgin race” (27) and this sterility infects the women of England</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082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98121"/>
            <a:ext cx="10515600" cy="68579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Ruin, as with an earthquake shock, is here, </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98120" y="1078864"/>
            <a:ext cx="11780520" cy="5596255"/>
          </a:xfrm>
        </p:spPr>
        <p:txBody>
          <a:bodyPr/>
          <a:lstStyle/>
          <a:p>
            <a:pPr marL="0" indent="0">
              <a:buNone/>
            </a:pPr>
            <a:r>
              <a:rPr lang="en-US" dirty="0">
                <a:latin typeface="Times New Roman" panose="02020603050405020304" pitchFamily="18" charset="0"/>
                <a:cs typeface="Times New Roman" panose="02020603050405020304" pitchFamily="18" charset="0"/>
              </a:rPr>
              <a:t>Yes, thou must droop; thy Midas dream is o'er;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golden tide of Commerce leaves thy shore,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Leaves thee to prove the alternate ills that haunt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Enfeebling Luxury and ghastly Want;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Leaves thee, perhaps, to visit distant lands, </a:t>
            </a:r>
            <a:r>
              <a:rPr lang="en-US" b="1" dirty="0">
                <a:latin typeface="Times New Roman" panose="02020603050405020304" pitchFamily="18" charset="0"/>
                <a:cs typeface="Times New Roman" panose="02020603050405020304" pitchFamily="18" charset="0"/>
              </a:rPr>
              <a:t>{65}</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deal the gifts of Heaven with equal hands.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853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9550" y="123825"/>
            <a:ext cx="11772900" cy="1069975"/>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From ‘Against Inconsistency in Our Expectations’ (1769)</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330200" y="1498600"/>
            <a:ext cx="11506200" cy="4716463"/>
          </a:xfrm>
        </p:spPr>
        <p:txBody>
          <a:bodyPr>
            <a:normAutofit/>
          </a:bodyPr>
          <a:lstStyle/>
          <a:p>
            <a:pPr marL="0" indent="0">
              <a:buNone/>
            </a:pPr>
            <a:r>
              <a:rPr lang="en-GB" dirty="0" smtClean="0">
                <a:latin typeface="Times New Roman" panose="02020603050405020304" pitchFamily="18" charset="0"/>
                <a:cs typeface="Times New Roman" panose="02020603050405020304" pitchFamily="18" charset="0"/>
              </a:rPr>
              <a:t>If you refuse to pay the price, why expect the purchase? We should consider</a:t>
            </a:r>
          </a:p>
          <a:p>
            <a:pPr marL="0" indent="0">
              <a:buNone/>
            </a:pPr>
            <a:r>
              <a:rPr lang="en-GB" dirty="0" smtClean="0">
                <a:latin typeface="Times New Roman" panose="02020603050405020304" pitchFamily="18" charset="0"/>
                <a:cs typeface="Times New Roman" panose="02020603050405020304" pitchFamily="18" charset="0"/>
              </a:rPr>
              <a:t>this world as a great mart of commerce, where Fortune exposes to our view</a:t>
            </a:r>
          </a:p>
          <a:p>
            <a:pPr marL="0" indent="0">
              <a:buNone/>
            </a:pPr>
            <a:r>
              <a:rPr lang="en-GB" dirty="0" smtClean="0">
                <a:latin typeface="Times New Roman" panose="02020603050405020304" pitchFamily="18" charset="0"/>
                <a:cs typeface="Times New Roman" panose="02020603050405020304" pitchFamily="18" charset="0"/>
              </a:rPr>
              <a:t>various commodities, riches, ease, tranquillity, fame integrity, knowledge.  </a:t>
            </a:r>
          </a:p>
          <a:p>
            <a:pPr marL="0" indent="0">
              <a:buNone/>
            </a:pPr>
            <a:r>
              <a:rPr lang="en-GB" dirty="0" smtClean="0">
                <a:latin typeface="Times New Roman" panose="02020603050405020304" pitchFamily="18" charset="0"/>
                <a:cs typeface="Times New Roman" panose="02020603050405020304" pitchFamily="18" charset="0"/>
              </a:rPr>
              <a:t>Every thing is marked at a settled price. Our time, our labour, our ingenuity, is so much ready money which we are to lay out to the best advantage.  </a:t>
            </a:r>
          </a:p>
          <a:p>
            <a:pPr marL="0" indent="0">
              <a:buNone/>
            </a:pPr>
            <a:r>
              <a:rPr lang="en-GB" dirty="0" smtClean="0">
                <a:latin typeface="Times New Roman" panose="02020603050405020304" pitchFamily="18" charset="0"/>
                <a:cs typeface="Times New Roman" panose="02020603050405020304" pitchFamily="18" charset="0"/>
              </a:rPr>
              <a:t>Examine, compare, </a:t>
            </a:r>
            <a:r>
              <a:rPr lang="en-GB" dirty="0" err="1" smtClean="0">
                <a:latin typeface="Times New Roman" panose="02020603050405020304" pitchFamily="18" charset="0"/>
                <a:cs typeface="Times New Roman" panose="02020603050405020304" pitchFamily="18" charset="0"/>
              </a:rPr>
              <a:t>chuse</a:t>
            </a:r>
            <a:r>
              <a:rPr lang="en-GB" dirty="0" smtClean="0">
                <a:latin typeface="Times New Roman" panose="02020603050405020304" pitchFamily="18" charset="0"/>
                <a:cs typeface="Times New Roman" panose="02020603050405020304" pitchFamily="18" charset="0"/>
              </a:rPr>
              <a:t>, reject; but stand to your own judgment; and do</a:t>
            </a:r>
          </a:p>
          <a:p>
            <a:pPr marL="0" indent="0">
              <a:buNone/>
            </a:pPr>
            <a:r>
              <a:rPr lang="en-GB" dirty="0" smtClean="0">
                <a:latin typeface="Times New Roman" panose="02020603050405020304" pitchFamily="18" charset="0"/>
                <a:cs typeface="Times New Roman" panose="02020603050405020304" pitchFamily="18" charset="0"/>
              </a:rPr>
              <a:t>not, like children, when you have purchased one thing, repine that you do</a:t>
            </a:r>
          </a:p>
          <a:p>
            <a:pPr marL="0" indent="0">
              <a:buNone/>
            </a:pPr>
            <a:r>
              <a:rPr lang="en-GB" dirty="0" smtClean="0">
                <a:latin typeface="Times New Roman" panose="02020603050405020304" pitchFamily="18" charset="0"/>
                <a:cs typeface="Times New Roman" panose="02020603050405020304" pitchFamily="18" charset="0"/>
              </a:rPr>
              <a:t>not possess another which you did not purchase.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11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365125"/>
            <a:ext cx="10515600" cy="671195"/>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Elegiac Patriotism</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838200" y="1234440"/>
            <a:ext cx="10515600" cy="5440680"/>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 Yet, O my Country, name beloved, revered,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By every tie that binds the soul endeared,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Whose image to my infant senses came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Mixt with Religion's light and Freedom's holy flame! </a:t>
            </a:r>
            <a:r>
              <a:rPr lang="en-US" b="1" dirty="0">
                <a:latin typeface="Times New Roman" panose="02020603050405020304" pitchFamily="18" charset="0"/>
                <a:cs typeface="Times New Roman" panose="02020603050405020304" pitchFamily="18" charset="0"/>
              </a:rPr>
              <a:t>{70}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If prayers may not avert, if 'tis thy fate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rank amongst the names that once were great,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Not like the dim cold Crescent shalt thou fade,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Thy debt to Science and the Muse unpaid;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Thine</a:t>
            </a:r>
            <a:r>
              <a:rPr lang="en-US" dirty="0">
                <a:latin typeface="Times New Roman" panose="02020603050405020304" pitchFamily="18" charset="0"/>
                <a:cs typeface="Times New Roman" panose="02020603050405020304" pitchFamily="18" charset="0"/>
              </a:rPr>
              <a:t> are the laws surrounding states revere, </a:t>
            </a:r>
            <a:r>
              <a:rPr lang="en-US" b="1" dirty="0">
                <a:latin typeface="Times New Roman" panose="02020603050405020304" pitchFamily="18" charset="0"/>
                <a:cs typeface="Times New Roman" panose="02020603050405020304" pitchFamily="18" charset="0"/>
              </a:rPr>
              <a:t>{75}</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Thine</a:t>
            </a:r>
            <a:r>
              <a:rPr lang="en-US" dirty="0">
                <a:latin typeface="Times New Roman" panose="02020603050405020304" pitchFamily="18" charset="0"/>
                <a:cs typeface="Times New Roman" panose="02020603050405020304" pitchFamily="18" charset="0"/>
              </a:rPr>
              <a:t> the full harvest of the mental year,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Thine</a:t>
            </a:r>
            <a:r>
              <a:rPr lang="en-US" dirty="0">
                <a:latin typeface="Times New Roman" panose="02020603050405020304" pitchFamily="18" charset="0"/>
                <a:cs typeface="Times New Roman" panose="02020603050405020304" pitchFamily="18" charset="0"/>
              </a:rPr>
              <a:t> the bright stars in Glory's sky that shine,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arts that make it life to live are </a:t>
            </a:r>
            <a:r>
              <a:rPr lang="en-US" dirty="0" err="1">
                <a:latin typeface="Times New Roman" panose="02020603050405020304" pitchFamily="18" charset="0"/>
                <a:cs typeface="Times New Roman" panose="02020603050405020304" pitchFamily="18" charset="0"/>
              </a:rPr>
              <a:t>thine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If westward streams the light that leaves thy shores,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Still from thy lamp the streaming radiance pours. </a:t>
            </a:r>
            <a:r>
              <a:rPr lang="en-US" b="1" dirty="0">
                <a:latin typeface="Times New Roman" panose="02020603050405020304" pitchFamily="18" charset="0"/>
                <a:cs typeface="Times New Roman" panose="02020603050405020304" pitchFamily="18" charset="0"/>
              </a:rPr>
              <a:t>{80}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02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63501"/>
            <a:ext cx="10515600" cy="863600"/>
          </a:xfrm>
        </p:spPr>
        <p:txBody>
          <a:bodyPr/>
          <a:lstStyle/>
          <a:p>
            <a:pPr algn="ctr"/>
            <a:r>
              <a:rPr lang="en-GB" dirty="0" smtClean="0">
                <a:latin typeface="Times New Roman" panose="02020603050405020304" pitchFamily="18" charset="0"/>
                <a:cs typeface="Times New Roman" panose="02020603050405020304" pitchFamily="18" charset="0"/>
              </a:rPr>
              <a:t>Elegiac Patriotism</a:t>
            </a:r>
            <a:r>
              <a:rPr lang="hu-HU" dirty="0" smtClean="0">
                <a:latin typeface="Times New Roman" panose="02020603050405020304" pitchFamily="18" charset="0"/>
                <a:cs typeface="Times New Roman" panose="02020603050405020304" pitchFamily="18" charset="0"/>
              </a:rPr>
              <a:t> 2</a:t>
            </a:r>
            <a:endParaRPr lang="en-GB" dirty="0"/>
          </a:p>
        </p:txBody>
      </p:sp>
      <p:sp>
        <p:nvSpPr>
          <p:cNvPr id="3" name="Tartalom helye 2"/>
          <p:cNvSpPr>
            <a:spLocks noGrp="1"/>
          </p:cNvSpPr>
          <p:nvPr>
            <p:ph idx="1"/>
          </p:nvPr>
        </p:nvSpPr>
        <p:spPr>
          <a:xfrm>
            <a:off x="838200" y="927102"/>
            <a:ext cx="10515600" cy="5740398"/>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Wide spreads thy race from Ganges to the pole,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O'er half the western world thy accents roll: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Nations beyond the </a:t>
            </a:r>
            <a:r>
              <a:rPr lang="en-US" dirty="0" err="1" smtClean="0">
                <a:latin typeface="Times New Roman" panose="02020603050405020304" pitchFamily="18" charset="0"/>
                <a:cs typeface="Times New Roman" panose="02020603050405020304" pitchFamily="18" charset="0"/>
              </a:rPr>
              <a:t>Apalachian</a:t>
            </a:r>
            <a:r>
              <a:rPr lang="en-US" dirty="0" smtClean="0">
                <a:latin typeface="Times New Roman" panose="02020603050405020304" pitchFamily="18" charset="0"/>
                <a:cs typeface="Times New Roman" panose="02020603050405020304" pitchFamily="18" charset="0"/>
              </a:rPr>
              <a:t> hills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Thy hand has planted and thy spirit fills: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Soon as their gradual progress shall impart </a:t>
            </a:r>
            <a:r>
              <a:rPr lang="en-US" b="1" dirty="0" smtClean="0">
                <a:latin typeface="Times New Roman" panose="02020603050405020304" pitchFamily="18" charset="0"/>
                <a:cs typeface="Times New Roman" panose="02020603050405020304" pitchFamily="18" charset="0"/>
              </a:rPr>
              <a:t>{85}</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The finer sense of morals and of art,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Thy stores of knowledge the new states shall know,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And think thy thoughts, and with thy fancy glow;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Thy </a:t>
            </a:r>
            <a:r>
              <a:rPr lang="en-US" dirty="0" err="1" smtClean="0">
                <a:latin typeface="Times New Roman" panose="02020603050405020304" pitchFamily="18" charset="0"/>
                <a:cs typeface="Times New Roman" panose="02020603050405020304" pitchFamily="18" charset="0"/>
              </a:rPr>
              <a:t>Lockes</a:t>
            </a:r>
            <a:r>
              <a:rPr lang="en-US" dirty="0" smtClean="0">
                <a:latin typeface="Times New Roman" panose="02020603050405020304" pitchFamily="18" charset="0"/>
                <a:cs typeface="Times New Roman" panose="02020603050405020304" pitchFamily="18" charset="0"/>
              </a:rPr>
              <a:t>, thy </a:t>
            </a:r>
            <a:r>
              <a:rPr lang="en-US" dirty="0" err="1" smtClean="0">
                <a:latin typeface="Times New Roman" panose="02020603050405020304" pitchFamily="18" charset="0"/>
                <a:cs typeface="Times New Roman" panose="02020603050405020304" pitchFamily="18" charset="0"/>
              </a:rPr>
              <a:t>Paleys</a:t>
            </a:r>
            <a:r>
              <a:rPr lang="en-US" dirty="0" smtClean="0">
                <a:latin typeface="Times New Roman" panose="02020603050405020304" pitchFamily="18" charset="0"/>
                <a:cs typeface="Times New Roman" panose="02020603050405020304" pitchFamily="18" charset="0"/>
              </a:rPr>
              <a:t> shall instruct their youth,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Thy leading star direct their search for truth; </a:t>
            </a:r>
            <a:r>
              <a:rPr lang="en-US" b="1" dirty="0" smtClean="0">
                <a:latin typeface="Times New Roman" panose="02020603050405020304" pitchFamily="18" charset="0"/>
                <a:cs typeface="Times New Roman" panose="02020603050405020304" pitchFamily="18" charset="0"/>
              </a:rPr>
              <a:t>{90}</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Beneath the spreading </a:t>
            </a:r>
            <a:r>
              <a:rPr lang="en-US" dirty="0" err="1" smtClean="0">
                <a:latin typeface="Times New Roman" panose="02020603050405020304" pitchFamily="18" charset="0"/>
                <a:cs typeface="Times New Roman" panose="02020603050405020304" pitchFamily="18" charset="0"/>
              </a:rPr>
              <a:t>Platan's</a:t>
            </a:r>
            <a:r>
              <a:rPr lang="en-US" dirty="0" smtClean="0">
                <a:latin typeface="Times New Roman" panose="02020603050405020304" pitchFamily="18" charset="0"/>
                <a:cs typeface="Times New Roman" panose="02020603050405020304" pitchFamily="18" charset="0"/>
              </a:rPr>
              <a:t> tent-like shade,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Or by Missouri's rushing waters laid,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"Old father Thames" shall be the Poets' theme,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Of </a:t>
            </a:r>
            <a:r>
              <a:rPr lang="en-US" dirty="0" err="1" smtClean="0">
                <a:latin typeface="Times New Roman" panose="02020603050405020304" pitchFamily="18" charset="0"/>
                <a:cs typeface="Times New Roman" panose="02020603050405020304" pitchFamily="18" charset="0"/>
              </a:rPr>
              <a:t>Hagley's</a:t>
            </a:r>
            <a:r>
              <a:rPr lang="en-US" dirty="0" smtClean="0">
                <a:latin typeface="Times New Roman" panose="02020603050405020304" pitchFamily="18" charset="0"/>
                <a:cs typeface="Times New Roman" panose="02020603050405020304" pitchFamily="18" charset="0"/>
              </a:rPr>
              <a:t> woods the </a:t>
            </a:r>
            <a:r>
              <a:rPr lang="en-US" dirty="0" err="1" smtClean="0">
                <a:latin typeface="Times New Roman" panose="02020603050405020304" pitchFamily="18" charset="0"/>
                <a:cs typeface="Times New Roman" panose="02020603050405020304" pitchFamily="18" charset="0"/>
              </a:rPr>
              <a:t>enamoured</a:t>
            </a:r>
            <a:r>
              <a:rPr lang="en-US" dirty="0" smtClean="0">
                <a:latin typeface="Times New Roman" panose="02020603050405020304" pitchFamily="18" charset="0"/>
                <a:cs typeface="Times New Roman" panose="02020603050405020304" pitchFamily="18" charset="0"/>
              </a:rPr>
              <a:t> virgin dream,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And Milton's tones the raptured ear enthrall, </a:t>
            </a:r>
            <a:r>
              <a:rPr lang="en-US" b="1" dirty="0" smtClean="0">
                <a:latin typeface="Times New Roman" panose="02020603050405020304" pitchFamily="18" charset="0"/>
                <a:cs typeface="Times New Roman" panose="02020603050405020304" pitchFamily="18" charset="0"/>
              </a:rPr>
              <a:t>{95}</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Mixt with the roar of Niagara's fall; </a:t>
            </a:r>
            <a:r>
              <a:rPr lang="hu-HU" dirty="0" smtClean="0">
                <a:latin typeface="Times New Roman" panose="02020603050405020304" pitchFamily="18" charset="0"/>
                <a:cs typeface="Times New Roman" panose="02020603050405020304" pitchFamily="18" charset="0"/>
              </a:rPr>
              <a:t>…</a:t>
            </a:r>
            <a:endParaRPr lang="en-GB"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010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74625"/>
            <a:ext cx="10515600" cy="714375"/>
          </a:xfrm>
        </p:spPr>
        <p:txBody>
          <a:bodyPr/>
          <a:lstStyle/>
          <a:p>
            <a:pPr algn="ctr"/>
            <a:r>
              <a:rPr lang="en-GB" dirty="0" smtClean="0">
                <a:latin typeface="Times New Roman" panose="02020603050405020304" pitchFamily="18" charset="0"/>
                <a:cs typeface="Times New Roman" panose="02020603050405020304" pitchFamily="18" charset="0"/>
              </a:rPr>
              <a:t>Prophecy as Remembrance</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838200" y="977900"/>
            <a:ext cx="10515600" cy="5613400"/>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Yet then the ingenuous youth whom Fancy fires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With pictured glories of illustrious sires,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With duteous zeal their pilgrimage shall take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From the blue mountains, or Ontario's lake, </a:t>
            </a:r>
            <a:r>
              <a:rPr lang="en-US" b="1" dirty="0">
                <a:latin typeface="Times New Roman" panose="02020603050405020304" pitchFamily="18" charset="0"/>
                <a:cs typeface="Times New Roman" panose="02020603050405020304" pitchFamily="18" charset="0"/>
              </a:rPr>
              <a:t>{130}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With fond adoring steps to press the sod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By statesmen, sages, poets, heroes trod;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On Isis' banks to draw inspiring air,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From Runnymede to send the patriot's prayer;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pensive thought, where Cam's slow waters wind, </a:t>
            </a:r>
            <a:r>
              <a:rPr lang="en-US" b="1" dirty="0">
                <a:latin typeface="Times New Roman" panose="02020603050405020304" pitchFamily="18" charset="0"/>
                <a:cs typeface="Times New Roman" panose="02020603050405020304" pitchFamily="18" charset="0"/>
              </a:rPr>
              <a:t>{135}</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meet those shades that ruled the realms of mind;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silent halls to sculptured marbles bow,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hang fresh wreaths round Newton's awful brow.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Oft shall they seek some peasant's homely shed,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Who toils, unconscious of the mighty dead, </a:t>
            </a:r>
            <a:r>
              <a:rPr lang="en-US" b="1" dirty="0">
                <a:latin typeface="Times New Roman" panose="02020603050405020304" pitchFamily="18" charset="0"/>
                <a:cs typeface="Times New Roman" panose="02020603050405020304" pitchFamily="18" charset="0"/>
              </a:rPr>
              <a:t>{140}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ask where Avon's winding waters stray, </a:t>
            </a:r>
            <a:r>
              <a:rPr lang="hu-HU"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82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47651"/>
            <a:ext cx="10515600" cy="800099"/>
          </a:xfrm>
        </p:spPr>
        <p:txBody>
          <a:bodyPr/>
          <a:lstStyle/>
          <a:p>
            <a:pPr algn="ctr"/>
            <a:r>
              <a:rPr lang="hu-HU" dirty="0" smtClean="0">
                <a:latin typeface="Times New Roman" panose="02020603050405020304" pitchFamily="18" charset="0"/>
                <a:cs typeface="Times New Roman" panose="02020603050405020304" pitchFamily="18" charset="0"/>
              </a:rPr>
              <a:t>John </a:t>
            </a:r>
            <a:r>
              <a:rPr lang="hu-HU" dirty="0" err="1" smtClean="0">
                <a:latin typeface="Times New Roman" panose="02020603050405020304" pitchFamily="18" charset="0"/>
                <a:cs typeface="Times New Roman" panose="02020603050405020304" pitchFamily="18" charset="0"/>
              </a:rPr>
              <a:t>Chapman</a:t>
            </a:r>
            <a:endParaRPr lang="en-GB" dirty="0">
              <a:latin typeface="Times New Roman" panose="02020603050405020304" pitchFamily="18" charset="0"/>
              <a:cs typeface="Times New Roman" panose="02020603050405020304" pitchFamily="18" charset="0"/>
            </a:endParaRPr>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89710" y="1238250"/>
            <a:ext cx="4079229" cy="5372100"/>
          </a:xfrm>
        </p:spPr>
      </p:pic>
    </p:spTree>
    <p:extLst>
      <p:ext uri="{BB962C8B-B14F-4D97-AF65-F5344CB8AC3E}">
        <p14:creationId xmlns:p14="http://schemas.microsoft.com/office/powerpoint/2010/main" val="1427183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21921"/>
            <a:ext cx="10515600" cy="624840"/>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Cosmopolitan, multicultural London</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838200" y="746760"/>
            <a:ext cx="10515600" cy="5974080"/>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But who their mingled feelings shall pursue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When London's faded glories rise to view?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mighty city, which by every road,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floods of people poured itself abroad; </a:t>
            </a:r>
            <a:r>
              <a:rPr lang="en-US" b="1" dirty="0">
                <a:latin typeface="Times New Roman" panose="02020603050405020304" pitchFamily="18" charset="0"/>
                <a:cs typeface="Times New Roman" panose="02020603050405020304" pitchFamily="18" charset="0"/>
              </a:rPr>
              <a:t>{160}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Ungirt</a:t>
            </a:r>
            <a:r>
              <a:rPr lang="en-US" dirty="0">
                <a:latin typeface="Times New Roman" panose="02020603050405020304" pitchFamily="18" charset="0"/>
                <a:cs typeface="Times New Roman" panose="02020603050405020304" pitchFamily="18" charset="0"/>
              </a:rPr>
              <a:t> by walls, irregularly great,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No jealous drawbridge, and no closing gate;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Whose merchants (such the state which commerce brings)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Sent forth their mandates to </a:t>
            </a:r>
            <a:r>
              <a:rPr lang="en-US" dirty="0" err="1">
                <a:latin typeface="Times New Roman" panose="02020603050405020304" pitchFamily="18" charset="0"/>
                <a:cs typeface="Times New Roman" panose="02020603050405020304" pitchFamily="18" charset="0"/>
              </a:rPr>
              <a:t>dependant</a:t>
            </a:r>
            <a:r>
              <a:rPr lang="en-US" dirty="0">
                <a:latin typeface="Times New Roman" panose="02020603050405020304" pitchFamily="18" charset="0"/>
                <a:cs typeface="Times New Roman" panose="02020603050405020304" pitchFamily="18" charset="0"/>
              </a:rPr>
              <a:t> kings;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Streets, where the </a:t>
            </a:r>
            <a:r>
              <a:rPr lang="en-US" dirty="0" err="1">
                <a:latin typeface="Times New Roman" panose="02020603050405020304" pitchFamily="18" charset="0"/>
                <a:cs typeface="Times New Roman" panose="02020603050405020304" pitchFamily="18" charset="0"/>
              </a:rPr>
              <a:t>turban'd</a:t>
            </a:r>
            <a:r>
              <a:rPr lang="en-US" dirty="0">
                <a:latin typeface="Times New Roman" panose="02020603050405020304" pitchFamily="18" charset="0"/>
                <a:cs typeface="Times New Roman" panose="02020603050405020304" pitchFamily="18" charset="0"/>
              </a:rPr>
              <a:t> Moslem, bearded Jew, </a:t>
            </a:r>
            <a:r>
              <a:rPr lang="en-US" b="1" dirty="0">
                <a:latin typeface="Times New Roman" panose="02020603050405020304" pitchFamily="18" charset="0"/>
                <a:cs typeface="Times New Roman" panose="02020603050405020304" pitchFamily="18" charset="0"/>
              </a:rPr>
              <a:t>{165}</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woolly </a:t>
            </a:r>
            <a:r>
              <a:rPr lang="en-US" dirty="0" err="1">
                <a:latin typeface="Times New Roman" panose="02020603050405020304" pitchFamily="18" charset="0"/>
                <a:cs typeface="Times New Roman" panose="02020603050405020304" pitchFamily="18" charset="0"/>
              </a:rPr>
              <a:t>Afric</a:t>
            </a:r>
            <a:r>
              <a:rPr lang="en-US" dirty="0">
                <a:latin typeface="Times New Roman" panose="02020603050405020304" pitchFamily="18" charset="0"/>
                <a:cs typeface="Times New Roman" panose="02020603050405020304" pitchFamily="18" charset="0"/>
              </a:rPr>
              <a:t>, met the brown Hindu;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Where through each vein spontaneous plenty flowed,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Where Wealth enjoyed, and Charity bestowed.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Pensive and thoughtful shall the wanderers greet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Each splendid square, and still, untrodden street; </a:t>
            </a:r>
            <a:r>
              <a:rPr lang="en-US" b="1" dirty="0">
                <a:latin typeface="Times New Roman" panose="02020603050405020304" pitchFamily="18" charset="0"/>
                <a:cs typeface="Times New Roman" panose="02020603050405020304" pitchFamily="18" charset="0"/>
              </a:rPr>
              <a:t>{170}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Or of some crumbling turret, mined by time,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broken stair with perilous step shall climb,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Thence stretch their view the wide horizon round,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By scattered hamlets trace its </a:t>
            </a:r>
            <a:r>
              <a:rPr lang="en-US" dirty="0" err="1">
                <a:latin typeface="Times New Roman" panose="02020603050405020304" pitchFamily="18" charset="0"/>
                <a:cs typeface="Times New Roman" panose="02020603050405020304" pitchFamily="18" charset="0"/>
              </a:rPr>
              <a:t>antient</a:t>
            </a:r>
            <a:r>
              <a:rPr lang="en-US" dirty="0">
                <a:latin typeface="Times New Roman" panose="02020603050405020304" pitchFamily="18" charset="0"/>
                <a:cs typeface="Times New Roman" panose="02020603050405020304" pitchFamily="18" charset="0"/>
              </a:rPr>
              <a:t> bound,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choked no more with fleets, fair Thames survey </a:t>
            </a:r>
            <a:r>
              <a:rPr lang="en-US" b="1" dirty="0">
                <a:latin typeface="Times New Roman" panose="02020603050405020304" pitchFamily="18" charset="0"/>
                <a:cs typeface="Times New Roman" panose="02020603050405020304" pitchFamily="18" charset="0"/>
              </a:rPr>
              <a:t>{175}</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Through reeds and sedge pursue his idle way.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194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97485"/>
            <a:ext cx="10515600" cy="686435"/>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The prophecy 1</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213360" y="1168400"/>
            <a:ext cx="11719560" cy="5461000"/>
          </a:xfrm>
        </p:spPr>
        <p:txBody>
          <a:bodyPr/>
          <a:lstStyle/>
          <a:p>
            <a:pPr marL="0" indent="0">
              <a:buNone/>
            </a:pPr>
            <a:r>
              <a:rPr lang="en-US" dirty="0">
                <a:latin typeface="Times New Roman" panose="02020603050405020304" pitchFamily="18" charset="0"/>
                <a:cs typeface="Times New Roman" panose="02020603050405020304" pitchFamily="18" charset="0"/>
              </a:rPr>
              <a:t>There walks a Spirit o'er the peopled earth, </a:t>
            </a:r>
            <a:r>
              <a:rPr lang="en-US" b="1" dirty="0">
                <a:latin typeface="Times New Roman" panose="02020603050405020304" pitchFamily="18" charset="0"/>
                <a:cs typeface="Times New Roman" panose="02020603050405020304" pitchFamily="18" charset="0"/>
              </a:rPr>
              <a:t>{215}</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Secret his progress is, unknown his birth;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Moody and viewless as the changing wind,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No force arrests his foot, no chains can bind;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Where'er</a:t>
            </a:r>
            <a:r>
              <a:rPr lang="en-US" dirty="0">
                <a:latin typeface="Times New Roman" panose="02020603050405020304" pitchFamily="18" charset="0"/>
                <a:cs typeface="Times New Roman" panose="02020603050405020304" pitchFamily="18" charset="0"/>
              </a:rPr>
              <a:t> he turns, the human brute awakes,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roused to better life, his sordid hut forsakes: </a:t>
            </a:r>
            <a:r>
              <a:rPr lang="en-US" b="1" dirty="0">
                <a:latin typeface="Times New Roman" panose="02020603050405020304" pitchFamily="18" charset="0"/>
                <a:cs typeface="Times New Roman" panose="02020603050405020304" pitchFamily="18" charset="0"/>
              </a:rPr>
              <a:t>{220}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 thinks, he reasons, glows with purer fires,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Feels finer wants, and burns with new desires: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Obedient Nature follows where he leads;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steaming marsh is changed to fruitful meads;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beasts retire from man's asserted reign, </a:t>
            </a:r>
            <a:r>
              <a:rPr lang="en-US" b="1" dirty="0">
                <a:latin typeface="Times New Roman" panose="02020603050405020304" pitchFamily="18" charset="0"/>
                <a:cs typeface="Times New Roman" panose="02020603050405020304" pitchFamily="18" charset="0"/>
              </a:rPr>
              <a:t>{225}</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prove his kingdom was not given in vain.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1052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5340" y="121921"/>
            <a:ext cx="10515600" cy="472439"/>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The Prophecy 2</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98120" y="594360"/>
            <a:ext cx="11750040" cy="6096000"/>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 And now the vagrant Power no more detains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vale of Tempe, or </a:t>
            </a:r>
            <a:r>
              <a:rPr lang="en-US" dirty="0" err="1" smtClean="0">
                <a:latin typeface="Times New Roman" panose="02020603050405020304" pitchFamily="18" charset="0"/>
                <a:cs typeface="Times New Roman" panose="02020603050405020304" pitchFamily="18" charset="0"/>
              </a:rPr>
              <a:t>Ausonian</a:t>
            </a:r>
            <a:r>
              <a:rPr lang="hu-HU" dirty="0" smtClean="0">
                <a:latin typeface="Times New Roman" panose="02020603050405020304" pitchFamily="18" charset="0"/>
                <a:cs typeface="Times New Roman" panose="02020603050405020304" pitchFamily="18" charset="0"/>
              </a:rPr>
              <a:t> [Italian]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plains; </a:t>
            </a:r>
            <a:r>
              <a:rPr lang="en-US" b="1" dirty="0">
                <a:latin typeface="Times New Roman" panose="02020603050405020304" pitchFamily="18" charset="0"/>
                <a:cs typeface="Times New Roman" panose="02020603050405020304" pitchFamily="18" charset="0"/>
              </a:rPr>
              <a:t>{260}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Northward he throws the animating ray,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O'er Celtic nations bursts the mental day: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as some playful child the mirror turns,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Now here now there the moving </a:t>
            </a:r>
            <a:r>
              <a:rPr lang="en-US" dirty="0" err="1">
                <a:latin typeface="Times New Roman" panose="02020603050405020304" pitchFamily="18" charset="0"/>
                <a:cs typeface="Times New Roman" panose="02020603050405020304" pitchFamily="18" charset="0"/>
              </a:rPr>
              <a:t>lustre</a:t>
            </a:r>
            <a:r>
              <a:rPr lang="en-US" dirty="0">
                <a:latin typeface="Times New Roman" panose="02020603050405020304" pitchFamily="18" charset="0"/>
                <a:cs typeface="Times New Roman" panose="02020603050405020304" pitchFamily="18" charset="0"/>
              </a:rPr>
              <a:t> burns; </a:t>
            </a:r>
            <a:r>
              <a:rPr lang="hu-HU" dirty="0" smtClean="0">
                <a:latin typeface="Times New Roman" panose="02020603050405020304" pitchFamily="18" charset="0"/>
                <a:cs typeface="Times New Roman" panose="02020603050405020304" pitchFamily="18" charset="0"/>
              </a:rPr>
              <a:t>[…]</a:t>
            </a:r>
          </a:p>
          <a:p>
            <a:pPr marL="0" indent="0">
              <a:buNone/>
            </a:pP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other climes the Genius soars,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 turns from Europe's desolated shores;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lo, even now, midst mountains </a:t>
            </a:r>
            <a:r>
              <a:rPr lang="en-US" dirty="0" err="1">
                <a:latin typeface="Times New Roman" panose="02020603050405020304" pitchFamily="18" charset="0"/>
                <a:cs typeface="Times New Roman" panose="02020603050405020304" pitchFamily="18" charset="0"/>
              </a:rPr>
              <a:t>wrapt</a:t>
            </a:r>
            <a:r>
              <a:rPr lang="en-US" dirty="0">
                <a:latin typeface="Times New Roman" panose="02020603050405020304" pitchFamily="18" charset="0"/>
                <a:cs typeface="Times New Roman" panose="02020603050405020304" pitchFamily="18" charset="0"/>
              </a:rPr>
              <a:t> in storm,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On Andes' heights he shrouds his awful form;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On Chimborazo's summits treads sublime, </a:t>
            </a:r>
            <a:r>
              <a:rPr lang="en-US" b="1" dirty="0">
                <a:latin typeface="Times New Roman" panose="02020603050405020304" pitchFamily="18" charset="0"/>
                <a:cs typeface="Times New Roman" panose="02020603050405020304" pitchFamily="18" charset="0"/>
              </a:rPr>
              <a:t>{325}</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Measuring in lofty thought the march of Time;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Sudden he calls: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'Tis</a:t>
            </a:r>
            <a:r>
              <a:rPr lang="en-US" dirty="0">
                <a:latin typeface="Times New Roman" panose="02020603050405020304" pitchFamily="18" charset="0"/>
                <a:cs typeface="Times New Roman" panose="02020603050405020304" pitchFamily="18" charset="0"/>
              </a:rPr>
              <a:t> now the hour!" he cries,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Spreads his broad hand, and bids the nations rise.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La Plata hears amidst her torrents' roar;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Potosi hears it, as she digs the ore: </a:t>
            </a:r>
            <a:r>
              <a:rPr lang="en-US" b="1" dirty="0">
                <a:latin typeface="Times New Roman" panose="02020603050405020304" pitchFamily="18" charset="0"/>
                <a:cs typeface="Times New Roman" panose="02020603050405020304" pitchFamily="18" charset="0"/>
              </a:rPr>
              <a:t>{330}</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Ardent, the Genius fans the noble strife,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pours through feeble souls a higher life,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Shouts to the mingled tribes from sea to sea,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And swears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Thy world, Columbus, shall be free.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329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07549"/>
            <a:ext cx="10515600" cy="626548"/>
          </a:xfrm>
        </p:spPr>
        <p:txBody>
          <a:bodyPr>
            <a:normAutofit fontScale="90000"/>
          </a:bodyPr>
          <a:lstStyle/>
          <a:p>
            <a:pPr algn="ctr"/>
            <a:r>
              <a:rPr lang="hu-HU" dirty="0" err="1" smtClean="0">
                <a:latin typeface="Times New Roman" panose="02020603050405020304" pitchFamily="18" charset="0"/>
                <a:ea typeface="Tahoma" panose="020B0604030504040204" pitchFamily="34" charset="0"/>
                <a:cs typeface="Times New Roman" panose="02020603050405020304" pitchFamily="18" charset="0"/>
              </a:rPr>
              <a:t>Recommended</a:t>
            </a:r>
            <a:r>
              <a:rPr lang="hu-HU" dirty="0" smtClean="0">
                <a:latin typeface="Times New Roman" panose="02020603050405020304" pitchFamily="18" charset="0"/>
                <a:ea typeface="Tahoma" panose="020B0604030504040204" pitchFamily="34" charset="0"/>
                <a:cs typeface="Times New Roman" panose="02020603050405020304" pitchFamily="18" charset="0"/>
              </a:rPr>
              <a:t> </a:t>
            </a:r>
            <a:r>
              <a:rPr lang="hu-HU" dirty="0" err="1" smtClean="0">
                <a:latin typeface="Times New Roman" panose="02020603050405020304" pitchFamily="18" charset="0"/>
                <a:ea typeface="Tahoma" panose="020B0604030504040204" pitchFamily="34" charset="0"/>
                <a:cs typeface="Times New Roman" panose="02020603050405020304" pitchFamily="18" charset="0"/>
              </a:rPr>
              <a:t>Literature</a:t>
            </a:r>
            <a:endParaRPr lang="en-GB"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artalom helye 2"/>
          <p:cNvSpPr>
            <a:spLocks noGrp="1"/>
          </p:cNvSpPr>
          <p:nvPr>
            <p:ph idx="1"/>
          </p:nvPr>
        </p:nvSpPr>
        <p:spPr>
          <a:xfrm>
            <a:off x="103031" y="734097"/>
            <a:ext cx="11900079" cy="5975796"/>
          </a:xfrm>
        </p:spPr>
        <p:txBody>
          <a:bodyPr>
            <a:normAutofit fontScale="92500" lnSpcReduction="20000"/>
          </a:bodyPr>
          <a:lstStyle/>
          <a:p>
            <a:r>
              <a:rPr lang="hu-HU" dirty="0" smtClean="0">
                <a:latin typeface="Times New Roman" panose="02020603050405020304" pitchFamily="18" charset="0"/>
                <a:cs typeface="Times New Roman" panose="02020603050405020304" pitchFamily="18" charset="0"/>
              </a:rPr>
              <a:t>McCarthy, William and </a:t>
            </a:r>
            <a:r>
              <a:rPr lang="hu-HU" dirty="0" err="1" smtClean="0">
                <a:latin typeface="Times New Roman" panose="02020603050405020304" pitchFamily="18" charset="0"/>
                <a:cs typeface="Times New Roman" panose="02020603050405020304" pitchFamily="18" charset="0"/>
              </a:rPr>
              <a:t>Elizabeth</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Cratf</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eds</a:t>
            </a:r>
            <a:r>
              <a:rPr lang="hu-HU" dirty="0" smtClean="0">
                <a:latin typeface="Times New Roman" panose="02020603050405020304" pitchFamily="18" charset="0"/>
                <a:cs typeface="Times New Roman" panose="02020603050405020304" pitchFamily="18" charset="0"/>
              </a:rPr>
              <a:t>. </a:t>
            </a:r>
            <a:r>
              <a:rPr lang="hu-HU" i="1" dirty="0" smtClean="0">
                <a:latin typeface="Times New Roman" panose="02020603050405020304" pitchFamily="18" charset="0"/>
                <a:cs typeface="Times New Roman" panose="02020603050405020304" pitchFamily="18" charset="0"/>
              </a:rPr>
              <a:t>Anna </a:t>
            </a:r>
            <a:r>
              <a:rPr lang="hu-HU" i="1" dirty="0" err="1" smtClean="0">
                <a:latin typeface="Times New Roman" panose="02020603050405020304" pitchFamily="18" charset="0"/>
                <a:cs typeface="Times New Roman" panose="02020603050405020304" pitchFamily="18" charset="0"/>
              </a:rPr>
              <a:t>Letitia</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Barbauld</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Selected</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Poetry</a:t>
            </a:r>
            <a:r>
              <a:rPr lang="hu-HU" i="1" dirty="0" smtClean="0">
                <a:latin typeface="Times New Roman" panose="02020603050405020304" pitchFamily="18" charset="0"/>
                <a:cs typeface="Times New Roman" panose="02020603050405020304" pitchFamily="18" charset="0"/>
              </a:rPr>
              <a:t> and </a:t>
            </a:r>
            <a:r>
              <a:rPr lang="hu-HU" i="1" dirty="0" err="1" smtClean="0">
                <a:latin typeface="Times New Roman" panose="02020603050405020304" pitchFamily="18" charset="0"/>
                <a:cs typeface="Times New Roman" panose="02020603050405020304" pitchFamily="18" charset="0"/>
              </a:rPr>
              <a:t>Prose</a:t>
            </a:r>
            <a:r>
              <a:rPr lang="hu-HU" i="1"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Toronto: </a:t>
            </a:r>
            <a:r>
              <a:rPr lang="hu-HU" dirty="0" err="1" smtClean="0">
                <a:latin typeface="Times New Roman" panose="02020603050405020304" pitchFamily="18" charset="0"/>
                <a:cs typeface="Times New Roman" panose="02020603050405020304" pitchFamily="18" charset="0"/>
              </a:rPr>
              <a:t>Broadview</a:t>
            </a:r>
            <a:r>
              <a:rPr lang="hu-HU" dirty="0" smtClean="0">
                <a:latin typeface="Times New Roman" panose="02020603050405020304" pitchFamily="18" charset="0"/>
                <a:cs typeface="Times New Roman" panose="02020603050405020304" pitchFamily="18" charset="0"/>
              </a:rPr>
              <a:t>, 2002.</a:t>
            </a:r>
          </a:p>
          <a:p>
            <a:r>
              <a:rPr lang="hu-HU" dirty="0" err="1" smtClean="0">
                <a:latin typeface="Times New Roman" panose="02020603050405020304" pitchFamily="18" charset="0"/>
                <a:cs typeface="Times New Roman" panose="02020603050405020304" pitchFamily="18" charset="0"/>
              </a:rPr>
              <a:t>Watkins</a:t>
            </a:r>
            <a:r>
              <a:rPr lang="hu-HU" dirty="0" smtClean="0">
                <a:latin typeface="Times New Roman" panose="02020603050405020304" pitchFamily="18" charset="0"/>
                <a:cs typeface="Times New Roman" panose="02020603050405020304" pitchFamily="18" charset="0"/>
              </a:rPr>
              <a:t>, Daniel P. </a:t>
            </a:r>
            <a:r>
              <a:rPr lang="en-US" i="1" dirty="0" smtClean="0">
                <a:latin typeface="Times New Roman" panose="02020603050405020304" pitchFamily="18" charset="0"/>
                <a:cs typeface="Times New Roman" panose="02020603050405020304" pitchFamily="18" charset="0"/>
              </a:rPr>
              <a:t>Anna </a:t>
            </a:r>
            <a:r>
              <a:rPr lang="en-US" i="1" dirty="0">
                <a:latin typeface="Times New Roman" panose="02020603050405020304" pitchFamily="18" charset="0"/>
                <a:cs typeface="Times New Roman" panose="02020603050405020304" pitchFamily="18" charset="0"/>
              </a:rPr>
              <a:t>Letitia </a:t>
            </a:r>
            <a:r>
              <a:rPr lang="en-US" i="1" dirty="0" err="1">
                <a:latin typeface="Times New Roman" panose="02020603050405020304" pitchFamily="18" charset="0"/>
                <a:cs typeface="Times New Roman" panose="02020603050405020304" pitchFamily="18" charset="0"/>
              </a:rPr>
              <a:t>Barbauld</a:t>
            </a: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and</a:t>
            </a:r>
            <a:r>
              <a:rPr lang="hu-H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Eighteenth- </a:t>
            </a:r>
            <a:r>
              <a:rPr lang="en-US" i="1" dirty="0">
                <a:latin typeface="Times New Roman" panose="02020603050405020304" pitchFamily="18" charset="0"/>
                <a:cs typeface="Times New Roman" panose="02020603050405020304" pitchFamily="18" charset="0"/>
              </a:rPr>
              <a:t>Century Visionary </a:t>
            </a:r>
            <a:r>
              <a:rPr lang="en-US" i="1" dirty="0" smtClean="0">
                <a:latin typeface="Times New Roman" panose="02020603050405020304" pitchFamily="18" charset="0"/>
                <a:cs typeface="Times New Roman" panose="02020603050405020304" pitchFamily="18" charset="0"/>
              </a:rPr>
              <a:t>Poetics</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Baltimore</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Johns Hopkins University </a:t>
            </a:r>
            <a:r>
              <a:rPr lang="en-US" dirty="0" smtClean="0">
                <a:latin typeface="Times New Roman" panose="02020603050405020304" pitchFamily="18" charset="0"/>
                <a:cs typeface="Times New Roman" panose="02020603050405020304" pitchFamily="18" charset="0"/>
              </a:rPr>
              <a:t>Press</a:t>
            </a:r>
            <a:r>
              <a:rPr lang="hu-HU" dirty="0" smtClean="0">
                <a:latin typeface="Times New Roman" panose="02020603050405020304" pitchFamily="18" charset="0"/>
                <a:cs typeface="Times New Roman" panose="02020603050405020304" pitchFamily="18" charset="0"/>
              </a:rPr>
              <a:t>, 2012.</a:t>
            </a:r>
          </a:p>
          <a:p>
            <a:pPr fontAlgn="base"/>
            <a:r>
              <a:rPr lang="hu-HU" dirty="0" smtClean="0">
                <a:latin typeface="Times New Roman" panose="02020603050405020304" pitchFamily="18" charset="0"/>
                <a:cs typeface="Times New Roman" panose="02020603050405020304" pitchFamily="18" charset="0"/>
              </a:rPr>
              <a:t>Smith, </a:t>
            </a:r>
            <a:r>
              <a:rPr lang="hu-HU" dirty="0" err="1" smtClean="0">
                <a:latin typeface="Times New Roman" panose="02020603050405020304" pitchFamily="18" charset="0"/>
                <a:cs typeface="Times New Roman" panose="02020603050405020304" pitchFamily="18" charset="0"/>
              </a:rPr>
              <a:t>Orianne</a:t>
            </a:r>
            <a:r>
              <a:rPr lang="hu-HU" dirty="0" smtClean="0">
                <a:latin typeface="Times New Roman" panose="02020603050405020304" pitchFamily="18" charset="0"/>
                <a:cs typeface="Times New Roman" panose="02020603050405020304" pitchFamily="18" charset="0"/>
              </a:rPr>
              <a:t>. Anna </a:t>
            </a:r>
            <a:r>
              <a:rPr lang="hu-HU" dirty="0" err="1" smtClean="0">
                <a:latin typeface="Times New Roman" panose="02020603050405020304" pitchFamily="18" charset="0"/>
                <a:cs typeface="Times New Roman" panose="02020603050405020304" pitchFamily="18" charset="0"/>
              </a:rPr>
              <a:t>Barbauld</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as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Enlightenment</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Prophet</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In</a:t>
            </a:r>
            <a:r>
              <a:rPr lang="hu-HU"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Romantic </a:t>
            </a:r>
            <a:r>
              <a:rPr lang="en-US" i="1" dirty="0">
                <a:latin typeface="Times New Roman" panose="02020603050405020304" pitchFamily="18" charset="0"/>
                <a:cs typeface="Times New Roman" panose="02020603050405020304" pitchFamily="18" charset="0"/>
              </a:rPr>
              <a:t>Women Writers, Revolution, and </a:t>
            </a:r>
            <a:r>
              <a:rPr lang="en-US" i="1" dirty="0" smtClean="0">
                <a:latin typeface="Times New Roman" panose="02020603050405020304" pitchFamily="18" charset="0"/>
                <a:cs typeface="Times New Roman" panose="02020603050405020304" pitchFamily="18" charset="0"/>
              </a:rPr>
              <a:t>Prophecy</a:t>
            </a:r>
            <a:r>
              <a:rPr lang="hu-HU"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Rebellious </a:t>
            </a:r>
            <a:r>
              <a:rPr lang="en-US" i="1" dirty="0">
                <a:latin typeface="Times New Roman" panose="02020603050405020304" pitchFamily="18" charset="0"/>
                <a:cs typeface="Times New Roman" panose="02020603050405020304" pitchFamily="18" charset="0"/>
              </a:rPr>
              <a:t>Daughters, </a:t>
            </a:r>
            <a:r>
              <a:rPr lang="en-US" i="1" dirty="0" smtClean="0">
                <a:latin typeface="Times New Roman" panose="02020603050405020304" pitchFamily="18" charset="0"/>
                <a:cs typeface="Times New Roman" panose="02020603050405020304" pitchFamily="18" charset="0"/>
              </a:rPr>
              <a:t>1786–1826</a:t>
            </a:r>
            <a:r>
              <a:rPr lang="hu-HU" i="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Cambridge: CUP, 2013. 158-189.</a:t>
            </a:r>
          </a:p>
          <a:p>
            <a:pPr fontAlgn="base"/>
            <a:r>
              <a:rPr lang="en-US" dirty="0" err="1" smtClean="0">
                <a:latin typeface="Times New Roman" panose="02020603050405020304" pitchFamily="18" charset="0"/>
                <a:cs typeface="Times New Roman" panose="02020603050405020304" pitchFamily="18" charset="0"/>
              </a:rPr>
              <a:t>Clery</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J. </a:t>
            </a:r>
            <a:r>
              <a:rPr lang="en-US" i="1" dirty="0" smtClean="0">
                <a:latin typeface="Times New Roman" panose="02020603050405020304" pitchFamily="18" charset="0"/>
                <a:cs typeface="Times New Roman" panose="02020603050405020304" pitchFamily="18" charset="0"/>
              </a:rPr>
              <a:t>Eighteen </a:t>
            </a:r>
            <a:r>
              <a:rPr lang="en-US" i="1" dirty="0">
                <a:latin typeface="Times New Roman" panose="02020603050405020304" pitchFamily="18" charset="0"/>
                <a:cs typeface="Times New Roman" panose="02020603050405020304" pitchFamily="18" charset="0"/>
              </a:rPr>
              <a:t>hundred and eleven : poetry, protest and economic </a:t>
            </a:r>
            <a:r>
              <a:rPr lang="en-US" i="1" dirty="0" smtClean="0">
                <a:latin typeface="Times New Roman" panose="02020603050405020304" pitchFamily="18" charset="0"/>
                <a:cs typeface="Times New Roman" panose="02020603050405020304" pitchFamily="18" charset="0"/>
              </a:rPr>
              <a:t>crisis</a:t>
            </a:r>
            <a:r>
              <a:rPr lang="hu-HU" i="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Cambridge: CUP, 2017.</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Murphy</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Olivia</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Anna </a:t>
            </a:r>
            <a:r>
              <a:rPr lang="en-US" dirty="0">
                <a:latin typeface="Times New Roman" panose="02020603050405020304" pitchFamily="18" charset="0"/>
                <a:cs typeface="Times New Roman" panose="02020603050405020304" pitchFamily="18" charset="0"/>
              </a:rPr>
              <a:t>Letitia </a:t>
            </a:r>
            <a:r>
              <a:rPr lang="en-US" dirty="0" err="1">
                <a:latin typeface="Times New Roman" panose="02020603050405020304" pitchFamily="18" charset="0"/>
                <a:cs typeface="Times New Roman" panose="02020603050405020304" pitchFamily="18" charset="0"/>
              </a:rPr>
              <a:t>Barbauld</a:t>
            </a:r>
            <a:r>
              <a:rPr lang="en-US" dirty="0">
                <a:latin typeface="Times New Roman" panose="02020603050405020304" pitchFamily="18" charset="0"/>
                <a:cs typeface="Times New Roman" panose="02020603050405020304" pitchFamily="18" charset="0"/>
              </a:rPr>
              <a:t>, Eighteen Hundred and Eleven (1812</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In</a:t>
            </a:r>
            <a:r>
              <a:rPr lang="hu-HU"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Handbook of British </a:t>
            </a:r>
            <a:r>
              <a:rPr lang="en-US" i="1" dirty="0" smtClean="0">
                <a:latin typeface="Times New Roman" panose="02020603050405020304" pitchFamily="18" charset="0"/>
                <a:cs typeface="Times New Roman" panose="02020603050405020304" pitchFamily="18" charset="0"/>
              </a:rPr>
              <a:t>Romanticism</a:t>
            </a:r>
            <a:r>
              <a:rPr lang="hu-HU" dirty="0" smtClean="0">
                <a:latin typeface="Times New Roman" panose="02020603050405020304" pitchFamily="18" charset="0"/>
                <a:cs typeface="Times New Roman" panose="02020603050405020304" pitchFamily="18" charset="0"/>
              </a:rPr>
              <a:t>, e</a:t>
            </a:r>
            <a:r>
              <a:rPr lang="en-US" dirty="0" smtClean="0">
                <a:latin typeface="Times New Roman" panose="02020603050405020304" pitchFamily="18" charset="0"/>
                <a:cs typeface="Times New Roman" panose="02020603050405020304" pitchFamily="18" charset="0"/>
              </a:rPr>
              <a:t>d. Ralf</a:t>
            </a:r>
            <a:r>
              <a:rPr lang="hu-HU"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Haekel</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Berlin, Boston: De </a:t>
            </a:r>
            <a:r>
              <a:rPr lang="hu-HU" dirty="0" err="1" smtClean="0">
                <a:latin typeface="Times New Roman" panose="02020603050405020304" pitchFamily="18" charset="0"/>
                <a:cs typeface="Times New Roman" panose="02020603050405020304" pitchFamily="18" charset="0"/>
              </a:rPr>
              <a:t>Gruyter</a:t>
            </a:r>
            <a:r>
              <a:rPr lang="hu-HU" dirty="0" smtClean="0">
                <a:latin typeface="Times New Roman" panose="02020603050405020304" pitchFamily="18" charset="0"/>
                <a:cs typeface="Times New Roman" panose="02020603050405020304" pitchFamily="18" charset="0"/>
              </a:rPr>
              <a:t>, 2017.</a:t>
            </a:r>
          </a:p>
          <a:p>
            <a:r>
              <a:rPr lang="en-US"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Miles, Robert. </a:t>
            </a:r>
            <a:r>
              <a:rPr lang="hu-HU" i="1" dirty="0" err="1" smtClean="0">
                <a:latin typeface="Times New Roman" panose="02020603050405020304" pitchFamily="18" charset="0"/>
                <a:cs typeface="Times New Roman" panose="02020603050405020304" pitchFamily="18" charset="0"/>
              </a:rPr>
              <a:t>Romantic</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misfits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Basingstoke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Palgrave</a:t>
            </a:r>
            <a:r>
              <a:rPr lang="hu-HU" dirty="0" smtClean="0">
                <a:latin typeface="Times New Roman" panose="02020603050405020304" pitchFamily="18" charset="0"/>
                <a:cs typeface="Times New Roman" panose="02020603050405020304" pitchFamily="18" charset="0"/>
              </a:rPr>
              <a:t>, 2008. 170-206.</a:t>
            </a:r>
          </a:p>
          <a:p>
            <a:r>
              <a:rPr lang="en-US" dirty="0" smtClean="0">
                <a:latin typeface="Times New Roman" panose="02020603050405020304" pitchFamily="18" charset="0"/>
                <a:cs typeface="Times New Roman" panose="02020603050405020304" pitchFamily="18" charset="0"/>
              </a:rPr>
              <a:t>McCarthy</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William</a:t>
            </a:r>
            <a:r>
              <a:rPr lang="hu-H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How </a:t>
            </a:r>
            <a:r>
              <a:rPr lang="en-US" dirty="0">
                <a:latin typeface="Times New Roman" panose="02020603050405020304" pitchFamily="18" charset="0"/>
                <a:cs typeface="Times New Roman" panose="02020603050405020304" pitchFamily="18" charset="0"/>
              </a:rPr>
              <a:t>Dissent made Anna Letitia </a:t>
            </a:r>
            <a:r>
              <a:rPr lang="en-US" dirty="0" err="1" smtClean="0">
                <a:latin typeface="Times New Roman" panose="02020603050405020304" pitchFamily="18" charset="0"/>
                <a:cs typeface="Times New Roman" panose="02020603050405020304" pitchFamily="18" charset="0"/>
              </a:rPr>
              <a:t>Barbauld</a:t>
            </a:r>
            <a:r>
              <a:rPr lang="en-US" dirty="0" smtClean="0">
                <a:latin typeface="Times New Roman" panose="02020603050405020304" pitchFamily="18" charset="0"/>
                <a:cs typeface="Times New Roman" panose="02020603050405020304" pitchFamily="18" charset="0"/>
              </a:rPr>
              <a:t>,</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what she made of </a:t>
            </a:r>
            <a:r>
              <a:rPr lang="en-US" dirty="0" smtClean="0">
                <a:latin typeface="Times New Roman" panose="02020603050405020304" pitchFamily="18" charset="0"/>
                <a:cs typeface="Times New Roman" panose="02020603050405020304" pitchFamily="18" charset="0"/>
              </a:rPr>
              <a:t>Dissent</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In</a:t>
            </a:r>
            <a:r>
              <a:rPr lang="hu-HU"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Religious dissent and the </a:t>
            </a:r>
            <a:r>
              <a:rPr lang="en-US" i="1" dirty="0" err="1">
                <a:latin typeface="Times New Roman" panose="02020603050405020304" pitchFamily="18" charset="0"/>
                <a:cs typeface="Times New Roman" panose="02020603050405020304" pitchFamily="18" charset="0"/>
              </a:rPr>
              <a:t>Aikin-Barbauld</a:t>
            </a:r>
            <a:r>
              <a:rPr lang="en-US" i="1" dirty="0">
                <a:latin typeface="Times New Roman" panose="02020603050405020304" pitchFamily="18" charset="0"/>
                <a:cs typeface="Times New Roman" panose="02020603050405020304" pitchFamily="18" charset="0"/>
              </a:rPr>
              <a:t> circle, </a:t>
            </a:r>
            <a:r>
              <a:rPr lang="en-US" i="1" dirty="0" smtClean="0">
                <a:latin typeface="Times New Roman" panose="02020603050405020304" pitchFamily="18" charset="0"/>
                <a:cs typeface="Times New Roman" panose="02020603050405020304" pitchFamily="18" charset="0"/>
              </a:rPr>
              <a:t>1740-1860</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eds</a:t>
            </a:r>
            <a:r>
              <a:rPr lang="hu-H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Felicity </a:t>
            </a:r>
            <a:r>
              <a:rPr lang="en-US" dirty="0">
                <a:latin typeface="Times New Roman" panose="02020603050405020304" pitchFamily="18" charset="0"/>
                <a:cs typeface="Times New Roman" panose="02020603050405020304" pitchFamily="18" charset="0"/>
              </a:rPr>
              <a:t>James and Ian </a:t>
            </a:r>
            <a:r>
              <a:rPr lang="en-US" dirty="0" smtClean="0">
                <a:latin typeface="Times New Roman" panose="02020603050405020304" pitchFamily="18" charset="0"/>
                <a:cs typeface="Times New Roman" panose="02020603050405020304" pitchFamily="18" charset="0"/>
              </a:rPr>
              <a:t>Inkster</a:t>
            </a:r>
            <a:r>
              <a:rPr lang="hu-HU" dirty="0" smtClean="0">
                <a:latin typeface="Times New Roman" panose="02020603050405020304" pitchFamily="18" charset="0"/>
                <a:cs typeface="Times New Roman" panose="02020603050405020304" pitchFamily="18" charset="0"/>
              </a:rPr>
              <a:t>. Cambridge: CUP, 2012.</a:t>
            </a:r>
          </a:p>
          <a:p>
            <a:r>
              <a:rPr lang="hu-HU" dirty="0" smtClean="0">
                <a:latin typeface="Times New Roman" panose="02020603050405020304" pitchFamily="18" charset="0"/>
                <a:cs typeface="Times New Roman" panose="02020603050405020304" pitchFamily="18" charset="0"/>
              </a:rPr>
              <a:t>McCarthy, William. </a:t>
            </a:r>
            <a:r>
              <a:rPr lang="hu-HU" i="1" dirty="0" smtClean="0">
                <a:latin typeface="Times New Roman" panose="02020603050405020304" pitchFamily="18" charset="0"/>
                <a:cs typeface="Times New Roman" panose="02020603050405020304" pitchFamily="18" charset="0"/>
              </a:rPr>
              <a:t>Anna </a:t>
            </a:r>
            <a:r>
              <a:rPr lang="hu-HU" i="1" dirty="0" err="1" smtClean="0">
                <a:latin typeface="Times New Roman" panose="02020603050405020304" pitchFamily="18" charset="0"/>
                <a:cs typeface="Times New Roman" panose="02020603050405020304" pitchFamily="18" charset="0"/>
              </a:rPr>
              <a:t>Letitia</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Barbauld</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Voice</a:t>
            </a:r>
            <a:r>
              <a:rPr lang="hu-HU" i="1" dirty="0" smtClean="0">
                <a:latin typeface="Times New Roman" panose="02020603050405020304" pitchFamily="18" charset="0"/>
                <a:cs typeface="Times New Roman" panose="02020603050405020304" pitchFamily="18" charset="0"/>
              </a:rPr>
              <a:t> of </a:t>
            </a:r>
            <a:r>
              <a:rPr lang="hu-HU" i="1" dirty="0" err="1" smtClean="0">
                <a:latin typeface="Times New Roman" panose="02020603050405020304" pitchFamily="18" charset="0"/>
                <a:cs typeface="Times New Roman" panose="02020603050405020304" pitchFamily="18" charset="0"/>
              </a:rPr>
              <a:t>the</a:t>
            </a:r>
            <a:r>
              <a:rPr lang="hu-HU" i="1" dirty="0" smtClean="0">
                <a:latin typeface="Times New Roman" panose="02020603050405020304" pitchFamily="18" charset="0"/>
                <a:cs typeface="Times New Roman" panose="02020603050405020304" pitchFamily="18" charset="0"/>
              </a:rPr>
              <a:t> </a:t>
            </a:r>
            <a:r>
              <a:rPr lang="hu-HU" i="1" dirty="0" err="1" smtClean="0">
                <a:latin typeface="Times New Roman" panose="02020603050405020304" pitchFamily="18" charset="0"/>
                <a:cs typeface="Times New Roman" panose="02020603050405020304" pitchFamily="18" charset="0"/>
              </a:rPr>
              <a:t>Enlightenment</a:t>
            </a:r>
            <a:r>
              <a:rPr lang="hu-HU" dirty="0" smtClean="0">
                <a:latin typeface="Times New Roman" panose="02020603050405020304" pitchFamily="18" charset="0"/>
                <a:cs typeface="Times New Roman" panose="02020603050405020304" pitchFamily="18" charset="0"/>
              </a:rPr>
              <a:t>. Baltimore: The </a:t>
            </a:r>
            <a:r>
              <a:rPr lang="hu-HU" dirty="0" err="1" smtClean="0">
                <a:latin typeface="Times New Roman" panose="02020603050405020304" pitchFamily="18" charset="0"/>
                <a:cs typeface="Times New Roman" panose="02020603050405020304" pitchFamily="18" charset="0"/>
              </a:rPr>
              <a:t>Johns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Hopkins</a:t>
            </a:r>
            <a:r>
              <a:rPr lang="hu-HU" dirty="0" smtClean="0">
                <a:latin typeface="Times New Roman" panose="02020603050405020304" pitchFamily="18" charset="0"/>
                <a:cs typeface="Times New Roman" panose="02020603050405020304" pitchFamily="18" charset="0"/>
              </a:rPr>
              <a:t> UP, 2008.</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12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90501"/>
            <a:ext cx="10515600" cy="723899"/>
          </a:xfrm>
        </p:spPr>
        <p:txBody>
          <a:bodyPr>
            <a:normAutofit/>
          </a:bodyPr>
          <a:lstStyle/>
          <a:p>
            <a:pPr algn="ctr"/>
            <a:r>
              <a:rPr lang="hu-HU" dirty="0" smtClean="0">
                <a:latin typeface="Times New Roman" panose="02020603050405020304" pitchFamily="18" charset="0"/>
                <a:cs typeface="Times New Roman" panose="02020603050405020304" pitchFamily="18" charset="0"/>
              </a:rPr>
              <a:t>Richard </a:t>
            </a:r>
            <a:r>
              <a:rPr lang="hu-HU" dirty="0" err="1" smtClean="0">
                <a:latin typeface="Times New Roman" panose="02020603050405020304" pitchFamily="18" charset="0"/>
                <a:cs typeface="Times New Roman" panose="02020603050405020304" pitchFamily="18" charset="0"/>
              </a:rPr>
              <a:t>Cosway</a:t>
            </a:r>
            <a:endParaRPr lang="en-GB" dirty="0">
              <a:latin typeface="Times New Roman" panose="02020603050405020304" pitchFamily="18" charset="0"/>
              <a:cs typeface="Times New Roman" panose="02020603050405020304" pitchFamily="18" charset="0"/>
            </a:endParaRPr>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50" y="1081831"/>
            <a:ext cx="4819650" cy="5732847"/>
          </a:xfrm>
        </p:spPr>
      </p:pic>
    </p:spTree>
    <p:extLst>
      <p:ext uri="{BB962C8B-B14F-4D97-AF65-F5344CB8AC3E}">
        <p14:creationId xmlns:p14="http://schemas.microsoft.com/office/powerpoint/2010/main" val="3420280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59064"/>
            <a:ext cx="10515600" cy="678064"/>
          </a:xfrm>
        </p:spPr>
        <p:txBody>
          <a:bodyPr>
            <a:normAutofit fontScale="90000"/>
          </a:bodyPr>
          <a:lstStyle/>
          <a:p>
            <a:pPr algn="ctr"/>
            <a:r>
              <a:rPr lang="hu-HU" dirty="0" smtClean="0">
                <a:latin typeface="Times New Roman" panose="02020603050405020304" pitchFamily="18" charset="0"/>
                <a:cs typeface="Times New Roman" panose="02020603050405020304" pitchFamily="18" charset="0"/>
              </a:rPr>
              <a:t>Anna </a:t>
            </a:r>
            <a:r>
              <a:rPr lang="hu-HU" dirty="0" err="1" smtClean="0">
                <a:latin typeface="Times New Roman" panose="02020603050405020304" pitchFamily="18" charset="0"/>
                <a:cs typeface="Times New Roman" panose="02020603050405020304" pitchFamily="18" charset="0"/>
              </a:rPr>
              <a:t>Letitia</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Barbauld</a:t>
            </a:r>
            <a:r>
              <a:rPr lang="hu-HU" dirty="0" smtClean="0">
                <a:latin typeface="Times New Roman" panose="02020603050405020304" pitchFamily="18" charset="0"/>
                <a:cs typeface="Times New Roman" panose="02020603050405020304" pitchFamily="18" charset="0"/>
              </a:rPr>
              <a:t> (1743-1825)</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78346" y="898346"/>
            <a:ext cx="11950522" cy="5772909"/>
          </a:xfrm>
        </p:spPr>
        <p:txBody>
          <a:bodyPr/>
          <a:lstStyle/>
          <a:p>
            <a:r>
              <a:rPr lang="en-GB" dirty="0" smtClean="0">
                <a:latin typeface="Times New Roman" panose="02020603050405020304" pitchFamily="18" charset="0"/>
                <a:cs typeface="Times New Roman" panose="02020603050405020304" pitchFamily="18" charset="0"/>
              </a:rPr>
              <a:t>Praise and celebration follows her career. Her poems </a:t>
            </a:r>
            <a:r>
              <a:rPr lang="hy-AM" dirty="0" smtClean="0">
                <a:latin typeface="Times New Roman" panose="02020603050405020304" pitchFamily="18" charset="0"/>
                <a:cs typeface="Times New Roman" panose="02020603050405020304" pitchFamily="18" charset="0"/>
              </a:rPr>
              <a:t>ՙ</a:t>
            </a:r>
            <a:r>
              <a:rPr lang="en-GB" dirty="0" smtClean="0">
                <a:latin typeface="Times New Roman" panose="02020603050405020304" pitchFamily="18" charset="0"/>
                <a:cs typeface="Times New Roman" panose="02020603050405020304" pitchFamily="18" charset="0"/>
              </a:rPr>
              <a:t>are now in the possession of every person who has any pretensions to taste, and every library in the kingdom’ (1798</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r>
              <a:rPr lang="en-GB" i="1" dirty="0" smtClean="0">
                <a:latin typeface="Times New Roman" panose="02020603050405020304" pitchFamily="18" charset="0"/>
                <a:cs typeface="Times New Roman" panose="02020603050405020304" pitchFamily="18" charset="0"/>
              </a:rPr>
              <a:t>The Lady’s Monthly Museum</a:t>
            </a:r>
            <a:r>
              <a:rPr lang="en-GB" dirty="0" smtClean="0">
                <a:latin typeface="Times New Roman" panose="02020603050405020304" pitchFamily="18" charset="0"/>
                <a:cs typeface="Times New Roman" panose="02020603050405020304" pitchFamily="18" charset="0"/>
              </a:rPr>
              <a:t>), the young Coleridge walked 40 miles to meet her. </a:t>
            </a:r>
          </a:p>
          <a:p>
            <a:r>
              <a:rPr lang="en-GB" dirty="0" smtClean="0">
                <a:latin typeface="Times New Roman" panose="02020603050405020304" pitchFamily="18" charset="0"/>
                <a:cs typeface="Times New Roman" panose="02020603050405020304" pitchFamily="18" charset="0"/>
              </a:rPr>
              <a:t>1</a:t>
            </a:r>
            <a:r>
              <a:rPr lang="hu-HU" dirty="0" smtClean="0">
                <a:latin typeface="Times New Roman" panose="02020603050405020304" pitchFamily="18" charset="0"/>
                <a:cs typeface="Times New Roman" panose="02020603050405020304" pitchFamily="18" charset="0"/>
              </a:rPr>
              <a:t>7</a:t>
            </a:r>
            <a:r>
              <a:rPr lang="en-GB" dirty="0" smtClean="0">
                <a:latin typeface="Times New Roman" panose="02020603050405020304" pitchFamily="18" charset="0"/>
                <a:cs typeface="Times New Roman" panose="02020603050405020304" pitchFamily="18" charset="0"/>
              </a:rPr>
              <a:t>74-1785: ran an experimental school with her husband, her </a:t>
            </a:r>
            <a:r>
              <a:rPr lang="en-GB" i="1" dirty="0" smtClean="0">
                <a:latin typeface="Times New Roman" panose="02020603050405020304" pitchFamily="18" charset="0"/>
                <a:cs typeface="Times New Roman" panose="02020603050405020304" pitchFamily="18" charset="0"/>
              </a:rPr>
              <a:t>Lessons for Children</a:t>
            </a:r>
            <a:r>
              <a:rPr lang="hu-HU" i="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(1778-79)</a:t>
            </a:r>
            <a:r>
              <a:rPr lang="en-GB" dirty="0" smtClean="0">
                <a:latin typeface="Times New Roman" panose="02020603050405020304" pitchFamily="18" charset="0"/>
                <a:cs typeface="Times New Roman" panose="02020603050405020304" pitchFamily="18" charset="0"/>
              </a:rPr>
              <a:t> and </a:t>
            </a:r>
            <a:r>
              <a:rPr lang="en-GB" i="1" dirty="0" smtClean="0">
                <a:latin typeface="Times New Roman" panose="02020603050405020304" pitchFamily="18" charset="0"/>
                <a:cs typeface="Times New Roman" panose="02020603050405020304" pitchFamily="18" charset="0"/>
              </a:rPr>
              <a:t>Hymns in Prose for Children</a:t>
            </a:r>
            <a:r>
              <a:rPr lang="hu-HU" i="1" dirty="0" smtClean="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(1781)</a:t>
            </a:r>
            <a:r>
              <a:rPr lang="en-GB" dirty="0" smtClean="0">
                <a:latin typeface="Times New Roman" panose="02020603050405020304" pitchFamily="18" charset="0"/>
                <a:cs typeface="Times New Roman" panose="02020603050405020304" pitchFamily="18" charset="0"/>
              </a:rPr>
              <a:t> are among the most successful items of children’</a:t>
            </a:r>
            <a:r>
              <a:rPr lang="hu-HU" dirty="0" smtClean="0">
                <a:latin typeface="Times New Roman" panose="02020603050405020304" pitchFamily="18" charset="0"/>
                <a:cs typeface="Times New Roman" panose="02020603050405020304" pitchFamily="18" charset="0"/>
              </a:rPr>
              <a:t>s</a:t>
            </a:r>
            <a:r>
              <a:rPr lang="en-GB" dirty="0" smtClean="0">
                <a:latin typeface="Times New Roman" panose="02020603050405020304" pitchFamily="18" charset="0"/>
                <a:cs typeface="Times New Roman" panose="02020603050405020304" pitchFamily="18" charset="0"/>
              </a:rPr>
              <a:t> literature of all time.</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Translated</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into</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many</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languages</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including</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Hungarian</a:t>
            </a:r>
            <a:r>
              <a:rPr lang="hu-HU" dirty="0" smtClean="0">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p>
          <a:p>
            <a:r>
              <a:rPr lang="en-GB" dirty="0" smtClean="0">
                <a:latin typeface="Times New Roman" panose="02020603050405020304" pitchFamily="18" charset="0"/>
                <a:cs typeface="Times New Roman" panose="02020603050405020304" pitchFamily="18" charset="0"/>
              </a:rPr>
              <a:t>Regarded by her contemporaries as one of the leading essayists and pam</a:t>
            </a:r>
            <a:r>
              <a:rPr lang="hu-HU" dirty="0" smtClean="0">
                <a:latin typeface="Times New Roman" panose="02020603050405020304" pitchFamily="18" charset="0"/>
                <a:cs typeface="Times New Roman" panose="02020603050405020304" pitchFamily="18" charset="0"/>
              </a:rPr>
              <a:t>p</a:t>
            </a:r>
            <a:r>
              <a:rPr lang="en-GB" dirty="0" err="1" smtClean="0">
                <a:latin typeface="Times New Roman" panose="02020603050405020304" pitchFamily="18" charset="0"/>
                <a:cs typeface="Times New Roman" panose="02020603050405020304" pitchFamily="18" charset="0"/>
              </a:rPr>
              <a:t>hleteers</a:t>
            </a:r>
            <a:r>
              <a:rPr lang="en-GB" dirty="0" smtClean="0">
                <a:latin typeface="Times New Roman" panose="02020603050405020304" pitchFamily="18" charset="0"/>
                <a:cs typeface="Times New Roman" panose="02020603050405020304" pitchFamily="18" charset="0"/>
              </a:rPr>
              <a:t> (on a par with </a:t>
            </a:r>
            <a:r>
              <a:rPr lang="hu-HU" dirty="0" smtClean="0">
                <a:latin typeface="Times New Roman" panose="02020603050405020304" pitchFamily="18" charset="0"/>
                <a:cs typeface="Times New Roman" panose="02020603050405020304" pitchFamily="18" charset="0"/>
              </a:rPr>
              <a:t>Samuel </a:t>
            </a:r>
            <a:r>
              <a:rPr lang="en-GB" dirty="0" smtClean="0">
                <a:latin typeface="Times New Roman" panose="02020603050405020304" pitchFamily="18" charset="0"/>
                <a:cs typeface="Times New Roman" panose="02020603050405020304" pitchFamily="18" charset="0"/>
              </a:rPr>
              <a:t>Johnson)</a:t>
            </a:r>
          </a:p>
          <a:p>
            <a:r>
              <a:rPr lang="en-GB" dirty="0" smtClean="0">
                <a:latin typeface="Times New Roman" panose="02020603050405020304" pitchFamily="18" charset="0"/>
                <a:cs typeface="Times New Roman" panose="02020603050405020304" pitchFamily="18" charset="0"/>
              </a:rPr>
              <a:t>Literary critic: first biographer of Samuel Richardson, editor of his letters, editor of </a:t>
            </a:r>
            <a:r>
              <a:rPr lang="en-GB" i="1" dirty="0" smtClean="0">
                <a:latin typeface="Times New Roman" panose="02020603050405020304" pitchFamily="18" charset="0"/>
                <a:cs typeface="Times New Roman" panose="02020603050405020304" pitchFamily="18" charset="0"/>
              </a:rPr>
              <a:t>The British Novelists </a:t>
            </a:r>
            <a:r>
              <a:rPr lang="en-GB" dirty="0" smtClean="0">
                <a:latin typeface="Times New Roman" panose="02020603050405020304" pitchFamily="18" charset="0"/>
                <a:cs typeface="Times New Roman" panose="02020603050405020304" pitchFamily="18" charset="0"/>
              </a:rPr>
              <a:t>(a 50 volume editor of 28 authors), with commentaries.</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482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06681"/>
            <a:ext cx="10515600" cy="365759"/>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Rational Dissent</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81376" y="640080"/>
            <a:ext cx="11860369" cy="6018297"/>
          </a:xfrm>
        </p:spPr>
        <p:txBody>
          <a:bodyPr>
            <a:normAutofit fontScale="92500" lnSpcReduction="10000"/>
          </a:bodyPr>
          <a:lstStyle/>
          <a:p>
            <a:r>
              <a:rPr lang="en-GB" dirty="0" smtClean="0">
                <a:latin typeface="Times New Roman" panose="02020603050405020304" pitchFamily="18" charset="0"/>
                <a:cs typeface="Times New Roman" panose="02020603050405020304" pitchFamily="18" charset="0"/>
              </a:rPr>
              <a:t>Née Anne </a:t>
            </a:r>
            <a:r>
              <a:rPr lang="en-GB" dirty="0" err="1" smtClean="0">
                <a:latin typeface="Times New Roman" panose="02020603050405020304" pitchFamily="18" charset="0"/>
                <a:cs typeface="Times New Roman" panose="02020603050405020304" pitchFamily="18" charset="0"/>
              </a:rPr>
              <a:t>Aikin</a:t>
            </a:r>
            <a:r>
              <a:rPr lang="en-GB" dirty="0" smtClean="0">
                <a:latin typeface="Times New Roman" panose="02020603050405020304" pitchFamily="18" charset="0"/>
                <a:cs typeface="Times New Roman" panose="02020603050405020304" pitchFamily="18" charset="0"/>
              </a:rPr>
              <a:t>, she belongs to a distinguished family of </a:t>
            </a:r>
            <a:r>
              <a:rPr lang="en-GB" dirty="0" err="1" smtClean="0">
                <a:latin typeface="Times New Roman" panose="02020603050405020304" pitchFamily="18" charset="0"/>
                <a:cs typeface="Times New Roman" panose="02020603050405020304" pitchFamily="18" charset="0"/>
              </a:rPr>
              <a:t>Presbiterian</a:t>
            </a:r>
            <a:r>
              <a:rPr lang="en-GB" dirty="0" smtClean="0">
                <a:latin typeface="Times New Roman" panose="02020603050405020304" pitchFamily="18" charset="0"/>
                <a:cs typeface="Times New Roman" panose="02020603050405020304" pitchFamily="18" charset="0"/>
              </a:rPr>
              <a:t> Dissenting intellectuals (both her father and grandfather schoolmasters)</a:t>
            </a:r>
          </a:p>
          <a:p>
            <a:r>
              <a:rPr lang="en-GB" dirty="0" smtClean="0">
                <a:latin typeface="Times New Roman" panose="02020603050405020304" pitchFamily="18" charset="0"/>
                <a:cs typeface="Times New Roman" panose="02020603050405020304" pitchFamily="18" charset="0"/>
              </a:rPr>
              <a:t>Originating in Scottish Calvinism, </a:t>
            </a:r>
            <a:r>
              <a:rPr lang="en-GB" dirty="0" err="1" smtClean="0">
                <a:latin typeface="Times New Roman" panose="02020603050405020304" pitchFamily="18" charset="0"/>
                <a:cs typeface="Times New Roman" panose="02020603050405020304" pitchFamily="18" charset="0"/>
              </a:rPr>
              <a:t>Presbiterianism</a:t>
            </a:r>
            <a:r>
              <a:rPr lang="en-GB" dirty="0" smtClean="0">
                <a:latin typeface="Times New Roman" panose="02020603050405020304" pitchFamily="18" charset="0"/>
                <a:cs typeface="Times New Roman" panose="02020603050405020304" pitchFamily="18" charset="0"/>
              </a:rPr>
              <a:t> teaches the absolute sinfulness of human nature, i.e.: no good deed possible without direct divine intervention; we deserve nothing but the wrath of God; only God free (i.e. unmerited by acts) grace can save and only very few from damnation.</a:t>
            </a:r>
          </a:p>
          <a:p>
            <a:r>
              <a:rPr lang="en-GB" dirty="0" smtClean="0">
                <a:latin typeface="Times New Roman" panose="02020603050405020304" pitchFamily="18" charset="0"/>
                <a:cs typeface="Times New Roman" panose="02020603050405020304" pitchFamily="18" charset="0"/>
              </a:rPr>
              <a:t>Traditions of Scottish enlightenment, especially Francis Hutcheson: placing natural goodness and love (social and divine) in the centre – associated with progressive causes, social activism</a:t>
            </a:r>
          </a:p>
          <a:p>
            <a:r>
              <a:rPr lang="en-GB" dirty="0" smtClean="0">
                <a:latin typeface="Times New Roman" panose="02020603050405020304" pitchFamily="18" charset="0"/>
                <a:cs typeface="Times New Roman" panose="02020603050405020304" pitchFamily="18" charset="0"/>
              </a:rPr>
              <a:t>Fight for emancipation.</a:t>
            </a:r>
          </a:p>
          <a:p>
            <a:r>
              <a:rPr lang="en-GB" dirty="0" smtClean="0">
                <a:latin typeface="Times New Roman" panose="02020603050405020304" pitchFamily="18" charset="0"/>
                <a:cs typeface="Times New Roman" panose="02020603050405020304" pitchFamily="18" charset="0"/>
              </a:rPr>
              <a:t>Commerce as a line of work and as an ideology.</a:t>
            </a:r>
          </a:p>
          <a:p>
            <a:r>
              <a:rPr lang="en-GB" dirty="0" smtClean="0">
                <a:latin typeface="Times New Roman" panose="02020603050405020304" pitchFamily="18" charset="0"/>
                <a:cs typeface="Times New Roman" panose="02020603050405020304" pitchFamily="18" charset="0"/>
              </a:rPr>
              <a:t>‘we dissent: because we deny the right of any body of men, whether civil or ecclesiastical, to impose human tests, creeds, or articles; and because we think it our duty, not to submit to any such authority, but to protest against it, as a violation of our essential liberty to judge and act for ourselves in matters of religion’ (Andrew </a:t>
            </a:r>
            <a:r>
              <a:rPr lang="en-GB" dirty="0" err="1" smtClean="0">
                <a:latin typeface="Times New Roman" panose="02020603050405020304" pitchFamily="18" charset="0"/>
                <a:cs typeface="Times New Roman" panose="02020603050405020304" pitchFamily="18" charset="0"/>
              </a:rPr>
              <a:t>Kippis</a:t>
            </a:r>
            <a:r>
              <a:rPr lang="en-GB" dirty="0" smtClean="0">
                <a:latin typeface="Times New Roman" panose="02020603050405020304" pitchFamily="18" charset="0"/>
                <a:cs typeface="Times New Roman" panose="02020603050405020304" pitchFamily="18" charset="0"/>
              </a:rPr>
              <a:t>, 1772)</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610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33307"/>
            <a:ext cx="10515600" cy="501694"/>
          </a:xfrm>
        </p:spPr>
        <p:txBody>
          <a:bodyPr>
            <a:normAutofit fontScale="90000"/>
          </a:bodyPr>
          <a:lstStyle/>
          <a:p>
            <a:pPr algn="ctr"/>
            <a:r>
              <a:rPr lang="en-GB" dirty="0" smtClean="0">
                <a:latin typeface="Times New Roman" panose="02020603050405020304" pitchFamily="18" charset="0"/>
                <a:cs typeface="Times New Roman" panose="02020603050405020304" pitchFamily="18" charset="0"/>
              </a:rPr>
              <a:t>from Hymn III</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03031" y="635001"/>
            <a:ext cx="11912958" cy="5971861"/>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Behold the Shepherd of the flock</a:t>
            </a:r>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he </a:t>
            </a:r>
            <a:r>
              <a:rPr lang="en-US" dirty="0" err="1" smtClean="0">
                <a:latin typeface="Times New Roman" panose="02020603050405020304" pitchFamily="18" charset="0"/>
                <a:cs typeface="Times New Roman" panose="02020603050405020304" pitchFamily="18" charset="0"/>
              </a:rPr>
              <a:t>taketh</a:t>
            </a:r>
            <a:r>
              <a:rPr lang="en-US" dirty="0" smtClean="0">
                <a:latin typeface="Times New Roman" panose="02020603050405020304" pitchFamily="18" charset="0"/>
                <a:cs typeface="Times New Roman" panose="02020603050405020304" pitchFamily="18" charset="0"/>
              </a:rPr>
              <a:t> care for his sheep, he </a:t>
            </a:r>
            <a:r>
              <a:rPr lang="en-US" dirty="0" err="1" smtClean="0">
                <a:latin typeface="Times New Roman" panose="02020603050405020304" pitchFamily="18" charset="0"/>
                <a:cs typeface="Times New Roman" panose="02020603050405020304" pitchFamily="18" charset="0"/>
              </a:rPr>
              <a:t>leadeth</a:t>
            </a:r>
            <a:r>
              <a:rPr lang="en-US" dirty="0" smtClean="0">
                <a:latin typeface="Times New Roman" panose="02020603050405020304" pitchFamily="18" charset="0"/>
                <a:cs typeface="Times New Roman" panose="02020603050405020304" pitchFamily="18" charset="0"/>
              </a:rPr>
              <a:t> them among clear brooks, he </a:t>
            </a:r>
            <a:r>
              <a:rPr lang="en-US" dirty="0" err="1" smtClean="0">
                <a:latin typeface="Times New Roman" panose="02020603050405020304" pitchFamily="18" charset="0"/>
                <a:cs typeface="Times New Roman" panose="02020603050405020304" pitchFamily="18" charset="0"/>
              </a:rPr>
              <a:t>guideth</a:t>
            </a:r>
            <a:r>
              <a:rPr lang="en-US" dirty="0" smtClean="0">
                <a:latin typeface="Times New Roman" panose="02020603050405020304" pitchFamily="18" charset="0"/>
                <a:cs typeface="Times New Roman" panose="02020603050405020304" pitchFamily="18" charset="0"/>
              </a:rPr>
              <a:t> them to fresh pasture; if the young lambs are weary, he </a:t>
            </a:r>
            <a:r>
              <a:rPr lang="en-US" dirty="0" err="1" smtClean="0">
                <a:latin typeface="Times New Roman" panose="02020603050405020304" pitchFamily="18" charset="0"/>
                <a:cs typeface="Times New Roman" panose="02020603050405020304" pitchFamily="18" charset="0"/>
              </a:rPr>
              <a:t>carrieth</a:t>
            </a:r>
            <a:r>
              <a:rPr lang="en-US" dirty="0" smtClean="0">
                <a:latin typeface="Times New Roman" panose="02020603050405020304" pitchFamily="18" charset="0"/>
                <a:cs typeface="Times New Roman" panose="02020603050405020304" pitchFamily="18" charset="0"/>
              </a:rPr>
              <a:t> them in his arms; if they wander, he </a:t>
            </a:r>
            <a:r>
              <a:rPr lang="en-US" dirty="0" err="1" smtClean="0">
                <a:latin typeface="Times New Roman" panose="02020603050405020304" pitchFamily="18" charset="0"/>
                <a:cs typeface="Times New Roman" panose="02020603050405020304" pitchFamily="18" charset="0"/>
              </a:rPr>
              <a:t>bringeth</a:t>
            </a:r>
            <a:r>
              <a:rPr lang="en-US" dirty="0" smtClean="0">
                <a:latin typeface="Times New Roman" panose="02020603050405020304" pitchFamily="18" charset="0"/>
                <a:cs typeface="Times New Roman" panose="02020603050405020304" pitchFamily="18" charset="0"/>
              </a:rPr>
              <a:t> them back.</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But who is the shepherd's shepherd? who </a:t>
            </a:r>
            <a:r>
              <a:rPr lang="en-US" dirty="0" err="1" smtClean="0">
                <a:latin typeface="Times New Roman" panose="02020603050405020304" pitchFamily="18" charset="0"/>
                <a:cs typeface="Times New Roman" panose="02020603050405020304" pitchFamily="18" charset="0"/>
              </a:rPr>
              <a:t>taketh</a:t>
            </a:r>
            <a:r>
              <a:rPr lang="en-US" dirty="0" smtClean="0">
                <a:latin typeface="Times New Roman" panose="02020603050405020304" pitchFamily="18" charset="0"/>
                <a:cs typeface="Times New Roman" panose="02020603050405020304" pitchFamily="18" charset="0"/>
              </a:rPr>
              <a:t> care for him? who </a:t>
            </a:r>
            <a:r>
              <a:rPr lang="en-US" dirty="0" err="1" smtClean="0">
                <a:latin typeface="Times New Roman" panose="02020603050405020304" pitchFamily="18" charset="0"/>
                <a:cs typeface="Times New Roman" panose="02020603050405020304" pitchFamily="18" charset="0"/>
              </a:rPr>
              <a:t>guideth</a:t>
            </a:r>
            <a:r>
              <a:rPr lang="en-US" dirty="0" smtClean="0">
                <a:latin typeface="Times New Roman" panose="02020603050405020304" pitchFamily="18" charset="0"/>
                <a:cs typeface="Times New Roman" panose="02020603050405020304" pitchFamily="18" charset="0"/>
              </a:rPr>
              <a:t> him in the path he should go? and if he wander, who shall bring him back?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God is the shepherd's shepherd. He is the Shepherd over all; he </a:t>
            </a:r>
            <a:r>
              <a:rPr lang="en-US" dirty="0" err="1" smtClean="0">
                <a:latin typeface="Times New Roman" panose="02020603050405020304" pitchFamily="18" charset="0"/>
                <a:cs typeface="Times New Roman" panose="02020603050405020304" pitchFamily="18" charset="0"/>
              </a:rPr>
              <a:t>taketh</a:t>
            </a:r>
            <a:r>
              <a:rPr lang="en-US" dirty="0" smtClean="0">
                <a:latin typeface="Times New Roman" panose="02020603050405020304" pitchFamily="18" charset="0"/>
                <a:cs typeface="Times New Roman" panose="02020603050405020304" pitchFamily="18" charset="0"/>
              </a:rPr>
              <a:t> care for all; the whole earth is his fold: we are all his flock; and every herb, and every green field is the pasture which he hath prepared for us.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mother </a:t>
            </a:r>
            <a:r>
              <a:rPr lang="en-US" dirty="0" err="1" smtClean="0">
                <a:latin typeface="Times New Roman" panose="02020603050405020304" pitchFamily="18" charset="0"/>
                <a:cs typeface="Times New Roman" panose="02020603050405020304" pitchFamily="18" charset="0"/>
              </a:rPr>
              <a:t>loveth</a:t>
            </a:r>
            <a:r>
              <a:rPr lang="en-US" dirty="0" smtClean="0">
                <a:latin typeface="Times New Roman" panose="02020603050405020304" pitchFamily="18" charset="0"/>
                <a:cs typeface="Times New Roman" panose="02020603050405020304" pitchFamily="18" charset="0"/>
              </a:rPr>
              <a:t> her little child; she </a:t>
            </a:r>
            <a:r>
              <a:rPr lang="en-US" dirty="0" err="1" smtClean="0">
                <a:latin typeface="Times New Roman" panose="02020603050405020304" pitchFamily="18" charset="0"/>
                <a:cs typeface="Times New Roman" panose="02020603050405020304" pitchFamily="18" charset="0"/>
              </a:rPr>
              <a:t>bringeth</a:t>
            </a:r>
            <a:r>
              <a:rPr lang="en-US" dirty="0" smtClean="0">
                <a:latin typeface="Times New Roman" panose="02020603050405020304" pitchFamily="18" charset="0"/>
                <a:cs typeface="Times New Roman" panose="02020603050405020304" pitchFamily="18" charset="0"/>
              </a:rPr>
              <a:t> it up on her knees; she </a:t>
            </a:r>
            <a:r>
              <a:rPr lang="en-US" dirty="0" err="1" smtClean="0">
                <a:latin typeface="Times New Roman" panose="02020603050405020304" pitchFamily="18" charset="0"/>
                <a:cs typeface="Times New Roman" panose="02020603050405020304" pitchFamily="18" charset="0"/>
              </a:rPr>
              <a:t>nourisheth</a:t>
            </a:r>
            <a:r>
              <a:rPr lang="en-US" dirty="0" smtClean="0">
                <a:latin typeface="Times New Roman" panose="02020603050405020304" pitchFamily="18" charset="0"/>
                <a:cs typeface="Times New Roman" panose="02020603050405020304" pitchFamily="18" charset="0"/>
              </a:rPr>
              <a:t> its body with food; she </a:t>
            </a:r>
            <a:r>
              <a:rPr lang="en-US" dirty="0" err="1" smtClean="0">
                <a:latin typeface="Times New Roman" panose="02020603050405020304" pitchFamily="18" charset="0"/>
                <a:cs typeface="Times New Roman" panose="02020603050405020304" pitchFamily="18" charset="0"/>
              </a:rPr>
              <a:t>feedeth</a:t>
            </a:r>
            <a:r>
              <a:rPr lang="en-US" dirty="0" smtClean="0">
                <a:latin typeface="Times New Roman" panose="02020603050405020304" pitchFamily="18" charset="0"/>
                <a:cs typeface="Times New Roman" panose="02020603050405020304" pitchFamily="18" charset="0"/>
              </a:rPr>
              <a:t> its mind with knowledge: if it is sick, she </a:t>
            </a:r>
            <a:r>
              <a:rPr lang="en-US" dirty="0" err="1" smtClean="0">
                <a:latin typeface="Times New Roman" panose="02020603050405020304" pitchFamily="18" charset="0"/>
                <a:cs typeface="Times New Roman" panose="02020603050405020304" pitchFamily="18" charset="0"/>
              </a:rPr>
              <a:t>nurseth</a:t>
            </a:r>
            <a:r>
              <a:rPr lang="en-US" dirty="0" smtClean="0">
                <a:latin typeface="Times New Roman" panose="02020603050405020304" pitchFamily="18" charset="0"/>
                <a:cs typeface="Times New Roman" panose="02020603050405020304" pitchFamily="18" charset="0"/>
              </a:rPr>
              <a:t> it with tender love; she </a:t>
            </a:r>
            <a:r>
              <a:rPr lang="en-US" dirty="0" err="1" smtClean="0">
                <a:latin typeface="Times New Roman" panose="02020603050405020304" pitchFamily="18" charset="0"/>
                <a:cs typeface="Times New Roman" panose="02020603050405020304" pitchFamily="18" charset="0"/>
              </a:rPr>
              <a:t>watcheth</a:t>
            </a:r>
            <a:r>
              <a:rPr lang="en-US" dirty="0" smtClean="0">
                <a:latin typeface="Times New Roman" panose="02020603050405020304" pitchFamily="18" charset="0"/>
                <a:cs typeface="Times New Roman" panose="02020603050405020304" pitchFamily="18" charset="0"/>
              </a:rPr>
              <a:t> over it when asleep; she </a:t>
            </a:r>
            <a:r>
              <a:rPr lang="en-US" dirty="0" err="1" smtClean="0">
                <a:latin typeface="Times New Roman" panose="02020603050405020304" pitchFamily="18" charset="0"/>
                <a:cs typeface="Times New Roman" panose="02020603050405020304" pitchFamily="18" charset="0"/>
              </a:rPr>
              <a:t>forgetteth</a:t>
            </a:r>
            <a:r>
              <a:rPr lang="en-US" dirty="0" smtClean="0">
                <a:latin typeface="Times New Roman" panose="02020603050405020304" pitchFamily="18" charset="0"/>
                <a:cs typeface="Times New Roman" panose="02020603050405020304" pitchFamily="18" charset="0"/>
              </a:rPr>
              <a:t> it not for a moment; she </a:t>
            </a:r>
            <a:r>
              <a:rPr lang="en-US" dirty="0" err="1" smtClean="0">
                <a:latin typeface="Times New Roman" panose="02020603050405020304" pitchFamily="18" charset="0"/>
                <a:cs typeface="Times New Roman" panose="02020603050405020304" pitchFamily="18" charset="0"/>
              </a:rPr>
              <a:t>teacheth</a:t>
            </a:r>
            <a:r>
              <a:rPr lang="en-US" dirty="0" smtClean="0">
                <a:latin typeface="Times New Roman" panose="02020603050405020304" pitchFamily="18" charset="0"/>
                <a:cs typeface="Times New Roman" panose="02020603050405020304" pitchFamily="18" charset="0"/>
              </a:rPr>
              <a:t> it how to be good; she </a:t>
            </a:r>
            <a:r>
              <a:rPr lang="en-US" dirty="0" err="1" smtClean="0">
                <a:latin typeface="Times New Roman" panose="02020603050405020304" pitchFamily="18" charset="0"/>
                <a:cs typeface="Times New Roman" panose="02020603050405020304" pitchFamily="18" charset="0"/>
              </a:rPr>
              <a:t>rejoiceth</a:t>
            </a:r>
            <a:r>
              <a:rPr lang="en-US" dirty="0" smtClean="0">
                <a:latin typeface="Times New Roman" panose="02020603050405020304" pitchFamily="18" charset="0"/>
                <a:cs typeface="Times New Roman" panose="02020603050405020304" pitchFamily="18" charset="0"/>
              </a:rPr>
              <a:t> daily in its growth.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But who is the parent of the mother? who </a:t>
            </a:r>
            <a:r>
              <a:rPr lang="en-US" dirty="0" err="1" smtClean="0">
                <a:latin typeface="Times New Roman" panose="02020603050405020304" pitchFamily="18" charset="0"/>
                <a:cs typeface="Times New Roman" panose="02020603050405020304" pitchFamily="18" charset="0"/>
              </a:rPr>
              <a:t>nourisheth</a:t>
            </a:r>
            <a:r>
              <a:rPr lang="en-US" dirty="0" smtClean="0">
                <a:latin typeface="Times New Roman" panose="02020603050405020304" pitchFamily="18" charset="0"/>
                <a:cs typeface="Times New Roman" panose="02020603050405020304" pitchFamily="18" charset="0"/>
              </a:rPr>
              <a:t> her with good things, and </a:t>
            </a:r>
            <a:r>
              <a:rPr lang="en-US" dirty="0" err="1" smtClean="0">
                <a:latin typeface="Times New Roman" panose="02020603050405020304" pitchFamily="18" charset="0"/>
                <a:cs typeface="Times New Roman" panose="02020603050405020304" pitchFamily="18" charset="0"/>
              </a:rPr>
              <a:t>watcheth</a:t>
            </a:r>
            <a:r>
              <a:rPr lang="en-US" dirty="0" smtClean="0">
                <a:latin typeface="Times New Roman" panose="02020603050405020304" pitchFamily="18" charset="0"/>
                <a:cs typeface="Times New Roman" panose="02020603050405020304" pitchFamily="18" charset="0"/>
              </a:rPr>
              <a:t> over her with tender love, and </a:t>
            </a:r>
            <a:r>
              <a:rPr lang="en-US" dirty="0" err="1" smtClean="0">
                <a:latin typeface="Times New Roman" panose="02020603050405020304" pitchFamily="18" charset="0"/>
                <a:cs typeface="Times New Roman" panose="02020603050405020304" pitchFamily="18" charset="0"/>
              </a:rPr>
              <a:t>remembereth</a:t>
            </a:r>
            <a:r>
              <a:rPr lang="en-US" dirty="0" smtClean="0">
                <a:latin typeface="Times New Roman" panose="02020603050405020304" pitchFamily="18" charset="0"/>
                <a:cs typeface="Times New Roman" panose="02020603050405020304" pitchFamily="18" charset="0"/>
              </a:rPr>
              <a:t> her every moment? Whose arms are about her to guard her from harm? and if she is sick, who shall heal her?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God is the parent of the mother;</a:t>
            </a:r>
            <a:r>
              <a:rPr lang="hu-HU"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08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786" y="155621"/>
            <a:ext cx="10515600" cy="428579"/>
          </a:xfrm>
        </p:spPr>
        <p:txBody>
          <a:bodyPr>
            <a:normAutofit fontScale="90000"/>
          </a:bodyPr>
          <a:lstStyle/>
          <a:p>
            <a:pPr algn="ctr"/>
            <a:r>
              <a:rPr lang="hu-HU" dirty="0" err="1">
                <a:latin typeface="Times New Roman" panose="02020603050405020304" pitchFamily="18" charset="0"/>
                <a:cs typeface="Times New Roman" panose="02020603050405020304" pitchFamily="18" charset="0"/>
              </a:rPr>
              <a:t>f</a:t>
            </a:r>
            <a:r>
              <a:rPr lang="hu-HU" dirty="0" err="1" smtClean="0">
                <a:latin typeface="Times New Roman" panose="02020603050405020304" pitchFamily="18" charset="0"/>
                <a:cs typeface="Times New Roman" panose="02020603050405020304" pitchFamily="18" charset="0"/>
              </a:rPr>
              <a:t>rom</a:t>
            </a:r>
            <a:r>
              <a:rPr lang="hu-HU" dirty="0" smtClean="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Hymn</a:t>
            </a:r>
            <a:r>
              <a:rPr lang="hu-HU" dirty="0" smtClean="0">
                <a:latin typeface="Times New Roman" panose="02020603050405020304" pitchFamily="18" charset="0"/>
                <a:cs typeface="Times New Roman" panose="02020603050405020304" pitchFamily="18" charset="0"/>
              </a:rPr>
              <a:t> V</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141668" y="685800"/>
            <a:ext cx="11925836" cy="6036971"/>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The glorious sun is set in the west; the night-dews fall; and the air which was sultry, becomes cool.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flowers fold up their </a:t>
            </a:r>
            <a:r>
              <a:rPr lang="en-US" dirty="0" err="1" smtClean="0">
                <a:latin typeface="Times New Roman" panose="02020603050405020304" pitchFamily="18" charset="0"/>
                <a:cs typeface="Times New Roman" panose="02020603050405020304" pitchFamily="18" charset="0"/>
              </a:rPr>
              <a:t>coloured</a:t>
            </a:r>
            <a:r>
              <a:rPr lang="en-US" dirty="0" smtClean="0">
                <a:latin typeface="Times New Roman" panose="02020603050405020304" pitchFamily="18" charset="0"/>
                <a:cs typeface="Times New Roman" panose="02020603050405020304" pitchFamily="18" charset="0"/>
              </a:rPr>
              <a:t> leaves; they fold themselves up, and hang their heads on the slender stalk.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chickens are gathered under the wing of the hen, and are at rest: the hen herself is at rest also.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 little birds have ceased their warbling; they are asleep on the boughs, each one with his head behind his wing. </a:t>
            </a:r>
            <a:endParaRPr lang="hu-HU"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There is no murmur of bees around the hive, or amongst the honeyed woodbines; they have done their work, and lie close in their waxen cells. The sheep rest upon their soft fleeces, and their loud bleating is no more heard amongst the hills. There is no sound of a number of voices, or of children at play, or the trampling of busy feet, and of people hurrying to and fro. </a:t>
            </a:r>
            <a:r>
              <a:rPr lang="hu-HU" dirty="0" smtClean="0">
                <a:latin typeface="Times New Roman" panose="02020603050405020304" pitchFamily="18" charset="0"/>
                <a:cs typeface="Times New Roman" panose="02020603050405020304" pitchFamily="18" charset="0"/>
              </a:rPr>
              <a:t>[…]</a:t>
            </a:r>
          </a:p>
          <a:p>
            <a:pPr marL="0" indent="0">
              <a:buNone/>
            </a:pPr>
            <a:r>
              <a:rPr lang="en-US" dirty="0" smtClean="0">
                <a:latin typeface="Times New Roman" panose="02020603050405020304" pitchFamily="18" charset="0"/>
                <a:cs typeface="Times New Roman" panose="02020603050405020304" pitchFamily="18" charset="0"/>
              </a:rPr>
              <a:t>Who </a:t>
            </a:r>
            <a:r>
              <a:rPr lang="en-US" dirty="0" err="1" smtClean="0">
                <a:latin typeface="Times New Roman" panose="02020603050405020304" pitchFamily="18" charset="0"/>
                <a:cs typeface="Times New Roman" panose="02020603050405020304" pitchFamily="18" charset="0"/>
              </a:rPr>
              <a:t>taketh</a:t>
            </a:r>
            <a:r>
              <a:rPr lang="en-US" dirty="0" smtClean="0">
                <a:latin typeface="Times New Roman" panose="02020603050405020304" pitchFamily="18" charset="0"/>
                <a:cs typeface="Times New Roman" panose="02020603050405020304" pitchFamily="18" charset="0"/>
              </a:rPr>
              <a:t> care of all people when they are sunk in sleep; when they cannot defend themselves, nor see if danger </a:t>
            </a:r>
            <a:r>
              <a:rPr lang="en-US" dirty="0" err="1" smtClean="0">
                <a:latin typeface="Times New Roman" panose="02020603050405020304" pitchFamily="18" charset="0"/>
                <a:cs typeface="Times New Roman" panose="02020603050405020304" pitchFamily="18" charset="0"/>
              </a:rPr>
              <a:t>approacheth</a:t>
            </a:r>
            <a:r>
              <a:rPr lang="en-US" dirty="0" smtClean="0">
                <a:latin typeface="Times New Roman" panose="02020603050405020304" pitchFamily="18" charset="0"/>
                <a:cs typeface="Times New Roman" panose="02020603050405020304" pitchFamily="18" charset="0"/>
              </a:rPr>
              <a:t>? There is an eye that never </a:t>
            </a:r>
            <a:r>
              <a:rPr lang="en-US" dirty="0" err="1" smtClean="0">
                <a:latin typeface="Times New Roman" panose="02020603050405020304" pitchFamily="18" charset="0"/>
                <a:cs typeface="Times New Roman" panose="02020603050405020304" pitchFamily="18" charset="0"/>
              </a:rPr>
              <a:t>sleepeth</a:t>
            </a:r>
            <a:r>
              <a:rPr lang="hu-HU"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656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2769" y="141668"/>
            <a:ext cx="11578107" cy="502276"/>
          </a:xfrm>
        </p:spPr>
        <p:txBody>
          <a:bodyPr>
            <a:normAutofit fontScale="90000"/>
          </a:bodyPr>
          <a:lstStyle/>
          <a:p>
            <a:r>
              <a:rPr lang="en-GB" dirty="0" err="1" smtClean="0">
                <a:latin typeface="Times New Roman" panose="02020603050405020304" pitchFamily="18" charset="0"/>
                <a:cs typeface="Times New Roman" panose="02020603050405020304" pitchFamily="18" charset="0"/>
              </a:rPr>
              <a:t>ՙAn</a:t>
            </a:r>
            <a:r>
              <a:rPr lang="en-GB" dirty="0" smtClean="0">
                <a:latin typeface="Times New Roman" panose="02020603050405020304" pitchFamily="18" charset="0"/>
                <a:cs typeface="Times New Roman" panose="02020603050405020304" pitchFamily="18" charset="0"/>
              </a:rPr>
              <a:t> Address to the Deity’ (1773 [Poems]) - beginning</a:t>
            </a:r>
            <a:endParaRPr lang="en-GB" dirty="0">
              <a:latin typeface="Times New Roman" panose="02020603050405020304" pitchFamily="18" charset="0"/>
              <a:cs typeface="Times New Roman" panose="02020603050405020304" pitchFamily="18" charset="0"/>
            </a:endParaRPr>
          </a:p>
        </p:txBody>
      </p:sp>
      <p:sp>
        <p:nvSpPr>
          <p:cNvPr id="3" name="Tartalom helye 2"/>
          <p:cNvSpPr>
            <a:spLocks noGrp="1"/>
          </p:cNvSpPr>
          <p:nvPr>
            <p:ph idx="1"/>
          </p:nvPr>
        </p:nvSpPr>
        <p:spPr>
          <a:xfrm>
            <a:off x="70834" y="643944"/>
            <a:ext cx="12050332" cy="6078829"/>
          </a:xfrm>
        </p:spPr>
        <p:txBody>
          <a:bodyPr>
            <a:normAutofit fontScale="92500" lnSpcReduction="10000"/>
          </a:bodyPr>
          <a:lstStyle/>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God of my life! and author of my days!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Permit my feeble voice to lisp thy praise;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And trembling, take upon a mortal tongue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That </a:t>
            </a:r>
            <a:r>
              <a:rPr lang="en-US" dirty="0" err="1" smtClean="0">
                <a:latin typeface="Times New Roman" panose="02020603050405020304" pitchFamily="18" charset="0"/>
                <a:cs typeface="Times New Roman" panose="02020603050405020304" pitchFamily="18" charset="0"/>
              </a:rPr>
              <a:t>hallow'd</a:t>
            </a:r>
            <a:r>
              <a:rPr lang="en-US" dirty="0" smtClean="0">
                <a:latin typeface="Times New Roman" panose="02020603050405020304" pitchFamily="18" charset="0"/>
                <a:cs typeface="Times New Roman" panose="02020603050405020304" pitchFamily="18" charset="0"/>
              </a:rPr>
              <a:t> name to harps of Seraphs sung.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Yet here the brightest Seraphs could no more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Than veil their faces, tremble, and adore.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Worms, angels, men, in every different sphere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Are equal all, for all are nothing here.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All nature faints beneath the mighty name,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Which nature's works, thro' all their parts proclaim.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I feel that name my inmost thoughts </a:t>
            </a:r>
            <a:r>
              <a:rPr lang="en-US" dirty="0" err="1" smtClean="0">
                <a:latin typeface="Times New Roman" panose="02020603050405020304" pitchFamily="18" charset="0"/>
                <a:cs typeface="Times New Roman" panose="02020603050405020304" pitchFamily="18" charset="0"/>
              </a:rPr>
              <a:t>controul</a:t>
            </a:r>
            <a:r>
              <a:rPr lang="en-US" dirty="0" smtClean="0">
                <a:latin typeface="Times New Roman" panose="02020603050405020304" pitchFamily="18" charset="0"/>
                <a:cs typeface="Times New Roman" panose="02020603050405020304" pitchFamily="18" charset="0"/>
              </a:rPr>
              <a:t>,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And breathe an awful stillness thro' my soul; </a:t>
            </a:r>
            <a:endParaRPr lang="hu-HU" dirty="0" smtClean="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smtClean="0">
                <a:latin typeface="Times New Roman" panose="02020603050405020304" pitchFamily="18" charset="0"/>
                <a:cs typeface="Times New Roman" panose="02020603050405020304" pitchFamily="18" charset="0"/>
              </a:rPr>
              <a:t>As by a charm, the waves of grief subside</a:t>
            </a:r>
            <a:r>
              <a:rPr lang="hu-HU"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660303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2675</TotalTime>
  <Words>2726</Words>
  <Application>Microsoft Office PowerPoint</Application>
  <PresentationFormat>Szélesvásznú</PresentationFormat>
  <Paragraphs>169</Paragraphs>
  <Slides>33</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33</vt:i4>
      </vt:variant>
    </vt:vector>
  </HeadingPairs>
  <TitlesOfParts>
    <vt:vector size="39" baseType="lpstr">
      <vt:lpstr>Arial</vt:lpstr>
      <vt:lpstr>Calibri</vt:lpstr>
      <vt:lpstr>Calibri Light</vt:lpstr>
      <vt:lpstr>Tahoma</vt:lpstr>
      <vt:lpstr>Times New Roman</vt:lpstr>
      <vt:lpstr>Office-téma</vt:lpstr>
      <vt:lpstr>Anna Letitia Barbauld, Eighteen Hundred and Eleven</vt:lpstr>
      <vt:lpstr>Portraits in the Characters of the Muses in the Temple of Apollo by Richard Samuel</vt:lpstr>
      <vt:lpstr>John Chapman</vt:lpstr>
      <vt:lpstr>Richard Cosway</vt:lpstr>
      <vt:lpstr>Anna Letitia Barbauld (1743-1825)</vt:lpstr>
      <vt:lpstr>Rational Dissent</vt:lpstr>
      <vt:lpstr>from Hymn III</vt:lpstr>
      <vt:lpstr>from Hymn V</vt:lpstr>
      <vt:lpstr>ՙAn Address to the Deity’ (1773 [Poems]) - beginning</vt:lpstr>
      <vt:lpstr>ՙAn Address to the Deity’ - end</vt:lpstr>
      <vt:lpstr>ՙAn Address to the Deity’ – end (2)</vt:lpstr>
      <vt:lpstr>From ՙCorsica’ (1769)</vt:lpstr>
      <vt:lpstr>From ՙCorsica’ 2</vt:lpstr>
      <vt:lpstr>From An Address to the Opposers of the Repeal of the Corporation and Test Acts (1790)</vt:lpstr>
      <vt:lpstr>The Great Comet of 1811</vt:lpstr>
      <vt:lpstr>Great Comet of 1811 </vt:lpstr>
      <vt:lpstr>Apocalyptic politics and economy</vt:lpstr>
      <vt:lpstr>Prophecy as a shared language</vt:lpstr>
      <vt:lpstr>Cultural War in Britain (speaking under duress)</vt:lpstr>
      <vt:lpstr>Opening: Britain under apocalyptic siege</vt:lpstr>
      <vt:lpstr>Opening (notes)</vt:lpstr>
      <vt:lpstr>Section 2: anti-war statement</vt:lpstr>
      <vt:lpstr>Section 2</vt:lpstr>
      <vt:lpstr>Notes</vt:lpstr>
      <vt:lpstr>Ruin, as with an earthquake shock, is here, </vt:lpstr>
      <vt:lpstr>From ‘Against Inconsistency in Our Expectations’ (1769)</vt:lpstr>
      <vt:lpstr>Elegiac Patriotism</vt:lpstr>
      <vt:lpstr>Elegiac Patriotism 2</vt:lpstr>
      <vt:lpstr>Prophecy as Remembrance</vt:lpstr>
      <vt:lpstr>Cosmopolitan, multicultural London</vt:lpstr>
      <vt:lpstr>The prophecy 1</vt:lpstr>
      <vt:lpstr>The Prophecy 2</vt:lpstr>
      <vt:lpstr>Recommended Literature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Anna Letitia Barbauld, Eighteen Hundred and Eleven</dc:title>
  <dc:creator>Gárdos Bálint</dc:creator>
  <cp:lastModifiedBy>Gárdos Bálint</cp:lastModifiedBy>
  <cp:revision>50</cp:revision>
  <dcterms:created xsi:type="dcterms:W3CDTF">2019-03-20T12:32:06Z</dcterms:created>
  <dcterms:modified xsi:type="dcterms:W3CDTF">2019-03-22T12:28:23Z</dcterms:modified>
</cp:coreProperties>
</file>