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78" r:id="rId23"/>
    <p:sldId id="279" r:id="rId24"/>
    <p:sldId id="280" r:id="rId25"/>
    <p:sldId id="281" r:id="rId26"/>
    <p:sldId id="277" r:id="rId2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434" autoAdjust="0"/>
  </p:normalViewPr>
  <p:slideViewPr>
    <p:cSldViewPr snapToGrid="0">
      <p:cViewPr varScale="1">
        <p:scale>
          <a:sx n="70" d="100"/>
          <a:sy n="70" d="100"/>
        </p:scale>
        <p:origin x="762" y="72"/>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F2CBD5A-307C-49BA-8EC3-AA221442E1B7}" type="datetimeFigureOut">
              <a:rPr lang="hu-HU" smtClean="0"/>
              <a:t>2019. 09. 12.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404928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F2CBD5A-307C-49BA-8EC3-AA221442E1B7}" type="datetimeFigureOut">
              <a:rPr lang="hu-HU" smtClean="0"/>
              <a:t>2019. 09. 12.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424510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F2CBD5A-307C-49BA-8EC3-AA221442E1B7}" type="datetimeFigureOut">
              <a:rPr lang="hu-HU" smtClean="0"/>
              <a:t>2019. 09. 12.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201699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F2CBD5A-307C-49BA-8EC3-AA221442E1B7}" type="datetimeFigureOut">
              <a:rPr lang="hu-HU" smtClean="0"/>
              <a:t>2019. 09. 12.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342438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F2CBD5A-307C-49BA-8EC3-AA221442E1B7}" type="datetimeFigureOut">
              <a:rPr lang="hu-HU" smtClean="0"/>
              <a:t>2019. 09. 12.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362956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F2CBD5A-307C-49BA-8EC3-AA221442E1B7}" type="datetimeFigureOut">
              <a:rPr lang="hu-HU" smtClean="0"/>
              <a:t>2019. 09. 12.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106496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F2CBD5A-307C-49BA-8EC3-AA221442E1B7}" type="datetimeFigureOut">
              <a:rPr lang="hu-HU" smtClean="0"/>
              <a:t>2019. 09. 12.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236750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F2CBD5A-307C-49BA-8EC3-AA221442E1B7}" type="datetimeFigureOut">
              <a:rPr lang="hu-HU" smtClean="0"/>
              <a:t>2019. 09. 12.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44066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F2CBD5A-307C-49BA-8EC3-AA221442E1B7}" type="datetimeFigureOut">
              <a:rPr lang="hu-HU" smtClean="0"/>
              <a:t>2019. 09. 12.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206232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F2CBD5A-307C-49BA-8EC3-AA221442E1B7}" type="datetimeFigureOut">
              <a:rPr lang="hu-HU" smtClean="0"/>
              <a:t>2019. 09. 12.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305887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F2CBD5A-307C-49BA-8EC3-AA221442E1B7}" type="datetimeFigureOut">
              <a:rPr lang="hu-HU" smtClean="0"/>
              <a:t>2019. 09. 12.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F934264-E856-4A16-8845-A8DED3B33278}" type="slidenum">
              <a:rPr lang="hu-HU" smtClean="0"/>
              <a:t>‹#›</a:t>
            </a:fld>
            <a:endParaRPr lang="hu-HU"/>
          </a:p>
        </p:txBody>
      </p:sp>
    </p:spTree>
    <p:extLst>
      <p:ext uri="{BB962C8B-B14F-4D97-AF65-F5344CB8AC3E}">
        <p14:creationId xmlns:p14="http://schemas.microsoft.com/office/powerpoint/2010/main" val="208333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CBD5A-307C-49BA-8EC3-AA221442E1B7}" type="datetimeFigureOut">
              <a:rPr lang="hu-HU" smtClean="0"/>
              <a:t>2019. 09. 12.</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34264-E856-4A16-8845-A8DED3B33278}" type="slidenum">
              <a:rPr lang="hu-HU" smtClean="0"/>
              <a:t>‹#›</a:t>
            </a:fld>
            <a:endParaRPr lang="hu-HU"/>
          </a:p>
        </p:txBody>
      </p:sp>
    </p:spTree>
    <p:extLst>
      <p:ext uri="{BB962C8B-B14F-4D97-AF65-F5344CB8AC3E}">
        <p14:creationId xmlns:p14="http://schemas.microsoft.com/office/powerpoint/2010/main" val="235850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en-GB" dirty="0" smtClean="0">
                <a:latin typeface="Times New Roman" panose="02020603050405020304" pitchFamily="18" charset="0"/>
                <a:cs typeface="Times New Roman" panose="02020603050405020304" pitchFamily="18" charset="0"/>
              </a:rPr>
              <a:t>Charlotte Smith, </a:t>
            </a:r>
            <a:r>
              <a:rPr lang="en-GB" i="1" dirty="0" smtClean="0">
                <a:latin typeface="Times New Roman" panose="02020603050405020304" pitchFamily="18" charset="0"/>
                <a:cs typeface="Times New Roman" panose="02020603050405020304" pitchFamily="18" charset="0"/>
              </a:rPr>
              <a:t>Elegiac Sonnets</a:t>
            </a:r>
            <a:r>
              <a:rPr lang="en-GB" dirty="0" smtClean="0">
                <a:latin typeface="Times New Roman" panose="02020603050405020304" pitchFamily="18" charset="0"/>
                <a:cs typeface="Times New Roman" panose="02020603050405020304" pitchFamily="18" charset="0"/>
              </a:rPr>
              <a:t> (1784)</a:t>
            </a:r>
            <a:endParaRPr lang="en-GB" dirty="0">
              <a:latin typeface="Times New Roman" panose="02020603050405020304" pitchFamily="18" charset="0"/>
              <a:cs typeface="Times New Roman" panose="02020603050405020304" pitchFamily="18" charset="0"/>
            </a:endParaRPr>
          </a:p>
        </p:txBody>
      </p:sp>
      <p:sp>
        <p:nvSpPr>
          <p:cNvPr id="3" name="Alcím 2"/>
          <p:cNvSpPr>
            <a:spLocks noGrp="1"/>
          </p:cNvSpPr>
          <p:nvPr>
            <p:ph type="subTitle" idx="1"/>
          </p:nvPr>
        </p:nvSpPr>
        <p:spPr/>
        <p:txBody>
          <a:bodyPr/>
          <a:lstStyle/>
          <a:p>
            <a:endParaRPr lang="hu-HU" dirty="0"/>
          </a:p>
        </p:txBody>
      </p:sp>
    </p:spTree>
    <p:extLst>
      <p:ext uri="{BB962C8B-B14F-4D97-AF65-F5344CB8AC3E}">
        <p14:creationId xmlns:p14="http://schemas.microsoft.com/office/powerpoint/2010/main" val="93503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8200" y="365126"/>
            <a:ext cx="10515600" cy="737960"/>
          </a:xfrm>
        </p:spPr>
        <p:txBody>
          <a:bodyPr/>
          <a:lstStyle/>
          <a:p>
            <a:r>
              <a:rPr lang="en-GB" dirty="0" smtClean="0">
                <a:latin typeface="Times New Roman" panose="02020603050405020304" pitchFamily="18" charset="0"/>
                <a:cs typeface="Times New Roman" panose="02020603050405020304" pitchFamily="18" charset="0"/>
              </a:rPr>
              <a:t>From ‘Preface</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to the 6th edition</a:t>
            </a:r>
            <a:r>
              <a:rPr lang="hu-HU" dirty="0" smtClean="0">
                <a:latin typeface="Times New Roman" panose="02020603050405020304" pitchFamily="18" charset="0"/>
                <a:cs typeface="Times New Roman" panose="02020603050405020304" pitchFamily="18" charset="0"/>
              </a:rPr>
              <a:t> (1792)</a:t>
            </a:r>
            <a:endParaRPr lang="en-GB" dirty="0">
              <a:latin typeface="Times New Roman" panose="02020603050405020304" pitchFamily="18" charset="0"/>
              <a:cs typeface="Times New Roman" panose="02020603050405020304" pitchFamily="18" charset="0"/>
            </a:endParaRPr>
          </a:p>
        </p:txBody>
      </p:sp>
      <p:sp>
        <p:nvSpPr>
          <p:cNvPr id="6" name="Tartalom helye 5"/>
          <p:cNvSpPr>
            <a:spLocks noGrp="1"/>
          </p:cNvSpPr>
          <p:nvPr>
            <p:ph idx="1"/>
          </p:nvPr>
        </p:nvSpPr>
        <p:spPr>
          <a:xfrm>
            <a:off x="341194" y="1825625"/>
            <a:ext cx="11532358" cy="4351338"/>
          </a:xfrm>
        </p:spPr>
        <p:txBody>
          <a:bodyPr/>
          <a:lstStyle/>
          <a:p>
            <a:pPr marL="0" indent="0">
              <a:buNone/>
            </a:pP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notwithstanding </a:t>
            </a:r>
            <a:r>
              <a:rPr lang="en-US" dirty="0">
                <a:latin typeface="Times New Roman" panose="02020603050405020304" pitchFamily="18" charset="0"/>
                <a:cs typeface="Times New Roman" panose="02020603050405020304" pitchFamily="18" charset="0"/>
              </a:rPr>
              <a:t>I am thus frequently </a:t>
            </a:r>
            <a:r>
              <a:rPr lang="en-US" dirty="0" smtClean="0">
                <a:latin typeface="Times New Roman" panose="02020603050405020304" pitchFamily="18" charset="0"/>
                <a:cs typeface="Times New Roman" panose="02020603050405020304" pitchFamily="18" charset="0"/>
              </a:rPr>
              <a:t>appearing </a:t>
            </a:r>
            <a:r>
              <a:rPr lang="en-US" dirty="0">
                <a:latin typeface="Times New Roman" panose="02020603050405020304" pitchFamily="18" charset="0"/>
                <a:cs typeface="Times New Roman" panose="02020603050405020304" pitchFamily="18" charset="0"/>
              </a:rPr>
              <a:t>as an authoress, and have derived from thence many of the greatest advantages of my life, (since it has procured me friends whose attachment is most invaluable) I am well aware that for a woman</a:t>
            </a:r>
            <a:r>
              <a:rPr lang="en-US"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post of honor is a private station</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Addison’s</a:t>
            </a:r>
            <a:r>
              <a:rPr lang="hu-HU" dirty="0" smtClean="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Cato</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981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0143" y="0"/>
            <a:ext cx="10515600" cy="754743"/>
          </a:xfrm>
        </p:spPr>
        <p:txBody>
          <a:bodyPr>
            <a:normAutofit/>
          </a:bodyPr>
          <a:lstStyle/>
          <a:p>
            <a:pPr algn="ctr"/>
            <a:r>
              <a:rPr lang="hu-HU" dirty="0">
                <a:latin typeface="Times New Roman" panose="02020603050405020304" pitchFamily="18" charset="0"/>
                <a:cs typeface="Times New Roman" panose="02020603050405020304" pitchFamily="18" charset="0"/>
              </a:rPr>
              <a:t>SONNET I</a:t>
            </a:r>
            <a:r>
              <a:rPr lang="hu-HU"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45143" y="754743"/>
            <a:ext cx="11785600" cy="5863771"/>
          </a:xfrm>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partial Muse has, from my earliest hours,</a:t>
            </a:r>
          </a:p>
          <a:p>
            <a:pPr marL="0" indent="0">
              <a:buNone/>
            </a:pPr>
            <a:r>
              <a:rPr lang="en-US" dirty="0" err="1">
                <a:latin typeface="Times New Roman" panose="02020603050405020304" pitchFamily="18" charset="0"/>
                <a:cs typeface="Times New Roman" panose="02020603050405020304" pitchFamily="18" charset="0"/>
              </a:rPr>
              <a:t>Smil'd</a:t>
            </a:r>
            <a:r>
              <a:rPr lang="en-US" dirty="0">
                <a:latin typeface="Times New Roman" panose="02020603050405020304" pitchFamily="18" charset="0"/>
                <a:cs typeface="Times New Roman" panose="02020603050405020304" pitchFamily="18" charset="0"/>
              </a:rPr>
              <a:t> on the rugged path I'm </a:t>
            </a:r>
            <a:r>
              <a:rPr lang="en-US" dirty="0" err="1">
                <a:latin typeface="Times New Roman" panose="02020603050405020304" pitchFamily="18" charset="0"/>
                <a:cs typeface="Times New Roman" panose="02020603050405020304" pitchFamily="18" charset="0"/>
              </a:rPr>
              <a:t>doom'd</a:t>
            </a:r>
            <a:r>
              <a:rPr lang="en-US" dirty="0">
                <a:latin typeface="Times New Roman" panose="02020603050405020304" pitchFamily="18" charset="0"/>
                <a:cs typeface="Times New Roman" panose="02020603050405020304" pitchFamily="18" charset="0"/>
              </a:rPr>
              <a:t> to tread,</a:t>
            </a:r>
          </a:p>
          <a:p>
            <a:pPr marL="0" indent="0">
              <a:buNone/>
            </a:pPr>
            <a:r>
              <a:rPr lang="en-US" dirty="0">
                <a:latin typeface="Times New Roman" panose="02020603050405020304" pitchFamily="18" charset="0"/>
                <a:cs typeface="Times New Roman" panose="02020603050405020304" pitchFamily="18" charset="0"/>
              </a:rPr>
              <a:t>And still with sportive hand has </a:t>
            </a:r>
            <a:r>
              <a:rPr lang="en-US" dirty="0" err="1">
                <a:latin typeface="Times New Roman" panose="02020603050405020304" pitchFamily="18" charset="0"/>
                <a:cs typeface="Times New Roman" panose="02020603050405020304" pitchFamily="18" charset="0"/>
              </a:rPr>
              <a:t>snatch'd</a:t>
            </a:r>
            <a:r>
              <a:rPr lang="en-US" dirty="0">
                <a:latin typeface="Times New Roman" panose="02020603050405020304" pitchFamily="18" charset="0"/>
                <a:cs typeface="Times New Roman" panose="02020603050405020304" pitchFamily="18" charset="0"/>
              </a:rPr>
              <a:t> wild </a:t>
            </a:r>
            <a:r>
              <a:rPr lang="en-US" dirty="0" err="1">
                <a:latin typeface="Times New Roman" panose="02020603050405020304" pitchFamily="18" charset="0"/>
                <a:cs typeface="Times New Roman" panose="02020603050405020304" pitchFamily="18" charset="0"/>
              </a:rPr>
              <a:t>flow'rs</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To weave fantastic garlands for my head:</a:t>
            </a:r>
          </a:p>
          <a:p>
            <a:pPr marL="0" indent="0">
              <a:buNone/>
            </a:pPr>
            <a:r>
              <a:rPr lang="en-US" dirty="0">
                <a:latin typeface="Times New Roman" panose="02020603050405020304" pitchFamily="18" charset="0"/>
                <a:cs typeface="Times New Roman" panose="02020603050405020304" pitchFamily="18" charset="0"/>
              </a:rPr>
              <a:t>But far, far happier is the lot of those</a:t>
            </a:r>
          </a:p>
          <a:p>
            <a:pPr marL="0" indent="0">
              <a:buNone/>
            </a:pPr>
            <a:r>
              <a:rPr lang="en-US" dirty="0">
                <a:latin typeface="Times New Roman" panose="02020603050405020304" pitchFamily="18" charset="0"/>
                <a:cs typeface="Times New Roman" panose="02020603050405020304" pitchFamily="18" charset="0"/>
              </a:rPr>
              <a:t>Who never </a:t>
            </a:r>
            <a:r>
              <a:rPr lang="en-US" dirty="0" err="1">
                <a:latin typeface="Times New Roman" panose="02020603050405020304" pitchFamily="18" charset="0"/>
                <a:cs typeface="Times New Roman" panose="02020603050405020304" pitchFamily="18" charset="0"/>
              </a:rPr>
              <a:t>learn'd</a:t>
            </a:r>
            <a:r>
              <a:rPr lang="en-US" dirty="0">
                <a:latin typeface="Times New Roman" panose="02020603050405020304" pitchFamily="18" charset="0"/>
                <a:cs typeface="Times New Roman" panose="02020603050405020304" pitchFamily="18" charset="0"/>
              </a:rPr>
              <a:t> her dear delusive art;</a:t>
            </a:r>
          </a:p>
          <a:p>
            <a:pPr marL="0" indent="0">
              <a:buNone/>
            </a:pPr>
            <a:r>
              <a:rPr lang="en-US" dirty="0">
                <a:latin typeface="Times New Roman" panose="02020603050405020304" pitchFamily="18" charset="0"/>
                <a:cs typeface="Times New Roman" panose="02020603050405020304" pitchFamily="18" charset="0"/>
              </a:rPr>
              <a:t>Which, while it decks the head with many a rose,</a:t>
            </a:r>
          </a:p>
          <a:p>
            <a:pPr marL="0" indent="0">
              <a:buNone/>
            </a:pPr>
            <a:r>
              <a:rPr lang="en-US" dirty="0">
                <a:latin typeface="Times New Roman" panose="02020603050405020304" pitchFamily="18" charset="0"/>
                <a:cs typeface="Times New Roman" panose="02020603050405020304" pitchFamily="18" charset="0"/>
              </a:rPr>
              <a:t>Reserves the thorn, to fester in the heart.</a:t>
            </a:r>
          </a:p>
          <a:p>
            <a:pPr marL="0" indent="0">
              <a:buNone/>
            </a:pPr>
            <a:r>
              <a:rPr lang="en-US" dirty="0">
                <a:latin typeface="Times New Roman" panose="02020603050405020304" pitchFamily="18" charset="0"/>
                <a:cs typeface="Times New Roman" panose="02020603050405020304" pitchFamily="18" charset="0"/>
              </a:rPr>
              <a:t>For still she bids soft Pity's melting eye</a:t>
            </a:r>
          </a:p>
          <a:p>
            <a:pPr marL="0" indent="0">
              <a:buNone/>
            </a:pPr>
            <a:r>
              <a:rPr lang="en-US" dirty="0">
                <a:latin typeface="Times New Roman" panose="02020603050405020304" pitchFamily="18" charset="0"/>
                <a:cs typeface="Times New Roman" panose="02020603050405020304" pitchFamily="18" charset="0"/>
              </a:rPr>
              <a:t>Stream o'er the ills she knows not to remove,</a:t>
            </a:r>
          </a:p>
          <a:p>
            <a:pPr marL="0" indent="0">
              <a:buNone/>
            </a:pPr>
            <a:r>
              <a:rPr lang="en-US" dirty="0">
                <a:latin typeface="Times New Roman" panose="02020603050405020304" pitchFamily="18" charset="0"/>
                <a:cs typeface="Times New Roman" panose="02020603050405020304" pitchFamily="18" charset="0"/>
              </a:rPr>
              <a:t>Points </a:t>
            </a:r>
            <a:r>
              <a:rPr lang="en-US" dirty="0" err="1">
                <a:latin typeface="Times New Roman" panose="02020603050405020304" pitchFamily="18" charset="0"/>
                <a:cs typeface="Times New Roman" panose="02020603050405020304" pitchFamily="18" charset="0"/>
              </a:rPr>
              <a:t>ev'ry</a:t>
            </a:r>
            <a:r>
              <a:rPr lang="en-US" dirty="0">
                <a:latin typeface="Times New Roman" panose="02020603050405020304" pitchFamily="18" charset="0"/>
                <a:cs typeface="Times New Roman" panose="02020603050405020304" pitchFamily="18" charset="0"/>
              </a:rPr>
              <a:t> pang, and deepens </a:t>
            </a:r>
            <a:r>
              <a:rPr lang="en-US" dirty="0" err="1">
                <a:latin typeface="Times New Roman" panose="02020603050405020304" pitchFamily="18" charset="0"/>
                <a:cs typeface="Times New Roman" panose="02020603050405020304" pitchFamily="18" charset="0"/>
              </a:rPr>
              <a:t>ev'ry</a:t>
            </a:r>
            <a:r>
              <a:rPr lang="en-US" dirty="0">
                <a:latin typeface="Times New Roman" panose="02020603050405020304" pitchFamily="18" charset="0"/>
                <a:cs typeface="Times New Roman" panose="02020603050405020304" pitchFamily="18" charset="0"/>
              </a:rPr>
              <a:t> sigh</a:t>
            </a:r>
          </a:p>
          <a:p>
            <a:pPr marL="0" indent="0">
              <a:buNone/>
            </a:pPr>
            <a:r>
              <a:rPr lang="en-US" dirty="0">
                <a:latin typeface="Times New Roman" panose="02020603050405020304" pitchFamily="18" charset="0"/>
                <a:cs typeface="Times New Roman" panose="02020603050405020304" pitchFamily="18" charset="0"/>
              </a:rPr>
              <a:t>Of mourning Friendship, or unhappy Love.</a:t>
            </a:r>
          </a:p>
          <a:p>
            <a:pPr marL="0" indent="0">
              <a:buNone/>
            </a:pPr>
            <a:r>
              <a:rPr lang="en-US" dirty="0">
                <a:latin typeface="Times New Roman" panose="02020603050405020304" pitchFamily="18" charset="0"/>
                <a:cs typeface="Times New Roman" panose="02020603050405020304" pitchFamily="18" charset="0"/>
              </a:rPr>
              <a:t>Ah! then, how dear the Muse's favors cost,</a:t>
            </a:r>
          </a:p>
          <a:p>
            <a:pPr marL="0" indent="0">
              <a:buNone/>
            </a:pPr>
            <a:r>
              <a:rPr lang="en-US" i="1" dirty="0">
                <a:latin typeface="Times New Roman" panose="02020603050405020304" pitchFamily="18" charset="0"/>
                <a:cs typeface="Times New Roman" panose="02020603050405020304" pitchFamily="18" charset="0"/>
              </a:rPr>
              <a:t>If those paint sorrow best—who feel it most.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93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75771"/>
            <a:ext cx="10515600" cy="522515"/>
          </a:xfrm>
        </p:spPr>
        <p:txBody>
          <a:bodyPr>
            <a:normAutofit fontScale="90000"/>
          </a:bodyPr>
          <a:lstStyle/>
          <a:p>
            <a:pPr algn="ctr"/>
            <a:r>
              <a:rPr lang="hu-HU" dirty="0" err="1" smtClean="0">
                <a:latin typeface="Times New Roman" panose="02020603050405020304" pitchFamily="18" charset="0"/>
                <a:cs typeface="Times New Roman" panose="02020603050405020304" pitchFamily="18" charset="0"/>
              </a:rPr>
              <a:t>Sonnet</a:t>
            </a:r>
            <a:r>
              <a:rPr lang="hu-HU" dirty="0" smtClean="0">
                <a:latin typeface="Times New Roman" panose="02020603050405020304" pitchFamily="18" charset="0"/>
                <a:cs typeface="Times New Roman" panose="02020603050405020304" pitchFamily="18" charset="0"/>
              </a:rPr>
              <a:t> I. (</a:t>
            </a:r>
            <a:r>
              <a:rPr lang="hu-HU" dirty="0" err="1" smtClean="0">
                <a:latin typeface="Times New Roman" panose="02020603050405020304" pitchFamily="18" charset="0"/>
                <a:cs typeface="Times New Roman" panose="02020603050405020304" pitchFamily="18" charset="0"/>
              </a:rPr>
              <a:t>notes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88685" y="798286"/>
            <a:ext cx="11756571" cy="5863771"/>
          </a:xfrm>
        </p:spPr>
        <p:txBody>
          <a:bodyPr>
            <a:normAutofit fontScale="92500" lnSpcReduction="20000"/>
          </a:bodyPr>
          <a:lstStyle/>
          <a:p>
            <a:r>
              <a:rPr lang="en-GB" dirty="0" smtClean="0">
                <a:latin typeface="Times New Roman" panose="02020603050405020304" pitchFamily="18" charset="0"/>
                <a:cs typeface="Times New Roman" panose="02020603050405020304" pitchFamily="18" charset="0"/>
              </a:rPr>
              <a:t>Quatrains 1-2: is pain the source or the consequence of poetry? Does poetry alleviate or perpetuate the suffering? What is the muse smiling at?</a:t>
            </a:r>
          </a:p>
          <a:p>
            <a:r>
              <a:rPr lang="en-GB" dirty="0" smtClean="0">
                <a:latin typeface="Times New Roman" panose="02020603050405020304" pitchFamily="18" charset="0"/>
                <a:cs typeface="Times New Roman" panose="02020603050405020304" pitchFamily="18" charset="0"/>
              </a:rPr>
              <a:t>Does poetry come from the heart (expression) or does it do something to the heart (‘fester in the heart’)?</a:t>
            </a:r>
          </a:p>
          <a:p>
            <a:r>
              <a:rPr lang="en-GB" dirty="0" smtClean="0">
                <a:latin typeface="Times New Roman" panose="02020603050405020304" pitchFamily="18" charset="0"/>
                <a:cs typeface="Times New Roman" panose="02020603050405020304" pitchFamily="18" charset="0"/>
              </a:rPr>
              <a:t>Paradox of weaving garlands: both natural and artificial (like the genre, like the emotion described).</a:t>
            </a:r>
          </a:p>
          <a:p>
            <a:r>
              <a:rPr lang="en-GB" dirty="0" smtClean="0">
                <a:latin typeface="Times New Roman" panose="02020603050405020304" pitchFamily="18" charset="0"/>
                <a:cs typeface="Times New Roman" panose="02020603050405020304" pitchFamily="18" charset="0"/>
              </a:rPr>
              <a:t>Pope's </a:t>
            </a:r>
            <a:r>
              <a:rPr lang="en-GB" i="1" dirty="0" smtClean="0">
                <a:latin typeface="Times New Roman" panose="02020603050405020304" pitchFamily="18" charset="0"/>
                <a:cs typeface="Times New Roman" panose="02020603050405020304" pitchFamily="18" charset="0"/>
              </a:rPr>
              <a:t>Eloisa to Abelard</a:t>
            </a:r>
            <a:r>
              <a:rPr lang="en-GB" dirty="0" smtClean="0">
                <a:latin typeface="Times New Roman" panose="02020603050405020304" pitchFamily="18" charset="0"/>
                <a:cs typeface="Times New Roman" panose="02020603050405020304" pitchFamily="18" charset="0"/>
              </a:rPr>
              <a:t>. ‘The well-sung woes shall soothe my pensive ghost; / He best can paint them who shall feel them most’. Smith's sonnet leads precisely to a reversal of that claim about sympathy, affect and writing.</a:t>
            </a:r>
          </a:p>
          <a:p>
            <a:r>
              <a:rPr lang="en-GB" dirty="0" smtClean="0">
                <a:latin typeface="Times New Roman" panose="02020603050405020304" pitchFamily="18" charset="0"/>
                <a:cs typeface="Times New Roman" panose="02020603050405020304" pitchFamily="18" charset="0"/>
              </a:rPr>
              <a:t>Personal pain is articulated through repetition, a quote.</a:t>
            </a:r>
          </a:p>
          <a:p>
            <a:r>
              <a:rPr lang="en-GB" dirty="0" smtClean="0">
                <a:latin typeface="Times New Roman" panose="02020603050405020304" pitchFamily="18" charset="0"/>
                <a:cs typeface="Times New Roman" panose="02020603050405020304" pitchFamily="18" charset="0"/>
              </a:rPr>
              <a:t>This poem stems from a long tradition- the heroic epistle in which male poets give voice to female suffering. [Robinson]</a:t>
            </a:r>
          </a:p>
          <a:p>
            <a:r>
              <a:rPr lang="en-GB" dirty="0" err="1" smtClean="0">
                <a:latin typeface="Times New Roman" panose="02020603050405020304" pitchFamily="18" charset="0"/>
                <a:cs typeface="Times New Roman" panose="02020603050405020304" pitchFamily="18" charset="0"/>
              </a:rPr>
              <a:t>Problematization</a:t>
            </a:r>
            <a:r>
              <a:rPr lang="en-GB" dirty="0" smtClean="0">
                <a:latin typeface="Times New Roman" panose="02020603050405020304" pitchFamily="18" charset="0"/>
                <a:cs typeface="Times New Roman" panose="02020603050405020304" pitchFamily="18" charset="0"/>
              </a:rPr>
              <a:t> of pity, the ‘woman in need’ trope on which the project was supposed to be built. Speaker’s gender never mentioned.</a:t>
            </a:r>
          </a:p>
          <a:p>
            <a:r>
              <a:rPr lang="en-GB" dirty="0" smtClean="0">
                <a:latin typeface="Times New Roman" panose="02020603050405020304" pitchFamily="18" charset="0"/>
                <a:cs typeface="Times New Roman" panose="02020603050405020304" pitchFamily="18" charset="0"/>
              </a:rPr>
              <a:t>‘the ills she knows not to remove’ (suffering, like the pangs of love in renaissance cycles needs to be prolonged)</a:t>
            </a:r>
          </a:p>
          <a:p>
            <a:r>
              <a:rPr lang="en-GB" dirty="0" smtClean="0">
                <a:latin typeface="Times New Roman" panose="02020603050405020304" pitchFamily="18" charset="0"/>
                <a:cs typeface="Times New Roman" panose="02020603050405020304" pitchFamily="18" charset="0"/>
              </a:rPr>
              <a:t>A triumphantly perfect Shakespearean sonnet (not typical or ‘legitimate’)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50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03201"/>
            <a:ext cx="10515600" cy="389227"/>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SONNET IV. </a:t>
            </a:r>
            <a:r>
              <a:rPr lang="en-US" i="1" dirty="0">
                <a:latin typeface="Times New Roman" panose="02020603050405020304" pitchFamily="18" charset="0"/>
                <a:cs typeface="Times New Roman" panose="02020603050405020304" pitchFamily="18" charset="0"/>
              </a:rPr>
              <a:t>To the Moon</a:t>
            </a:r>
            <a:r>
              <a:rPr lang="en-US" i="1"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304800" y="746975"/>
            <a:ext cx="11669486" cy="5962918"/>
          </a:xfrm>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QUEEN </a:t>
            </a:r>
            <a:r>
              <a:rPr lang="en-US" dirty="0">
                <a:latin typeface="Times New Roman" panose="02020603050405020304" pitchFamily="18" charset="0"/>
                <a:cs typeface="Times New Roman" panose="02020603050405020304" pitchFamily="18" charset="0"/>
              </a:rPr>
              <a:t>of the silver bow!—by thy pale beam,</a:t>
            </a:r>
          </a:p>
          <a:p>
            <a:pPr marL="0" indent="0">
              <a:buNone/>
            </a:pPr>
            <a:r>
              <a:rPr lang="en-US" dirty="0">
                <a:latin typeface="Times New Roman" panose="02020603050405020304" pitchFamily="18" charset="0"/>
                <a:cs typeface="Times New Roman" panose="02020603050405020304" pitchFamily="18" charset="0"/>
              </a:rPr>
              <a:t>Alone and pensive, I delight to stray,</a:t>
            </a:r>
          </a:p>
          <a:p>
            <a:pPr marL="0" indent="0">
              <a:buNone/>
            </a:pPr>
            <a:r>
              <a:rPr lang="en-US" dirty="0">
                <a:latin typeface="Times New Roman" panose="02020603050405020304" pitchFamily="18" charset="0"/>
                <a:cs typeface="Times New Roman" panose="02020603050405020304" pitchFamily="18" charset="0"/>
              </a:rPr>
              <a:t>And watch thy shadow trembling in the stream,</a:t>
            </a:r>
          </a:p>
          <a:p>
            <a:pPr marL="0" indent="0">
              <a:buNone/>
            </a:pPr>
            <a:r>
              <a:rPr lang="en-US" dirty="0">
                <a:latin typeface="Times New Roman" panose="02020603050405020304" pitchFamily="18" charset="0"/>
                <a:cs typeface="Times New Roman" panose="02020603050405020304" pitchFamily="18" charset="0"/>
              </a:rPr>
              <a:t>Or mark the floating clouds that cross thy way.</a:t>
            </a:r>
          </a:p>
          <a:p>
            <a:pPr marL="0" indent="0">
              <a:buNone/>
            </a:pPr>
            <a:r>
              <a:rPr lang="en-US" dirty="0">
                <a:latin typeface="Times New Roman" panose="02020603050405020304" pitchFamily="18" charset="0"/>
                <a:cs typeface="Times New Roman" panose="02020603050405020304" pitchFamily="18" charset="0"/>
              </a:rPr>
              <a:t>And while I gaze, thy mild and placid light</a:t>
            </a:r>
          </a:p>
          <a:p>
            <a:pPr marL="0" indent="0">
              <a:buNone/>
            </a:pPr>
            <a:r>
              <a:rPr lang="en-US" dirty="0">
                <a:latin typeface="Times New Roman" panose="02020603050405020304" pitchFamily="18" charset="0"/>
                <a:cs typeface="Times New Roman" panose="02020603050405020304" pitchFamily="18" charset="0"/>
              </a:rPr>
              <a:t>Sheds a soft calm upon my troubled breast;</a:t>
            </a:r>
          </a:p>
          <a:p>
            <a:pPr marL="0" indent="0">
              <a:buNone/>
            </a:pPr>
            <a:r>
              <a:rPr lang="en-US" dirty="0">
                <a:latin typeface="Times New Roman" panose="02020603050405020304" pitchFamily="18" charset="0"/>
                <a:cs typeface="Times New Roman" panose="02020603050405020304" pitchFamily="18" charset="0"/>
              </a:rPr>
              <a:t>And oft I think—fair planet of the night—</a:t>
            </a:r>
          </a:p>
          <a:p>
            <a:pPr marL="0" indent="0">
              <a:buNone/>
            </a:pPr>
            <a:r>
              <a:rPr lang="en-US" dirty="0">
                <a:latin typeface="Times New Roman" panose="02020603050405020304" pitchFamily="18" charset="0"/>
                <a:cs typeface="Times New Roman" panose="02020603050405020304" pitchFamily="18" charset="0"/>
              </a:rPr>
              <a:t>That in thy orb, the wretched may have rest:</a:t>
            </a:r>
          </a:p>
          <a:p>
            <a:pPr marL="0" indent="0">
              <a:buNone/>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suff'rers</a:t>
            </a:r>
            <a:r>
              <a:rPr lang="en-US" dirty="0">
                <a:latin typeface="Times New Roman" panose="02020603050405020304" pitchFamily="18" charset="0"/>
                <a:cs typeface="Times New Roman" panose="02020603050405020304" pitchFamily="18" charset="0"/>
              </a:rPr>
              <a:t> of the earth perhaps may go,</a:t>
            </a:r>
          </a:p>
          <a:p>
            <a:pPr marL="0" indent="0">
              <a:buNone/>
            </a:pPr>
            <a:r>
              <a:rPr lang="en-US" dirty="0" err="1">
                <a:latin typeface="Times New Roman" panose="02020603050405020304" pitchFamily="18" charset="0"/>
                <a:cs typeface="Times New Roman" panose="02020603050405020304" pitchFamily="18" charset="0"/>
              </a:rPr>
              <a:t>Releas'd</a:t>
            </a:r>
            <a:r>
              <a:rPr lang="en-US" dirty="0">
                <a:latin typeface="Times New Roman" panose="02020603050405020304" pitchFamily="18" charset="0"/>
                <a:cs typeface="Times New Roman" panose="02020603050405020304" pitchFamily="18" charset="0"/>
              </a:rPr>
              <a:t> by Death—to thy benignant sphere,</a:t>
            </a:r>
          </a:p>
          <a:p>
            <a:pPr marL="0" indent="0">
              <a:buNone/>
            </a:pPr>
            <a:r>
              <a:rPr lang="en-US" dirty="0">
                <a:latin typeface="Times New Roman" panose="02020603050405020304" pitchFamily="18" charset="0"/>
                <a:cs typeface="Times New Roman" panose="02020603050405020304" pitchFamily="18" charset="0"/>
              </a:rPr>
              <a:t>And the sad children of Despair and Woe</a:t>
            </a:r>
          </a:p>
          <a:p>
            <a:pPr marL="0" indent="0">
              <a:buNone/>
            </a:pPr>
            <a:r>
              <a:rPr lang="en-US" dirty="0">
                <a:latin typeface="Times New Roman" panose="02020603050405020304" pitchFamily="18" charset="0"/>
                <a:cs typeface="Times New Roman" panose="02020603050405020304" pitchFamily="18" charset="0"/>
              </a:rPr>
              <a:t>Forget, in thee, their cup of sorrow here.</a:t>
            </a:r>
          </a:p>
          <a:p>
            <a:pPr marL="0" indent="0">
              <a:buNone/>
            </a:pPr>
            <a:r>
              <a:rPr lang="en-US" dirty="0">
                <a:latin typeface="Times New Roman" panose="02020603050405020304" pitchFamily="18" charset="0"/>
                <a:cs typeface="Times New Roman" panose="02020603050405020304" pitchFamily="18" charset="0"/>
              </a:rPr>
              <a:t>Oh! that I soon may reach thy world serene,</a:t>
            </a:r>
          </a:p>
          <a:p>
            <a:pPr marL="0" indent="0">
              <a:buNone/>
            </a:pPr>
            <a:r>
              <a:rPr lang="en-US" dirty="0">
                <a:latin typeface="Times New Roman" panose="02020603050405020304" pitchFamily="18" charset="0"/>
                <a:cs typeface="Times New Roman" panose="02020603050405020304" pitchFamily="18" charset="0"/>
              </a:rPr>
              <a:t>Poor wearied pilgrim—in this toiling scene!</a:t>
            </a:r>
          </a:p>
          <a:p>
            <a:pPr marL="0" indent="0">
              <a:buNone/>
            </a:pP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628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4"/>
            <a:ext cx="3283857" cy="1986189"/>
          </a:xfrm>
        </p:spPr>
        <p:txBody>
          <a:bodyPr>
            <a:normAutofit fontScale="90000"/>
          </a:bodyPr>
          <a:lstStyle/>
          <a:p>
            <a:r>
              <a:rPr lang="en-US" dirty="0">
                <a:latin typeface="Times New Roman" panose="02020603050405020304" pitchFamily="18" charset="0"/>
                <a:cs typeface="Times New Roman" panose="02020603050405020304" pitchFamily="18" charset="0"/>
              </a:rPr>
              <a:t>SONNET IV. </a:t>
            </a:r>
            <a:r>
              <a:rPr lang="en-US" i="1" dirty="0">
                <a:latin typeface="Times New Roman" panose="02020603050405020304" pitchFamily="18" charset="0"/>
                <a:cs typeface="Times New Roman" panose="02020603050405020304" pitchFamily="18" charset="0"/>
              </a:rPr>
              <a:t>To the Moon</a:t>
            </a:r>
            <a:r>
              <a:rPr lang="en-US" i="1" dirty="0" smtClean="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Plate</a:t>
            </a:r>
            <a:r>
              <a:rPr lang="hu-HU" i="1" dirty="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pic>
        <p:nvPicPr>
          <p:cNvPr id="4" name="Tartalom helye 3"/>
          <p:cNvPicPr>
            <a:picLocks noGrp="1" noChangeAspect="1"/>
          </p:cNvPicPr>
          <p:nvPr>
            <p:ph idx="1"/>
          </p:nvPr>
        </p:nvPicPr>
        <p:blipFill>
          <a:blip r:embed="rId2"/>
          <a:stretch>
            <a:fillRect/>
          </a:stretch>
        </p:blipFill>
        <p:spPr>
          <a:xfrm>
            <a:off x="6357257" y="145143"/>
            <a:ext cx="5326743" cy="6712857"/>
          </a:xfrm>
          <a:prstGeom prst="rect">
            <a:avLst/>
          </a:prstGeom>
        </p:spPr>
      </p:pic>
    </p:spTree>
    <p:extLst>
      <p:ext uri="{BB962C8B-B14F-4D97-AF65-F5344CB8AC3E}">
        <p14:creationId xmlns:p14="http://schemas.microsoft.com/office/powerpoint/2010/main" val="115539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SONNET IV. </a:t>
            </a:r>
            <a:r>
              <a:rPr lang="en-US" i="1" dirty="0">
                <a:latin typeface="Times New Roman" panose="02020603050405020304" pitchFamily="18" charset="0"/>
                <a:cs typeface="Times New Roman" panose="02020603050405020304" pitchFamily="18" charset="0"/>
              </a:rPr>
              <a:t>To the Moon</a:t>
            </a:r>
            <a:r>
              <a:rPr lang="en-US" i="1" dirty="0" smtClean="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Notes</a:t>
            </a:r>
            <a:r>
              <a:rPr lang="hu-HU" i="1"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A non-Christian heaven</a:t>
            </a:r>
          </a:p>
          <a:p>
            <a:r>
              <a:rPr lang="en-GB" dirty="0" smtClean="0">
                <a:latin typeface="Times New Roman" panose="02020603050405020304" pitchFamily="18" charset="0"/>
                <a:cs typeface="Times New Roman" panose="02020603050405020304" pitchFamily="18" charset="0"/>
              </a:rPr>
              <a:t>Moon goddess instead of God the Father (conventional vocabulary of femininity – soft, placid, etc. – married to the spiritual challenge) </a:t>
            </a:r>
          </a:p>
          <a:p>
            <a:r>
              <a:rPr lang="en-GB" dirty="0" smtClean="0">
                <a:latin typeface="Times New Roman" panose="02020603050405020304" pitchFamily="18" charset="0"/>
                <a:cs typeface="Times New Roman" panose="02020603050405020304" pitchFamily="18" charset="0"/>
              </a:rPr>
              <a:t>Called a scene,  suggesting art, convention, many first-person pronouns, but a generic sentiment</a:t>
            </a:r>
          </a:p>
          <a:p>
            <a:r>
              <a:rPr lang="en-GB" dirty="0" smtClean="0">
                <a:latin typeface="Times New Roman" panose="02020603050405020304" pitchFamily="18" charset="0"/>
                <a:cs typeface="Times New Roman" panose="02020603050405020304" pitchFamily="18" charset="0"/>
              </a:rPr>
              <a:t>Plate depicting a generic stand-in beauty</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32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8789" y="107547"/>
            <a:ext cx="11745532" cy="665185"/>
          </a:xfrm>
        </p:spPr>
        <p:txBody>
          <a:bodyPr>
            <a:noAutofit/>
          </a:bodyPr>
          <a:lstStyle/>
          <a:p>
            <a:r>
              <a:rPr lang="en-US" sz="3200" dirty="0">
                <a:latin typeface="Times New Roman" panose="02020603050405020304" pitchFamily="18" charset="0"/>
                <a:cs typeface="Times New Roman" panose="02020603050405020304" pitchFamily="18" charset="0"/>
              </a:rPr>
              <a:t>SONNET XLIV. </a:t>
            </a:r>
            <a:r>
              <a:rPr lang="en-US" sz="3200" i="1" dirty="0">
                <a:latin typeface="Times New Roman" panose="02020603050405020304" pitchFamily="18" charset="0"/>
                <a:cs typeface="Times New Roman" panose="02020603050405020304" pitchFamily="18" charset="0"/>
              </a:rPr>
              <a:t>Written in the Church Yard </a:t>
            </a:r>
            <a:r>
              <a:rPr lang="en-US" sz="3200" i="1" dirty="0" smtClean="0">
                <a:latin typeface="Times New Roman" panose="02020603050405020304" pitchFamily="18" charset="0"/>
                <a:cs typeface="Times New Roman" panose="02020603050405020304" pitchFamily="18" charset="0"/>
              </a:rPr>
              <a:t>at</a:t>
            </a:r>
            <a:r>
              <a:rPr lang="hu-HU" sz="3200" i="1" dirty="0" smtClean="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Middleton </a:t>
            </a:r>
            <a:r>
              <a:rPr lang="en-US" sz="3200" i="1" dirty="0">
                <a:latin typeface="Times New Roman" panose="02020603050405020304" pitchFamily="18" charset="0"/>
                <a:cs typeface="Times New Roman" panose="02020603050405020304" pitchFamily="18" charset="0"/>
              </a:rPr>
              <a:t>in Sussex</a:t>
            </a:r>
            <a:r>
              <a:rPr lang="en-US" sz="3200" i="1"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50761" y="669701"/>
            <a:ext cx="10903039" cy="6188299"/>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PRESS'D </a:t>
            </a:r>
            <a:r>
              <a:rPr lang="en-US" dirty="0">
                <a:latin typeface="Times New Roman" panose="02020603050405020304" pitchFamily="18" charset="0"/>
                <a:cs typeface="Times New Roman" panose="02020603050405020304" pitchFamily="18" charset="0"/>
              </a:rPr>
              <a:t>by the Moon, mute arbitress of tides,</a:t>
            </a:r>
          </a:p>
          <a:p>
            <a:pPr marL="0" indent="0">
              <a:buNone/>
            </a:pPr>
            <a:r>
              <a:rPr lang="en-US" dirty="0">
                <a:latin typeface="Times New Roman" panose="02020603050405020304" pitchFamily="18" charset="0"/>
                <a:cs typeface="Times New Roman" panose="02020603050405020304" pitchFamily="18" charset="0"/>
              </a:rPr>
              <a:t>While the loud equinox its </a:t>
            </a:r>
            <a:r>
              <a:rPr lang="en-US" dirty="0" err="1">
                <a:latin typeface="Times New Roman" panose="02020603050405020304" pitchFamily="18" charset="0"/>
                <a:cs typeface="Times New Roman" panose="02020603050405020304" pitchFamily="18" charset="0"/>
              </a:rPr>
              <a:t>pow'r</a:t>
            </a:r>
            <a:r>
              <a:rPr lang="en-US" dirty="0">
                <a:latin typeface="Times New Roman" panose="02020603050405020304" pitchFamily="18" charset="0"/>
                <a:cs typeface="Times New Roman" panose="02020603050405020304" pitchFamily="18" charset="0"/>
              </a:rPr>
              <a:t> combines,</a:t>
            </a:r>
          </a:p>
          <a:p>
            <a:pPr marL="0" indent="0">
              <a:buNone/>
            </a:pPr>
            <a:r>
              <a:rPr lang="en-US" dirty="0">
                <a:latin typeface="Times New Roman" panose="02020603050405020304" pitchFamily="18" charset="0"/>
                <a:cs typeface="Times New Roman" panose="02020603050405020304" pitchFamily="18" charset="0"/>
              </a:rPr>
              <a:t>The sea no more its swelling surge confines,</a:t>
            </a:r>
          </a:p>
          <a:p>
            <a:pPr marL="0" indent="0">
              <a:buNone/>
            </a:pPr>
            <a:r>
              <a:rPr lang="en-US" dirty="0">
                <a:latin typeface="Times New Roman" panose="02020603050405020304" pitchFamily="18" charset="0"/>
                <a:cs typeface="Times New Roman" panose="02020603050405020304" pitchFamily="18" charset="0"/>
              </a:rPr>
              <a:t>But o'er the shrinking land sublimely rides.</a:t>
            </a:r>
          </a:p>
          <a:p>
            <a:pPr marL="0" indent="0">
              <a:buNone/>
            </a:pPr>
            <a:r>
              <a:rPr lang="en-US" dirty="0">
                <a:latin typeface="Times New Roman" panose="02020603050405020304" pitchFamily="18" charset="0"/>
                <a:cs typeface="Times New Roman" panose="02020603050405020304" pitchFamily="18" charset="0"/>
              </a:rPr>
              <a:t>The wild blasts, rising from the western cave,</a:t>
            </a:r>
          </a:p>
          <a:p>
            <a:pPr marL="0" indent="0">
              <a:buNone/>
            </a:pPr>
            <a:r>
              <a:rPr lang="en-US" dirty="0">
                <a:latin typeface="Times New Roman" panose="02020603050405020304" pitchFamily="18" charset="0"/>
                <a:cs typeface="Times New Roman" panose="02020603050405020304" pitchFamily="18" charset="0"/>
              </a:rPr>
              <a:t>Drives the huge billows from their heaving bed;</a:t>
            </a:r>
          </a:p>
          <a:p>
            <a:pPr marL="0" indent="0">
              <a:buNone/>
            </a:pPr>
            <a:r>
              <a:rPr lang="en-US" dirty="0">
                <a:latin typeface="Times New Roman" panose="02020603050405020304" pitchFamily="18" charset="0"/>
                <a:cs typeface="Times New Roman" panose="02020603050405020304" pitchFamily="18" charset="0"/>
              </a:rPr>
              <a:t>Tears from their grassy tombs the village dead, </a:t>
            </a:r>
          </a:p>
          <a:p>
            <a:pPr marL="0" indent="0">
              <a:buNone/>
            </a:pPr>
            <a:r>
              <a:rPr lang="en-US" dirty="0">
                <a:latin typeface="Times New Roman" panose="02020603050405020304" pitchFamily="18" charset="0"/>
                <a:cs typeface="Times New Roman" panose="02020603050405020304" pitchFamily="18" charset="0"/>
              </a:rPr>
              <a:t>And breaks the silent </a:t>
            </a:r>
            <a:r>
              <a:rPr lang="en-US" dirty="0" err="1">
                <a:latin typeface="Times New Roman" panose="02020603050405020304" pitchFamily="18" charset="0"/>
                <a:cs typeface="Times New Roman" panose="02020603050405020304" pitchFamily="18" charset="0"/>
              </a:rPr>
              <a:t>sabbath</a:t>
            </a:r>
            <a:r>
              <a:rPr lang="en-US" dirty="0">
                <a:latin typeface="Times New Roman" panose="02020603050405020304" pitchFamily="18" charset="0"/>
                <a:cs typeface="Times New Roman" panose="02020603050405020304" pitchFamily="18" charset="0"/>
              </a:rPr>
              <a:t> of the grave!</a:t>
            </a:r>
          </a:p>
          <a:p>
            <a:pPr marL="0" indent="0">
              <a:buNone/>
            </a:pPr>
            <a:r>
              <a:rPr lang="en-US" dirty="0">
                <a:latin typeface="Times New Roman" panose="02020603050405020304" pitchFamily="18" charset="0"/>
                <a:cs typeface="Times New Roman" panose="02020603050405020304" pitchFamily="18" charset="0"/>
              </a:rPr>
              <a:t>With shells and seaweed mingled, on the shore,</a:t>
            </a:r>
          </a:p>
          <a:p>
            <a:pPr marL="0" indent="0">
              <a:buNone/>
            </a:pPr>
            <a:r>
              <a:rPr lang="en-US" dirty="0">
                <a:latin typeface="Times New Roman" panose="02020603050405020304" pitchFamily="18" charset="0"/>
                <a:cs typeface="Times New Roman" panose="02020603050405020304" pitchFamily="18" charset="0"/>
              </a:rPr>
              <a:t>Lo! their bones whiten in the frequent wave;</a:t>
            </a:r>
          </a:p>
          <a:p>
            <a:pPr marL="0" indent="0">
              <a:buNone/>
            </a:pPr>
            <a:r>
              <a:rPr lang="en-US" dirty="0">
                <a:latin typeface="Times New Roman" panose="02020603050405020304" pitchFamily="18" charset="0"/>
                <a:cs typeface="Times New Roman" panose="02020603050405020304" pitchFamily="18" charset="0"/>
              </a:rPr>
              <a:t>But vain to them the winds and waters rave;</a:t>
            </a:r>
          </a:p>
          <a:p>
            <a:pPr marL="0" indent="0">
              <a:buNone/>
            </a:pPr>
            <a:r>
              <a:rPr lang="en-US" i="1" dirty="0">
                <a:latin typeface="Times New Roman" panose="02020603050405020304" pitchFamily="18" charset="0"/>
                <a:cs typeface="Times New Roman" panose="02020603050405020304" pitchFamily="18" charset="0"/>
              </a:rPr>
              <a:t>They</a:t>
            </a:r>
            <a:r>
              <a:rPr lang="en-US" dirty="0">
                <a:latin typeface="Times New Roman" panose="02020603050405020304" pitchFamily="18" charset="0"/>
                <a:cs typeface="Times New Roman" panose="02020603050405020304" pitchFamily="18" charset="0"/>
              </a:rPr>
              <a:t> hear the warring elements no more:</a:t>
            </a:r>
          </a:p>
          <a:p>
            <a:pPr marL="0" indent="0">
              <a:buNone/>
            </a:pPr>
            <a:r>
              <a:rPr lang="en-US" dirty="0">
                <a:latin typeface="Times New Roman" panose="02020603050405020304" pitchFamily="18" charset="0"/>
                <a:cs typeface="Times New Roman" panose="02020603050405020304" pitchFamily="18" charset="0"/>
              </a:rPr>
              <a:t>While I am </a:t>
            </a:r>
            <a:r>
              <a:rPr lang="en-US" dirty="0" err="1">
                <a:latin typeface="Times New Roman" panose="02020603050405020304" pitchFamily="18" charset="0"/>
                <a:cs typeface="Times New Roman" panose="02020603050405020304" pitchFamily="18" charset="0"/>
              </a:rPr>
              <a:t>doom'd</a:t>
            </a:r>
            <a:r>
              <a:rPr lang="en-US" dirty="0">
                <a:latin typeface="Times New Roman" panose="02020603050405020304" pitchFamily="18" charset="0"/>
                <a:cs typeface="Times New Roman" panose="02020603050405020304" pitchFamily="18" charset="0"/>
              </a:rPr>
              <a:t>—by life's long storm </a:t>
            </a:r>
            <a:r>
              <a:rPr lang="en-US" dirty="0" err="1">
                <a:latin typeface="Times New Roman" panose="02020603050405020304" pitchFamily="18" charset="0"/>
                <a:cs typeface="Times New Roman" panose="02020603050405020304" pitchFamily="18" charset="0"/>
              </a:rPr>
              <a:t>opprest</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To gaze with envy, on their gloomy rest.</a:t>
            </a:r>
          </a:p>
        </p:txBody>
      </p:sp>
    </p:spTree>
    <p:extLst>
      <p:ext uri="{BB962C8B-B14F-4D97-AF65-F5344CB8AC3E}">
        <p14:creationId xmlns:p14="http://schemas.microsoft.com/office/powerpoint/2010/main" val="36033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7476" y="159063"/>
            <a:ext cx="11797048" cy="639427"/>
          </a:xfrm>
        </p:spPr>
        <p:txBody>
          <a:bodyPr>
            <a:normAutofit/>
          </a:bodyPr>
          <a:lstStyle/>
          <a:p>
            <a:r>
              <a:rPr lang="en-US" sz="3200" dirty="0">
                <a:latin typeface="Times New Roman" panose="02020603050405020304" pitchFamily="18" charset="0"/>
                <a:cs typeface="Times New Roman" panose="02020603050405020304" pitchFamily="18" charset="0"/>
              </a:rPr>
              <a:t>SONNET XLIV. </a:t>
            </a:r>
            <a:r>
              <a:rPr lang="en-US" sz="3200" i="1" dirty="0">
                <a:latin typeface="Times New Roman" panose="02020603050405020304" pitchFamily="18" charset="0"/>
                <a:cs typeface="Times New Roman" panose="02020603050405020304" pitchFamily="18" charset="0"/>
              </a:rPr>
              <a:t>Written in the Church Yard at</a:t>
            </a:r>
            <a:r>
              <a:rPr lang="hu-HU" sz="3200"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Middleton in Sussex.</a:t>
            </a:r>
            <a:endParaRPr lang="hu-HU" sz="3200" dirty="0"/>
          </a:p>
        </p:txBody>
      </p:sp>
      <p:sp>
        <p:nvSpPr>
          <p:cNvPr id="3" name="Tartalom helye 2"/>
          <p:cNvSpPr>
            <a:spLocks noGrp="1"/>
          </p:cNvSpPr>
          <p:nvPr>
            <p:ph idx="1"/>
          </p:nvPr>
        </p:nvSpPr>
        <p:spPr>
          <a:xfrm>
            <a:off x="224306" y="885467"/>
            <a:ext cx="11770217" cy="5772910"/>
          </a:xfrm>
        </p:spPr>
        <p:txBody>
          <a:bodyPr>
            <a:normAutofit/>
          </a:bodyPr>
          <a:lstStyle/>
          <a:p>
            <a:r>
              <a:rPr lang="en-GB" dirty="0" smtClean="0">
                <a:latin typeface="Times New Roman" panose="02020603050405020304" pitchFamily="18" charset="0"/>
                <a:cs typeface="Times New Roman" panose="02020603050405020304" pitchFamily="18" charset="0"/>
              </a:rPr>
              <a:t>From ‘Pressed’ to ‘</a:t>
            </a:r>
            <a:r>
              <a:rPr lang="en-GB" dirty="0" err="1" smtClean="0">
                <a:latin typeface="Times New Roman" panose="02020603050405020304" pitchFamily="18" charset="0"/>
                <a:cs typeface="Times New Roman" panose="02020603050405020304" pitchFamily="18" charset="0"/>
              </a:rPr>
              <a:t>opprest</a:t>
            </a:r>
            <a:r>
              <a:rPr lang="en-GB" dirty="0" smtClean="0">
                <a:latin typeface="Times New Roman" panose="02020603050405020304" pitchFamily="18" charset="0"/>
                <a:cs typeface="Times New Roman" panose="02020603050405020304" pitchFamily="18" charset="0"/>
              </a:rPr>
              <a:t>’ [playthings of circumstance]</a:t>
            </a:r>
          </a:p>
          <a:p>
            <a:r>
              <a:rPr lang="en-GB" dirty="0" smtClean="0">
                <a:latin typeface="Times New Roman" panose="02020603050405020304" pitchFamily="18" charset="0"/>
                <a:cs typeface="Times New Roman" panose="02020603050405020304" pitchFamily="18" charset="0"/>
              </a:rPr>
              <a:t>Speaker as both observer and observed (in a natural environment), observer and participant, even competitor (for the reader’s pity)</a:t>
            </a:r>
          </a:p>
          <a:p>
            <a:r>
              <a:rPr lang="en-GB" dirty="0" smtClean="0">
                <a:latin typeface="Times New Roman" panose="02020603050405020304" pitchFamily="18" charset="0"/>
                <a:cs typeface="Times New Roman" panose="02020603050405020304" pitchFamily="18" charset="0"/>
              </a:rPr>
              <a:t>Combination of Shakespearean (couplet) and Petrarchan (embracing rhymes, strong </a:t>
            </a:r>
            <a:r>
              <a:rPr lang="en-GB" dirty="0" err="1" smtClean="0">
                <a:latin typeface="Times New Roman" panose="02020603050405020304" pitchFamily="18" charset="0"/>
                <a:cs typeface="Times New Roman" panose="02020603050405020304" pitchFamily="18" charset="0"/>
              </a:rPr>
              <a:t>volta</a:t>
            </a:r>
            <a:r>
              <a:rPr lang="en-GB" dirty="0" smtClean="0">
                <a:latin typeface="Times New Roman" panose="02020603050405020304" pitchFamily="18" charset="0"/>
                <a:cs typeface="Times New Roman" panose="02020603050405020304" pitchFamily="18" charset="0"/>
              </a:rPr>
              <a:t> after line eight) patterns</a:t>
            </a:r>
          </a:p>
          <a:p>
            <a:r>
              <a:rPr lang="en-GB" dirty="0" smtClean="0">
                <a:latin typeface="Times New Roman" panose="02020603050405020304" pitchFamily="18" charset="0"/>
                <a:cs typeface="Times New Roman" panose="02020603050405020304" pitchFamily="18" charset="0"/>
              </a:rPr>
              <a:t>Petrarchan: octave about first Moon then wind affecting the waters, sestet about the bones and the speaker</a:t>
            </a:r>
          </a:p>
          <a:p>
            <a:r>
              <a:rPr lang="en-GB" dirty="0" smtClean="0">
                <a:latin typeface="Times New Roman" panose="02020603050405020304" pitchFamily="18" charset="0"/>
                <a:cs typeface="Times New Roman" panose="02020603050405020304" pitchFamily="18" charset="0"/>
              </a:rPr>
              <a:t>Shakespearean: 3 quatrains about Moon, wind, bones; couplet about contrast</a:t>
            </a:r>
          </a:p>
          <a:p>
            <a:r>
              <a:rPr lang="en-GB" dirty="0" smtClean="0">
                <a:latin typeface="Times New Roman" panose="02020603050405020304" pitchFamily="18" charset="0"/>
                <a:cs typeface="Times New Roman" panose="02020603050405020304" pitchFamily="18" charset="0"/>
              </a:rPr>
              <a:t>Poem of melancholy, but also conscious artifice which creates aesthetic distance: “</a:t>
            </a:r>
            <a:r>
              <a:rPr lang="en-GB" dirty="0" err="1" smtClean="0">
                <a:latin typeface="Times New Roman" panose="02020603050405020304" pitchFamily="18" charset="0"/>
                <a:cs typeface="Times New Roman" panose="02020603050405020304" pitchFamily="18" charset="0"/>
              </a:rPr>
              <a:t>oo</a:t>
            </a:r>
            <a:r>
              <a:rPr lang="en-GB" dirty="0" smtClean="0">
                <a:latin typeface="Times New Roman" panose="02020603050405020304" pitchFamily="18" charset="0"/>
                <a:cs typeface="Times New Roman" panose="02020603050405020304" pitchFamily="18" charset="0"/>
              </a:rPr>
              <a:t>” sound in the final lines (“</a:t>
            </a:r>
            <a:r>
              <a:rPr lang="en-GB" dirty="0" err="1" smtClean="0">
                <a:latin typeface="Times New Roman" panose="02020603050405020304" pitchFamily="18" charset="0"/>
                <a:cs typeface="Times New Roman" panose="02020603050405020304" pitchFamily="18" charset="0"/>
              </a:rPr>
              <a:t>doom’d</a:t>
            </a:r>
            <a:r>
              <a:rPr lang="en-GB" dirty="0" smtClean="0">
                <a:latin typeface="Times New Roman" panose="02020603050405020304" pitchFamily="18" charset="0"/>
                <a:cs typeface="Times New Roman" panose="02020603050405020304" pitchFamily="18" charset="0"/>
              </a:rPr>
              <a:t>,” “gloomy”), which circle back to the sound introduced in the first line (“Moon,” “mute”); multiple connotations: (“shrinking”) before a physical threat; “sublimely”, “silent </a:t>
            </a:r>
            <a:r>
              <a:rPr lang="en-GB" dirty="0" err="1" smtClean="0">
                <a:latin typeface="Times New Roman" panose="02020603050405020304" pitchFamily="18" charset="0"/>
                <a:cs typeface="Times New Roman" panose="02020603050405020304" pitchFamily="18" charset="0"/>
              </a:rPr>
              <a:t>sabbath</a:t>
            </a:r>
            <a:r>
              <a:rPr lang="en-GB" dirty="0" smtClean="0">
                <a:latin typeface="Times New Roman" panose="02020603050405020304" pitchFamily="18" charset="0"/>
                <a:cs typeface="Times New Roman" panose="02020603050405020304" pitchFamily="18" charset="0"/>
              </a:rPr>
              <a:t>,” and bones whitening</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76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94670"/>
            <a:ext cx="10515600" cy="420486"/>
          </a:xfrm>
        </p:spPr>
        <p:txBody>
          <a:bodyPr>
            <a:normAutofit fontScale="90000"/>
          </a:bodyPr>
          <a:lstStyle/>
          <a:p>
            <a:r>
              <a:rPr lang="en-US" dirty="0">
                <a:latin typeface="Times New Roman" panose="02020603050405020304" pitchFamily="18" charset="0"/>
                <a:cs typeface="Times New Roman" panose="02020603050405020304" pitchFamily="18" charset="0"/>
              </a:rPr>
              <a:t>SONNET XIII. </a:t>
            </a:r>
            <a:r>
              <a:rPr lang="en-US" i="1" dirty="0">
                <a:latin typeface="Times New Roman" panose="02020603050405020304" pitchFamily="18" charset="0"/>
                <a:cs typeface="Times New Roman" panose="02020603050405020304" pitchFamily="18" charset="0"/>
              </a:rPr>
              <a:t>From Petrarch</a:t>
            </a:r>
            <a:r>
              <a:rPr lang="en-US" i="1"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838200" y="515157"/>
            <a:ext cx="10515600" cy="6207616"/>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OH</a:t>
            </a:r>
            <a:r>
              <a:rPr lang="en-US" dirty="0">
                <a:latin typeface="Times New Roman" panose="02020603050405020304" pitchFamily="18" charset="0"/>
                <a:cs typeface="Times New Roman" panose="02020603050405020304" pitchFamily="18" charset="0"/>
              </a:rPr>
              <a:t>! place me where the burning noon </a:t>
            </a:r>
            <a:endParaRPr lang="hu-HU"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Forbids </a:t>
            </a: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wither'd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flow'r</a:t>
            </a:r>
            <a:r>
              <a:rPr lang="en-US" dirty="0">
                <a:latin typeface="Times New Roman" panose="02020603050405020304" pitchFamily="18" charset="0"/>
                <a:cs typeface="Times New Roman" panose="02020603050405020304" pitchFamily="18" charset="0"/>
              </a:rPr>
              <a:t> to blow;</a:t>
            </a:r>
          </a:p>
          <a:p>
            <a:pPr marL="0" indent="0">
              <a:buNone/>
            </a:pPr>
            <a:r>
              <a:rPr lang="en-US" dirty="0">
                <a:latin typeface="Times New Roman" panose="02020603050405020304" pitchFamily="18" charset="0"/>
                <a:cs typeface="Times New Roman" panose="02020603050405020304" pitchFamily="18" charset="0"/>
              </a:rPr>
              <a:t>Or place me in the frigid zone,</a:t>
            </a:r>
          </a:p>
          <a:p>
            <a:pPr marL="0" indent="0">
              <a:buNone/>
            </a:pPr>
            <a:r>
              <a:rPr lang="en-US" dirty="0">
                <a:latin typeface="Times New Roman" panose="02020603050405020304" pitchFamily="18" charset="0"/>
                <a:cs typeface="Times New Roman" panose="02020603050405020304" pitchFamily="18" charset="0"/>
              </a:rPr>
              <a:t>On mountains of eternal snow:</a:t>
            </a:r>
          </a:p>
          <a:p>
            <a:pPr marL="0" indent="0">
              <a:buNone/>
            </a:pPr>
            <a:r>
              <a:rPr lang="en-US" dirty="0">
                <a:latin typeface="Times New Roman" panose="02020603050405020304" pitchFamily="18" charset="0"/>
                <a:cs typeface="Times New Roman" panose="02020603050405020304" pitchFamily="18" charset="0"/>
              </a:rPr>
              <a:t>Let me pursue the steps of Fame,</a:t>
            </a:r>
          </a:p>
          <a:p>
            <a:pPr marL="0" indent="0">
              <a:buNone/>
            </a:pPr>
            <a:r>
              <a:rPr lang="en-US" dirty="0">
                <a:latin typeface="Times New Roman" panose="02020603050405020304" pitchFamily="18" charset="0"/>
                <a:cs typeface="Times New Roman" panose="02020603050405020304" pitchFamily="18" charset="0"/>
              </a:rPr>
              <a:t>Or Poverty's more tranquil road;</a:t>
            </a:r>
          </a:p>
          <a:p>
            <a:pPr marL="0" indent="0">
              <a:buNone/>
            </a:pPr>
            <a:r>
              <a:rPr lang="en-US" dirty="0">
                <a:latin typeface="Times New Roman" panose="02020603050405020304" pitchFamily="18" charset="0"/>
                <a:cs typeface="Times New Roman" panose="02020603050405020304" pitchFamily="18" charset="0"/>
              </a:rPr>
              <a:t>Let youth's warm tide my veins inflame,</a:t>
            </a:r>
          </a:p>
          <a:p>
            <a:pPr marL="0" indent="0">
              <a:buNone/>
            </a:pPr>
            <a:r>
              <a:rPr lang="en-US" dirty="0">
                <a:latin typeface="Times New Roman" panose="02020603050405020304" pitchFamily="18" charset="0"/>
                <a:cs typeface="Times New Roman" panose="02020603050405020304" pitchFamily="18" charset="0"/>
              </a:rPr>
              <a:t>Or sixty winters chill my blood:</a:t>
            </a:r>
          </a:p>
          <a:p>
            <a:pPr marL="0" indent="0">
              <a:buNone/>
            </a:pPr>
            <a:r>
              <a:rPr lang="en-US" dirty="0" err="1">
                <a:latin typeface="Times New Roman" panose="02020603050405020304" pitchFamily="18" charset="0"/>
                <a:cs typeface="Times New Roman" panose="02020603050405020304" pitchFamily="18" charset="0"/>
              </a:rPr>
              <a:t>Tho</a:t>
            </a:r>
            <a:r>
              <a:rPr lang="en-US" dirty="0">
                <a:latin typeface="Times New Roman" panose="02020603050405020304" pitchFamily="18" charset="0"/>
                <a:cs typeface="Times New Roman" panose="02020603050405020304" pitchFamily="18" charset="0"/>
              </a:rPr>
              <a:t>' my fond soul to Heav'n were flown,</a:t>
            </a:r>
          </a:p>
          <a:p>
            <a:pPr marL="0" indent="0">
              <a:buNone/>
            </a:pPr>
            <a:r>
              <a:rPr lang="en-US" dirty="0">
                <a:latin typeface="Times New Roman" panose="02020603050405020304" pitchFamily="18" charset="0"/>
                <a:cs typeface="Times New Roman" panose="02020603050405020304" pitchFamily="18" charset="0"/>
              </a:rPr>
              <a:t>Or </a:t>
            </a:r>
            <a:r>
              <a:rPr lang="en-US" dirty="0" err="1">
                <a:latin typeface="Times New Roman" panose="02020603050405020304" pitchFamily="18" charset="0"/>
                <a:cs typeface="Times New Roman" panose="02020603050405020304" pitchFamily="18" charset="0"/>
              </a:rPr>
              <a:t>tho</a:t>
            </a:r>
            <a:r>
              <a:rPr lang="en-US" dirty="0">
                <a:latin typeface="Times New Roman" panose="02020603050405020304" pitchFamily="18" charset="0"/>
                <a:cs typeface="Times New Roman" panose="02020603050405020304" pitchFamily="18" charset="0"/>
              </a:rPr>
              <a:t>' on Earth 'tis </a:t>
            </a:r>
            <a:r>
              <a:rPr lang="en-US" dirty="0" err="1">
                <a:latin typeface="Times New Roman" panose="02020603050405020304" pitchFamily="18" charset="0"/>
                <a:cs typeface="Times New Roman" panose="02020603050405020304" pitchFamily="18" charset="0"/>
              </a:rPr>
              <a:t>doom'd</a:t>
            </a:r>
            <a:r>
              <a:rPr lang="en-US" dirty="0">
                <a:latin typeface="Times New Roman" panose="02020603050405020304" pitchFamily="18" charset="0"/>
                <a:cs typeface="Times New Roman" panose="02020603050405020304" pitchFamily="18" charset="0"/>
              </a:rPr>
              <a:t> to pine,</a:t>
            </a:r>
          </a:p>
          <a:p>
            <a:pPr marL="0" indent="0">
              <a:buNone/>
            </a:pPr>
            <a:r>
              <a:rPr lang="en-US" dirty="0">
                <a:latin typeface="Times New Roman" panose="02020603050405020304" pitchFamily="18" charset="0"/>
                <a:cs typeface="Times New Roman" panose="02020603050405020304" pitchFamily="18" charset="0"/>
              </a:rPr>
              <a:t>Prisoner or free—obscure or known,</a:t>
            </a:r>
          </a:p>
          <a:p>
            <a:pPr marL="0" indent="0">
              <a:buNone/>
            </a:pPr>
            <a:r>
              <a:rPr lang="en-US" dirty="0">
                <a:latin typeface="Times New Roman" panose="02020603050405020304" pitchFamily="18" charset="0"/>
                <a:cs typeface="Times New Roman" panose="02020603050405020304" pitchFamily="18" charset="0"/>
              </a:rPr>
              <a:t>My heart, oh Laura! still is </a:t>
            </a:r>
            <a:r>
              <a:rPr lang="en-US" dirty="0" err="1">
                <a:latin typeface="Times New Roman" panose="02020603050405020304" pitchFamily="18" charset="0"/>
                <a:cs typeface="Times New Roman" panose="02020603050405020304" pitchFamily="18" charset="0"/>
              </a:rPr>
              <a:t>thine</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Whate'er</a:t>
            </a:r>
            <a:r>
              <a:rPr lang="en-US" dirty="0">
                <a:latin typeface="Times New Roman" panose="02020603050405020304" pitchFamily="18" charset="0"/>
                <a:cs typeface="Times New Roman" panose="02020603050405020304" pitchFamily="18" charset="0"/>
              </a:rPr>
              <a:t> my destiny may be,</a:t>
            </a:r>
          </a:p>
          <a:p>
            <a:pPr marL="0" indent="0">
              <a:buNone/>
            </a:pPr>
            <a:r>
              <a:rPr lang="en-US" dirty="0">
                <a:latin typeface="Times New Roman" panose="02020603050405020304" pitchFamily="18" charset="0"/>
                <a:cs typeface="Times New Roman" panose="02020603050405020304" pitchFamily="18" charset="0"/>
              </a:rPr>
              <a:t>That faithful heart, still burns for thee!</a:t>
            </a:r>
          </a:p>
        </p:txBody>
      </p:sp>
    </p:spTree>
    <p:extLst>
      <p:ext uri="{BB962C8B-B14F-4D97-AF65-F5344CB8AC3E}">
        <p14:creationId xmlns:p14="http://schemas.microsoft.com/office/powerpoint/2010/main" val="348632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SONNET XIII. </a:t>
            </a:r>
            <a:r>
              <a:rPr lang="en-US" i="1" dirty="0">
                <a:latin typeface="Times New Roman" panose="02020603050405020304" pitchFamily="18" charset="0"/>
                <a:cs typeface="Times New Roman" panose="02020603050405020304" pitchFamily="18" charset="0"/>
              </a:rPr>
              <a:t>From Petrarch</a:t>
            </a:r>
            <a:r>
              <a:rPr lang="en-US" i="1" dirty="0" smtClean="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Notes</a:t>
            </a:r>
            <a:endParaRPr lang="hu-HU" dirty="0"/>
          </a:p>
        </p:txBody>
      </p:sp>
      <p:sp>
        <p:nvSpPr>
          <p:cNvPr id="3" name="Tartalom helye 2"/>
          <p:cNvSpPr>
            <a:spLocks noGrp="1"/>
          </p:cNvSpPr>
          <p:nvPr>
            <p:ph idx="1"/>
          </p:nvPr>
        </p:nvSpPr>
        <p:spPr>
          <a:xfrm>
            <a:off x="386365" y="1825625"/>
            <a:ext cx="11487955" cy="4351338"/>
          </a:xfrm>
        </p:spPr>
        <p:txBody>
          <a:bodyPr/>
          <a:lstStyle/>
          <a:p>
            <a:r>
              <a:rPr lang="en-GB" dirty="0" smtClean="0">
                <a:latin typeface="Times New Roman" panose="02020603050405020304" pitchFamily="18" charset="0"/>
                <a:cs typeface="Times New Roman" panose="02020603050405020304" pitchFamily="18" charset="0"/>
              </a:rPr>
              <a:t>Free translations</a:t>
            </a:r>
          </a:p>
          <a:p>
            <a:r>
              <a:rPr lang="en-GB" dirty="0" smtClean="0">
                <a:latin typeface="Times New Roman" panose="02020603050405020304" pitchFamily="18" charset="0"/>
                <a:cs typeface="Times New Roman" panose="02020603050405020304" pitchFamily="18" charset="0"/>
              </a:rPr>
              <a:t>Burn…burn (external to internal fire)</a:t>
            </a:r>
          </a:p>
          <a:p>
            <a:r>
              <a:rPr lang="en-GB" dirty="0" smtClean="0">
                <a:latin typeface="Times New Roman" panose="02020603050405020304" pitchFamily="18" charset="0"/>
                <a:cs typeface="Times New Roman" panose="02020603050405020304" pitchFamily="18" charset="0"/>
              </a:rPr>
              <a:t>The distressed female seamlessly becomes the ardent male lover</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(types of pain merge gracefully)</a:t>
            </a:r>
          </a:p>
          <a:p>
            <a:r>
              <a:rPr lang="en-GB" dirty="0" smtClean="0">
                <a:latin typeface="Times New Roman" panose="02020603050405020304" pitchFamily="18" charset="0"/>
                <a:cs typeface="Times New Roman" panose="02020603050405020304" pitchFamily="18" charset="0"/>
              </a:rPr>
              <a:t>Petrarchan, but with Shakespearean rhyme scheme and in iambic tetrameter</a:t>
            </a:r>
          </a:p>
          <a:p>
            <a:r>
              <a:rPr lang="en-GB" dirty="0" smtClean="0">
                <a:latin typeface="Times New Roman" panose="02020603050405020304" pitchFamily="18" charset="0"/>
                <a:cs typeface="Times New Roman" panose="02020603050405020304" pitchFamily="18" charset="0"/>
              </a:rPr>
              <a:t>Both perfect and imperfect, both same and different </a:t>
            </a:r>
          </a:p>
          <a:p>
            <a:r>
              <a:rPr lang="en-GB" dirty="0" smtClean="0">
                <a:latin typeface="Times New Roman" panose="02020603050405020304" pitchFamily="18" charset="0"/>
                <a:cs typeface="Times New Roman" panose="02020603050405020304" pitchFamily="18" charset="0"/>
              </a:rPr>
              <a:t>Violent extremes and permanence (Petrarchan)</a:t>
            </a:r>
          </a:p>
          <a:p>
            <a:r>
              <a:rPr lang="en-GB" dirty="0" smtClean="0">
                <a:latin typeface="Times New Roman" panose="02020603050405020304" pitchFamily="18" charset="0"/>
                <a:cs typeface="Times New Roman" panose="02020603050405020304" pitchFamily="18" charset="0"/>
              </a:rPr>
              <a:t>Difference highlights imitation, artificiality, like an actor putting on a role</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55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31821"/>
            <a:ext cx="10515600" cy="540911"/>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Sonnet Revival</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48991" y="1171978"/>
            <a:ext cx="11694017" cy="5501778"/>
          </a:xfrm>
        </p:spPr>
        <p:txBody>
          <a:bodyPr>
            <a:normAutofit/>
          </a:bodyPr>
          <a:lstStyle/>
          <a:p>
            <a:r>
              <a:rPr lang="en-GB" dirty="0" smtClean="0">
                <a:latin typeface="Times New Roman" panose="02020603050405020304" pitchFamily="18" charset="0"/>
                <a:cs typeface="Times New Roman" panose="02020603050405020304" pitchFamily="18" charset="0"/>
              </a:rPr>
              <a:t>Assumptions about the demise of the sonnet after Milton are based mainly on the fact that major authors such as Pope, Dryden and Johnson used the sonnet only sparingly, Pope published sonnets ‘in imitation of Waller’, aged thirteen.</a:t>
            </a:r>
          </a:p>
          <a:p>
            <a:r>
              <a:rPr lang="en-GB" dirty="0" smtClean="0">
                <a:latin typeface="Times New Roman" panose="02020603050405020304" pitchFamily="18" charset="0"/>
                <a:cs typeface="Times New Roman" panose="02020603050405020304" pitchFamily="18" charset="0"/>
              </a:rPr>
              <a:t>Dryden : ‘The French have set up purity for the standard of their language; and a masculine vigour is that of ours. Like their tongue is the genius of their poets, light and trifling in comparison of the English – more proper for sonnets, madrigals, and elegies than heroic poetry.’ </a:t>
            </a:r>
          </a:p>
          <a:p>
            <a:r>
              <a:rPr lang="en-GB" dirty="0" smtClean="0">
                <a:latin typeface="Times New Roman" panose="02020603050405020304" pitchFamily="18" charset="0"/>
                <a:cs typeface="Times New Roman" panose="02020603050405020304" pitchFamily="18" charset="0"/>
              </a:rPr>
              <a:t>Johnson: of Milton’s sonnets:</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‘of the best it can only be said, that they are not bad’, ‘The </a:t>
            </a:r>
            <a:r>
              <a:rPr lang="en-GB" dirty="0" err="1" smtClean="0">
                <a:latin typeface="Times New Roman" panose="02020603050405020304" pitchFamily="18" charset="0"/>
                <a:cs typeface="Times New Roman" panose="02020603050405020304" pitchFamily="18" charset="0"/>
              </a:rPr>
              <a:t>fabrick</a:t>
            </a:r>
            <a:r>
              <a:rPr lang="en-GB" dirty="0" smtClean="0">
                <a:latin typeface="Times New Roman" panose="02020603050405020304" pitchFamily="18" charset="0"/>
                <a:cs typeface="Times New Roman" panose="02020603050405020304" pitchFamily="18" charset="0"/>
              </a:rPr>
              <a:t> of a sonnet, however adapted to the Italian language, has never succeeded in ours…Those little pieces may be dispatched without much anxiety …’ in </a:t>
            </a:r>
            <a:r>
              <a:rPr lang="en-GB" i="1" dirty="0" smtClean="0">
                <a:latin typeface="Times New Roman" panose="02020603050405020304" pitchFamily="18" charset="0"/>
                <a:cs typeface="Times New Roman" panose="02020603050405020304" pitchFamily="18" charset="0"/>
              </a:rPr>
              <a:t>Dictionary</a:t>
            </a:r>
            <a:r>
              <a:rPr lang="en-GB" dirty="0" smtClean="0">
                <a:latin typeface="Times New Roman" panose="02020603050405020304" pitchFamily="18" charset="0"/>
                <a:cs typeface="Times New Roman" panose="02020603050405020304" pitchFamily="18" charset="0"/>
              </a:rPr>
              <a:t> (1755): ‘It is not very suitable to the English language, and has not been used by any man of eminence since Milton.’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2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71942"/>
            <a:ext cx="10515600" cy="523517"/>
          </a:xfrm>
        </p:spPr>
        <p:txBody>
          <a:bodyPr>
            <a:normAutofit fontScale="90000"/>
          </a:bodyPr>
          <a:lstStyle/>
          <a:p>
            <a:r>
              <a:rPr lang="hu-HU" b="1" dirty="0" smtClean="0">
                <a:latin typeface="Times New Roman" panose="02020603050405020304" pitchFamily="18" charset="0"/>
                <a:cs typeface="Times New Roman" panose="02020603050405020304" pitchFamily="18" charset="0"/>
              </a:rPr>
              <a:t>XCI: </a:t>
            </a:r>
            <a:r>
              <a:rPr lang="en-US" b="1" dirty="0" smtClean="0">
                <a:latin typeface="Times New Roman" panose="02020603050405020304" pitchFamily="18" charset="0"/>
                <a:cs typeface="Times New Roman" panose="02020603050405020304" pitchFamily="18" charset="0"/>
              </a:rPr>
              <a:t>Reflections </a:t>
            </a:r>
            <a:r>
              <a:rPr lang="en-US" b="1" dirty="0">
                <a:latin typeface="Times New Roman" panose="02020603050405020304" pitchFamily="18" charset="0"/>
                <a:cs typeface="Times New Roman" panose="02020603050405020304" pitchFamily="18" charset="0"/>
              </a:rPr>
              <a:t>on Some Drawings of Plants</a:t>
            </a:r>
          </a:p>
        </p:txBody>
      </p:sp>
      <p:sp>
        <p:nvSpPr>
          <p:cNvPr id="3" name="Tartalom helye 2"/>
          <p:cNvSpPr>
            <a:spLocks noGrp="1"/>
          </p:cNvSpPr>
          <p:nvPr>
            <p:ph idx="1"/>
          </p:nvPr>
        </p:nvSpPr>
        <p:spPr>
          <a:xfrm>
            <a:off x="838200" y="824248"/>
            <a:ext cx="10515600" cy="5859887"/>
          </a:xfrm>
        </p:spPr>
        <p:txBody>
          <a:bodyPr>
            <a:normAutofit fontScale="92500" lnSpcReduction="20000"/>
          </a:bodyPr>
          <a:lstStyle/>
          <a:p>
            <a:pPr marL="0" indent="0">
              <a:lnSpc>
                <a:spcPct val="120000"/>
              </a:lnSpc>
              <a:buNone/>
            </a:pPr>
            <a:r>
              <a:rPr lang="en-US" dirty="0" smtClean="0">
                <a:latin typeface="Times New Roman" panose="02020603050405020304" pitchFamily="18" charset="0"/>
                <a:cs typeface="Times New Roman" panose="02020603050405020304" pitchFamily="18" charset="0"/>
              </a:rPr>
              <a:t>I </a:t>
            </a:r>
            <a:r>
              <a:rPr lang="en-US" dirty="0">
                <a:latin typeface="Times New Roman" panose="02020603050405020304" pitchFamily="18" charset="0"/>
                <a:cs typeface="Times New Roman" panose="02020603050405020304" pitchFamily="18" charset="0"/>
              </a:rPr>
              <a:t>can in groups these mimic flowers compose,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bells and golden eyes, </a:t>
            </a:r>
            <a:r>
              <a:rPr lang="en-US" dirty="0" err="1">
                <a:latin typeface="Times New Roman" panose="02020603050405020304" pitchFamily="18" charset="0"/>
                <a:cs typeface="Times New Roman" panose="02020603050405020304" pitchFamily="18" charset="0"/>
              </a:rPr>
              <a:t>embathed</a:t>
            </a:r>
            <a:r>
              <a:rPr lang="en-US" dirty="0">
                <a:latin typeface="Times New Roman" panose="02020603050405020304" pitchFamily="18" charset="0"/>
                <a:cs typeface="Times New Roman" panose="02020603050405020304" pitchFamily="18" charset="0"/>
              </a:rPr>
              <a:t> in dew;</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Catch </a:t>
            </a:r>
            <a:r>
              <a:rPr lang="en-US" dirty="0">
                <a:latin typeface="Times New Roman" panose="02020603050405020304" pitchFamily="18" charset="0"/>
                <a:cs typeface="Times New Roman" panose="02020603050405020304" pitchFamily="18" charset="0"/>
              </a:rPr>
              <a:t>the soft blush that warms the early Rose,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the pale Iris cloud with veins of blue;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Copy </a:t>
            </a: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scallop'd</a:t>
            </a:r>
            <a:r>
              <a:rPr lang="en-US" dirty="0">
                <a:latin typeface="Times New Roman" panose="02020603050405020304" pitchFamily="18" charset="0"/>
                <a:cs typeface="Times New Roman" panose="02020603050405020304" pitchFamily="18" charset="0"/>
              </a:rPr>
              <a:t> leaves, and downy stems,</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bid the pencil's varied shades arrest</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Spring's </a:t>
            </a:r>
            <a:r>
              <a:rPr lang="en-US" dirty="0">
                <a:latin typeface="Times New Roman" panose="02020603050405020304" pitchFamily="18" charset="0"/>
                <a:cs typeface="Times New Roman" panose="02020603050405020304" pitchFamily="18" charset="0"/>
              </a:rPr>
              <a:t>humid buds, and Summer's musky gems:</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But</a:t>
            </a:r>
            <a:r>
              <a:rPr lang="en-US" dirty="0">
                <a:latin typeface="Times New Roman" panose="02020603050405020304" pitchFamily="18" charset="0"/>
                <a:cs typeface="Times New Roman" panose="02020603050405020304" pitchFamily="18" charset="0"/>
              </a:rPr>
              <a:t>, save the portrait on my bleeding breast,</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 </a:t>
            </a:r>
            <a:r>
              <a:rPr lang="en-US" dirty="0">
                <a:latin typeface="Times New Roman" panose="02020603050405020304" pitchFamily="18" charset="0"/>
                <a:cs typeface="Times New Roman" panose="02020603050405020304" pitchFamily="18" charset="0"/>
              </a:rPr>
              <a:t>have no semblance of that form adored,</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form, expressive of a soul divine,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So </a:t>
            </a:r>
            <a:r>
              <a:rPr lang="en-US" dirty="0">
                <a:latin typeface="Times New Roman" panose="02020603050405020304" pitchFamily="18" charset="0"/>
                <a:cs typeface="Times New Roman" panose="02020603050405020304" pitchFamily="18" charset="0"/>
              </a:rPr>
              <a:t>early blighted; and while life is mine,</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fond regret, and ceaseless grief deplored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grief, my angel! with too faithful art</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Enshrines </a:t>
            </a:r>
            <a:r>
              <a:rPr lang="en-US" dirty="0">
                <a:latin typeface="Times New Roman" panose="02020603050405020304" pitchFamily="18" charset="0"/>
                <a:cs typeface="Times New Roman" panose="02020603050405020304" pitchFamily="18" charset="0"/>
              </a:rPr>
              <a:t>thy image in thy Mother's heart.</a:t>
            </a:r>
          </a:p>
        </p:txBody>
      </p:sp>
    </p:spTree>
    <p:extLst>
      <p:ext uri="{BB962C8B-B14F-4D97-AF65-F5344CB8AC3E}">
        <p14:creationId xmlns:p14="http://schemas.microsoft.com/office/powerpoint/2010/main" val="126367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31820" y="171943"/>
            <a:ext cx="11616743" cy="587912"/>
          </a:xfrm>
        </p:spPr>
        <p:txBody>
          <a:bodyPr>
            <a:normAutofit fontScale="90000"/>
          </a:bodyPr>
          <a:lstStyle/>
          <a:p>
            <a:r>
              <a:rPr lang="hu-HU" dirty="0">
                <a:latin typeface="Times New Roman" panose="02020603050405020304" pitchFamily="18" charset="0"/>
                <a:cs typeface="Times New Roman" panose="02020603050405020304" pitchFamily="18" charset="0"/>
              </a:rPr>
              <a:t>XCI: </a:t>
            </a:r>
            <a:r>
              <a:rPr lang="en-US" dirty="0">
                <a:latin typeface="Times New Roman" panose="02020603050405020304" pitchFamily="18" charset="0"/>
                <a:cs typeface="Times New Roman" panose="02020603050405020304" pitchFamily="18" charset="0"/>
              </a:rPr>
              <a:t>Reflections on Some Drawings of </a:t>
            </a:r>
            <a:r>
              <a:rPr lang="en-US" dirty="0" smtClean="0">
                <a:latin typeface="Times New Roman" panose="02020603050405020304" pitchFamily="18" charset="0"/>
                <a:cs typeface="Times New Roman" panose="02020603050405020304" pitchFamily="18" charset="0"/>
              </a:rPr>
              <a:t>Plants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notes</a:t>
            </a:r>
            <a:r>
              <a:rPr lang="hu-HU" dirty="0" smtClean="0">
                <a:latin typeface="Times New Roman" panose="02020603050405020304" pitchFamily="18" charset="0"/>
                <a:cs typeface="Times New Roman" panose="02020603050405020304" pitchFamily="18" charset="0"/>
              </a:rPr>
              <a:t>)</a:t>
            </a:r>
            <a:endParaRPr lang="hu-HU" dirty="0"/>
          </a:p>
        </p:txBody>
      </p:sp>
      <p:sp>
        <p:nvSpPr>
          <p:cNvPr id="3" name="Tartalom helye 2"/>
          <p:cNvSpPr>
            <a:spLocks noGrp="1"/>
          </p:cNvSpPr>
          <p:nvPr>
            <p:ph idx="1"/>
          </p:nvPr>
        </p:nvSpPr>
        <p:spPr>
          <a:xfrm>
            <a:off x="838200" y="1146220"/>
            <a:ext cx="10515600" cy="5030743"/>
          </a:xfrm>
        </p:spPr>
        <p:txBody>
          <a:bodyPr>
            <a:normAutofit/>
          </a:bodyPr>
          <a:lstStyle/>
          <a:p>
            <a:r>
              <a:rPr lang="en-GB" dirty="0" smtClean="0">
                <a:latin typeface="Times New Roman" panose="02020603050405020304" pitchFamily="18" charset="0"/>
                <a:cs typeface="Times New Roman" panose="02020603050405020304" pitchFamily="18" charset="0"/>
              </a:rPr>
              <a:t>Anna Augusta was an adult when she died of childbirth in 1795 (more about roles than recording experience)</a:t>
            </a:r>
          </a:p>
          <a:p>
            <a:r>
              <a:rPr lang="en-GB" dirty="0" smtClean="0">
                <a:latin typeface="Times New Roman" panose="02020603050405020304" pitchFamily="18" charset="0"/>
                <a:cs typeface="Times New Roman" panose="02020603050405020304" pitchFamily="18" charset="0"/>
              </a:rPr>
              <a:t>Fixed in the role of grieving motherhood</a:t>
            </a:r>
          </a:p>
          <a:p>
            <a:r>
              <a:rPr lang="en-GB" dirty="0" smtClean="0">
                <a:latin typeface="Times New Roman" panose="02020603050405020304" pitchFamily="18" charset="0"/>
                <a:cs typeface="Times New Roman" panose="02020603050405020304" pitchFamily="18" charset="0"/>
              </a:rPr>
              <a:t>Enabled by the same role as an artist, her pain leads to more faithful art</a:t>
            </a:r>
          </a:p>
          <a:p>
            <a:r>
              <a:rPr lang="en-GB" dirty="0" smtClean="0">
                <a:latin typeface="Times New Roman" panose="02020603050405020304" pitchFamily="18" charset="0"/>
                <a:cs typeface="Times New Roman" panose="02020603050405020304" pitchFamily="18" charset="0"/>
              </a:rPr>
              <a:t>Almost sacred iconography of mother’s breast, heart, tears – </a:t>
            </a:r>
            <a:r>
              <a:rPr lang="en-GB" i="1" dirty="0" smtClean="0">
                <a:latin typeface="Times New Roman" panose="02020603050405020304" pitchFamily="18" charset="0"/>
                <a:cs typeface="Times New Roman" panose="02020603050405020304" pitchFamily="18" charset="0"/>
              </a:rPr>
              <a:t>mater dolorosa</a:t>
            </a:r>
            <a:r>
              <a:rPr lang="en-GB" dirty="0" smtClean="0">
                <a:latin typeface="Times New Roman" panose="02020603050405020304" pitchFamily="18" charset="0"/>
                <a:cs typeface="Times New Roman" panose="02020603050405020304" pitchFamily="18" charset="0"/>
              </a:rPr>
              <a:t> tradition</a:t>
            </a:r>
          </a:p>
          <a:p>
            <a:r>
              <a:rPr lang="en-GB" dirty="0" smtClean="0">
                <a:latin typeface="Times New Roman" panose="02020603050405020304" pitchFamily="18" charset="0"/>
                <a:cs typeface="Times New Roman" panose="02020603050405020304" pitchFamily="18" charset="0"/>
              </a:rPr>
              <a:t>Orderly composition based on precise observation as opposed to a poetics of boundless pathos, leading to a more precise picture, nevertheless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46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9182" y="0"/>
            <a:ext cx="11982734" cy="723331"/>
          </a:xfrm>
        </p:spPr>
        <p:txBody>
          <a:bodyPr>
            <a:normAutofit/>
          </a:bodyPr>
          <a:lstStyle/>
          <a:p>
            <a:pPr>
              <a:lnSpc>
                <a:spcPct val="100000"/>
              </a:lnSpc>
            </a:pPr>
            <a:r>
              <a:rPr lang="en-GB" sz="2800" dirty="0">
                <a:latin typeface="Times New Roman" panose="02020603050405020304" pitchFamily="18" charset="0"/>
                <a:cs typeface="Times New Roman" panose="02020603050405020304" pitchFamily="18" charset="0"/>
              </a:rPr>
              <a:t>Thomas </a:t>
            </a:r>
            <a:r>
              <a:rPr lang="en-GB" sz="2800" dirty="0" err="1">
                <a:latin typeface="Times New Roman" panose="02020603050405020304" pitchFamily="18" charset="0"/>
                <a:cs typeface="Times New Roman" panose="02020603050405020304" pitchFamily="18" charset="0"/>
              </a:rPr>
              <a:t>Warton</a:t>
            </a:r>
            <a:r>
              <a:rPr lang="en-GB" sz="2800" dirty="0">
                <a:latin typeface="Times New Roman" panose="02020603050405020304" pitchFamily="18" charset="0"/>
                <a:cs typeface="Times New Roman" panose="02020603050405020304" pitchFamily="18" charset="0"/>
              </a:rPr>
              <a:t> (1728-90</a:t>
            </a:r>
            <a:r>
              <a:rPr lang="en-GB" sz="2800" dirty="0" smtClean="0">
                <a:latin typeface="Times New Roman" panose="02020603050405020304" pitchFamily="18" charset="0"/>
                <a:cs typeface="Times New Roman" panose="02020603050405020304" pitchFamily="18" charset="0"/>
              </a:rPr>
              <a:t>)</a:t>
            </a:r>
            <a:r>
              <a:rPr lang="hu-HU" sz="2800" dirty="0" smtClean="0">
                <a:latin typeface="Times New Roman" panose="02020603050405020304" pitchFamily="18" charset="0"/>
                <a:cs typeface="Times New Roman" panose="02020603050405020304" pitchFamily="18" charset="0"/>
              </a:rPr>
              <a:t>,</a:t>
            </a:r>
            <a:r>
              <a:rPr lang="en-GB" sz="2800" i="1"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While </a:t>
            </a:r>
            <a:r>
              <a:rPr lang="en-GB" sz="2800" dirty="0">
                <a:latin typeface="Times New Roman" panose="02020603050405020304" pitchFamily="18" charset="0"/>
                <a:cs typeface="Times New Roman" panose="02020603050405020304" pitchFamily="18" charset="0"/>
              </a:rPr>
              <a:t>summer-suns o'er the gay prospect </a:t>
            </a:r>
            <a:r>
              <a:rPr lang="en-GB" sz="2800" dirty="0" smtClean="0">
                <a:latin typeface="Times New Roman" panose="02020603050405020304" pitchFamily="18" charset="0"/>
                <a:cs typeface="Times New Roman" panose="02020603050405020304" pitchFamily="18" charset="0"/>
              </a:rPr>
              <a:t>played</a:t>
            </a:r>
            <a:r>
              <a:rPr lang="hu-HU"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0" y="818866"/>
            <a:ext cx="12091916" cy="6039134"/>
          </a:xfrm>
        </p:spPr>
        <p:txBody>
          <a:bodyPr>
            <a:normAutofit fontScale="92500" lnSpcReduction="20000"/>
          </a:bodyPr>
          <a:lstStyle/>
          <a:p>
            <a:pPr marL="0" indent="0">
              <a:lnSpc>
                <a:spcPct val="120000"/>
              </a:lnSpc>
              <a:spcBef>
                <a:spcPts val="0"/>
              </a:spcBef>
              <a:buNone/>
            </a:pPr>
            <a:r>
              <a:rPr lang="en-GB" dirty="0" smtClean="0">
                <a:latin typeface="Times New Roman" panose="02020603050405020304" pitchFamily="18" charset="0"/>
                <a:cs typeface="Times New Roman" panose="02020603050405020304" pitchFamily="18" charset="0"/>
              </a:rPr>
              <a:t>While </a:t>
            </a:r>
            <a:r>
              <a:rPr lang="en-GB" dirty="0">
                <a:latin typeface="Times New Roman" panose="02020603050405020304" pitchFamily="18" charset="0"/>
                <a:cs typeface="Times New Roman" panose="02020603050405020304" pitchFamily="18" charset="0"/>
              </a:rPr>
              <a:t>summer-suns o'er the gay prospect played,</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Through Surrey's verdant scenes, where Epsom spreads</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Mid intermingling elms her flowery meads,</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And </a:t>
            </a:r>
            <a:r>
              <a:rPr lang="en-GB" dirty="0" err="1">
                <a:latin typeface="Times New Roman" panose="02020603050405020304" pitchFamily="18" charset="0"/>
                <a:cs typeface="Times New Roman" panose="02020603050405020304" pitchFamily="18" charset="0"/>
              </a:rPr>
              <a:t>Hascombe's</a:t>
            </a:r>
            <a:r>
              <a:rPr lang="en-GB" dirty="0">
                <a:latin typeface="Times New Roman" panose="02020603050405020304" pitchFamily="18" charset="0"/>
                <a:cs typeface="Times New Roman" panose="02020603050405020304" pitchFamily="18" charset="0"/>
              </a:rPr>
              <a:t> hill, in towering groves arrayed,</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Reared its romantic steep, with mind serene,</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I journeyed blithe. Full pensive I returned;</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For now my breast with hopeless passion burned,</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Wet with hoar mists appeared the gaudy scene,</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Which late in careless indolence I passed;</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And autumn all around those hues had cast</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Where past delight my recent grief might trace.</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Sad change, that Nature a congenial gloom</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Should wear, when most, my cheerless mood to chase,</a:t>
            </a:r>
            <a:endParaRPr lang="hu-H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dirty="0">
                <a:latin typeface="Times New Roman" panose="02020603050405020304" pitchFamily="18" charset="0"/>
                <a:cs typeface="Times New Roman" panose="02020603050405020304" pitchFamily="18" charset="0"/>
              </a:rPr>
              <a:t>I wished her green attire, and wonted bloom</a:t>
            </a:r>
            <a:r>
              <a:rPr lang="en-GB"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1777)</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57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0"/>
            <a:ext cx="10515600" cy="535627"/>
          </a:xfrm>
        </p:spPr>
        <p:txBody>
          <a:bodyPr>
            <a:normAutofit fontScale="90000"/>
          </a:bodyPr>
          <a:lstStyle/>
          <a:p>
            <a:pPr algn="ctr"/>
            <a:r>
              <a:rPr lang="hu-HU" dirty="0" err="1" smtClean="0">
                <a:latin typeface="Times New Roman" panose="02020603050405020304" pitchFamily="18" charset="0"/>
                <a:cs typeface="Times New Roman" panose="02020603050405020304" pitchFamily="18" charset="0"/>
              </a:rPr>
              <a:t>Warton</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notes</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6630" y="535628"/>
            <a:ext cx="12145370" cy="6322372"/>
          </a:xfrm>
        </p:spPr>
        <p:txBody>
          <a:bodyPr/>
          <a:lstStyle/>
          <a:p>
            <a:r>
              <a:rPr lang="en-GB" dirty="0" smtClean="0">
                <a:latin typeface="Times New Roman" panose="02020603050405020304" pitchFamily="18" charset="0"/>
                <a:cs typeface="Times New Roman" panose="02020603050405020304" pitchFamily="18" charset="0"/>
              </a:rPr>
              <a:t>A very loosely Petrarchan sonnet, nothing is where it </a:t>
            </a:r>
            <a:r>
              <a:rPr lang="en-GB" dirty="0" err="1" smtClean="0">
                <a:latin typeface="Times New Roman" panose="02020603050405020304" pitchFamily="18" charset="0"/>
                <a:cs typeface="Times New Roman" panose="02020603050405020304" pitchFamily="18" charset="0"/>
              </a:rPr>
              <a:t>shou</a:t>
            </a:r>
            <a:r>
              <a:rPr lang="hu-HU" dirty="0" smtClean="0">
                <a:latin typeface="Times New Roman" panose="02020603050405020304" pitchFamily="18" charset="0"/>
                <a:cs typeface="Times New Roman" panose="02020603050405020304" pitchFamily="18" charset="0"/>
              </a:rPr>
              <a:t>l</a:t>
            </a:r>
            <a:r>
              <a:rPr lang="en-GB" dirty="0" smtClean="0">
                <a:latin typeface="Times New Roman" panose="02020603050405020304" pitchFamily="18" charset="0"/>
                <a:cs typeface="Times New Roman" panose="02020603050405020304" pitchFamily="18" charset="0"/>
              </a:rPr>
              <a:t>d be, grammar and rhyming constantly at variance</a:t>
            </a:r>
          </a:p>
          <a:p>
            <a:r>
              <a:rPr lang="en-GB" dirty="0" smtClean="0">
                <a:latin typeface="Times New Roman" panose="02020603050405020304" pitchFamily="18" charset="0"/>
                <a:cs typeface="Times New Roman" panose="02020603050405020304" pitchFamily="18" charset="0"/>
              </a:rPr>
              <a:t>3 parts: happy, serene past, passionate, sad present, general meditation on self and nature</a:t>
            </a:r>
          </a:p>
          <a:p>
            <a:r>
              <a:rPr lang="en-GB" dirty="0" smtClean="0">
                <a:latin typeface="Times New Roman" panose="02020603050405020304" pitchFamily="18" charset="0"/>
                <a:cs typeface="Times New Roman" panose="02020603050405020304" pitchFamily="18" charset="0"/>
              </a:rPr>
              <a:t>Logical connection btw speaker and nature left in doubt: is psychological state caused by nature, projected on nature of perfectly coincidental?</a:t>
            </a:r>
          </a:p>
          <a:p>
            <a:r>
              <a:rPr lang="en-GB" dirty="0" smtClean="0">
                <a:latin typeface="Times New Roman" panose="02020603050405020304" pitchFamily="18" charset="0"/>
                <a:cs typeface="Times New Roman" panose="02020603050405020304" pitchFamily="18" charset="0"/>
              </a:rPr>
              <a:t>Is it a clash btw speaker and nature or within the speaker?</a:t>
            </a:r>
          </a:p>
          <a:p>
            <a:r>
              <a:rPr lang="en-GB" dirty="0" smtClean="0">
                <a:latin typeface="Times New Roman" panose="02020603050405020304" pitchFamily="18" charset="0"/>
                <a:cs typeface="Times New Roman" panose="02020603050405020304" pitchFamily="18" charset="0"/>
              </a:rPr>
              <a:t>Elegiac sonnet</a:t>
            </a:r>
          </a:p>
          <a:p>
            <a:r>
              <a:rPr lang="en-GB" dirty="0" smtClean="0">
                <a:latin typeface="Times New Roman" panose="02020603050405020304" pitchFamily="18" charset="0"/>
                <a:cs typeface="Times New Roman" panose="02020603050405020304" pitchFamily="18" charset="0"/>
              </a:rPr>
              <a:t>Specific locality, but no sense of sustaining connection </a:t>
            </a:r>
          </a:p>
          <a:p>
            <a:r>
              <a:rPr lang="en-GB" dirty="0" smtClean="0">
                <a:latin typeface="Times New Roman" panose="02020603050405020304" pitchFamily="18" charset="0"/>
                <a:cs typeface="Times New Roman" panose="02020603050405020304" pitchFamily="18" charset="0"/>
              </a:rPr>
              <a:t>Postponement of I in gleeful past, its inescapability in the present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07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
            <a:ext cx="12192000" cy="641444"/>
          </a:xfrm>
        </p:spPr>
        <p:txBody>
          <a:bodyPr>
            <a:normAutofit/>
          </a:bodyPr>
          <a:lstStyle/>
          <a:p>
            <a:pPr algn="ctr"/>
            <a:r>
              <a:rPr lang="en-GB" sz="3000" dirty="0">
                <a:latin typeface="Times New Roman" panose="02020603050405020304" pitchFamily="18" charset="0"/>
                <a:cs typeface="Times New Roman" panose="02020603050405020304" pitchFamily="18" charset="0"/>
              </a:rPr>
              <a:t>Samuel Taylor Coleridge (1772–1834</a:t>
            </a:r>
            <a:r>
              <a:rPr lang="en-GB" sz="3000" dirty="0" smtClean="0">
                <a:latin typeface="Times New Roman" panose="02020603050405020304" pitchFamily="18" charset="0"/>
                <a:cs typeface="Times New Roman" panose="02020603050405020304" pitchFamily="18" charset="0"/>
              </a:rPr>
              <a:t>)</a:t>
            </a:r>
            <a:r>
              <a:rPr lang="hu-HU" sz="30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a:t>
            </a:r>
            <a:r>
              <a:rPr lang="en-GB" sz="3000" dirty="0" smtClean="0">
                <a:latin typeface="Times New Roman" panose="02020603050405020304" pitchFamily="18" charset="0"/>
                <a:cs typeface="Times New Roman" panose="02020603050405020304" pitchFamily="18" charset="0"/>
              </a:rPr>
              <a:t>To </a:t>
            </a:r>
            <a:r>
              <a:rPr lang="en-GB" sz="3000" dirty="0">
                <a:latin typeface="Times New Roman" panose="02020603050405020304" pitchFamily="18" charset="0"/>
                <a:cs typeface="Times New Roman" panose="02020603050405020304" pitchFamily="18" charset="0"/>
              </a:rPr>
              <a:t>the River </a:t>
            </a:r>
            <a:r>
              <a:rPr lang="en-GB" sz="3000" dirty="0" smtClean="0">
                <a:latin typeface="Times New Roman" panose="02020603050405020304" pitchFamily="18" charset="0"/>
                <a:cs typeface="Times New Roman" panose="02020603050405020304" pitchFamily="18" charset="0"/>
              </a:rPr>
              <a:t>Otter</a:t>
            </a:r>
            <a:r>
              <a:rPr lang="hu-HU" sz="3000" dirty="0" smtClean="0">
                <a:latin typeface="Times New Roman" panose="02020603050405020304" pitchFamily="18" charset="0"/>
                <a:cs typeface="Times New Roman" panose="02020603050405020304" pitchFamily="18" charset="0"/>
              </a:rPr>
              <a:t>’</a:t>
            </a:r>
            <a:r>
              <a:rPr lang="en-GB" sz="3000" dirty="0">
                <a:latin typeface="Times New Roman" panose="02020603050405020304" pitchFamily="18" charset="0"/>
                <a:cs typeface="Times New Roman" panose="02020603050405020304" pitchFamily="18" charset="0"/>
              </a:rPr>
              <a:t> </a:t>
            </a:r>
          </a:p>
        </p:txBody>
      </p:sp>
      <p:sp>
        <p:nvSpPr>
          <p:cNvPr id="3" name="Tartalom helye 2"/>
          <p:cNvSpPr>
            <a:spLocks noGrp="1"/>
          </p:cNvSpPr>
          <p:nvPr>
            <p:ph idx="1"/>
          </p:nvPr>
        </p:nvSpPr>
        <p:spPr>
          <a:xfrm>
            <a:off x="0" y="641444"/>
            <a:ext cx="12192000" cy="6216555"/>
          </a:xfrm>
        </p:spPr>
        <p:txBody>
          <a:bodyPr>
            <a:normAutofit fontScale="92500" lnSpcReduction="10000"/>
          </a:bodyPr>
          <a:lstStyle/>
          <a:p>
            <a:pPr marL="0" indent="0">
              <a:buNone/>
            </a:pPr>
            <a:r>
              <a:rPr lang="en-GB" dirty="0" smtClean="0">
                <a:latin typeface="Times New Roman" panose="02020603050405020304" pitchFamily="18" charset="0"/>
                <a:cs typeface="Times New Roman" panose="02020603050405020304" pitchFamily="18" charset="0"/>
              </a:rPr>
              <a:t>Dear </a:t>
            </a:r>
            <a:r>
              <a:rPr lang="en-GB" dirty="0">
                <a:latin typeface="Times New Roman" panose="02020603050405020304" pitchFamily="18" charset="0"/>
                <a:cs typeface="Times New Roman" panose="02020603050405020304" pitchFamily="18" charset="0"/>
              </a:rPr>
              <a:t>native brook! wild streamlet of the west!</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How many various-fated years have past,</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What blissful and what anguished hours, since last</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I skimmed the smooth thin stone along thy breast,</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Numbering its light leaps! Yet so deep </a:t>
            </a:r>
            <a:r>
              <a:rPr lang="en-GB" u="sng" dirty="0">
                <a:latin typeface="Times New Roman" panose="02020603050405020304" pitchFamily="18" charset="0"/>
                <a:cs typeface="Times New Roman" panose="02020603050405020304" pitchFamily="18" charset="0"/>
              </a:rPr>
              <a:t>impressed</a:t>
            </a:r>
            <a:endParaRPr lang="hu-HU" u="sng"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Sink the sweet scenes of childhood, that mine eyes</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I never shut amid the sunny blaze,</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But straight with all their tints thy waters rise,</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Thy </a:t>
            </a:r>
            <a:r>
              <a:rPr lang="en-GB" u="sng" dirty="0">
                <a:latin typeface="Times New Roman" panose="02020603050405020304" pitchFamily="18" charset="0"/>
                <a:cs typeface="Times New Roman" panose="02020603050405020304" pitchFamily="18" charset="0"/>
              </a:rPr>
              <a:t>crossing plank</a:t>
            </a:r>
            <a:r>
              <a:rPr lang="en-GB" dirty="0">
                <a:latin typeface="Times New Roman" panose="02020603050405020304" pitchFamily="18" charset="0"/>
                <a:cs typeface="Times New Roman" panose="02020603050405020304" pitchFamily="18" charset="0"/>
              </a:rPr>
              <a:t>, thy margin's willowy </a:t>
            </a:r>
            <a:r>
              <a:rPr lang="en-GB" u="sng" dirty="0">
                <a:latin typeface="Times New Roman" panose="02020603050405020304" pitchFamily="18" charset="0"/>
                <a:cs typeface="Times New Roman" panose="02020603050405020304" pitchFamily="18" charset="0"/>
              </a:rPr>
              <a:t>maze</a:t>
            </a:r>
            <a:r>
              <a:rPr lang="en-GB" dirty="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And bedded sand that veined with </a:t>
            </a:r>
            <a:r>
              <a:rPr lang="en-GB" u="sng" dirty="0">
                <a:latin typeface="Times New Roman" panose="02020603050405020304" pitchFamily="18" charset="0"/>
                <a:cs typeface="Times New Roman" panose="02020603050405020304" pitchFamily="18" charset="0"/>
              </a:rPr>
              <a:t>various dyes</a:t>
            </a:r>
            <a:endParaRPr lang="hu-HU" u="sng" dirty="0">
              <a:latin typeface="Times New Roman" panose="02020603050405020304" pitchFamily="18" charset="0"/>
              <a:cs typeface="Times New Roman" panose="02020603050405020304" pitchFamily="18" charset="0"/>
            </a:endParaRPr>
          </a:p>
          <a:p>
            <a:pPr marL="0" indent="0">
              <a:buNone/>
            </a:pPr>
            <a:r>
              <a:rPr lang="en-GB" u="sng" dirty="0">
                <a:latin typeface="Times New Roman" panose="02020603050405020304" pitchFamily="18" charset="0"/>
                <a:cs typeface="Times New Roman" panose="02020603050405020304" pitchFamily="18" charset="0"/>
              </a:rPr>
              <a:t>Gleamed</a:t>
            </a:r>
            <a:r>
              <a:rPr lang="en-GB" dirty="0">
                <a:latin typeface="Times New Roman" panose="02020603050405020304" pitchFamily="18" charset="0"/>
                <a:cs typeface="Times New Roman" panose="02020603050405020304" pitchFamily="18" charset="0"/>
              </a:rPr>
              <a:t> through thy bright </a:t>
            </a:r>
            <a:r>
              <a:rPr lang="en-GB" u="sng" dirty="0" err="1">
                <a:latin typeface="Times New Roman" panose="02020603050405020304" pitchFamily="18" charset="0"/>
                <a:cs typeface="Times New Roman" panose="02020603050405020304" pitchFamily="18" charset="0"/>
              </a:rPr>
              <a:t>transparence</a:t>
            </a:r>
            <a:r>
              <a:rPr lang="en-GB" dirty="0">
                <a:latin typeface="Times New Roman" panose="02020603050405020304" pitchFamily="18" charset="0"/>
                <a:cs typeface="Times New Roman" panose="02020603050405020304" pitchFamily="18" charset="0"/>
              </a:rPr>
              <a:t> to the gaze!</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Visions of childhood! oft have ye </a:t>
            </a:r>
            <a:r>
              <a:rPr lang="en-GB" u="sng" dirty="0">
                <a:latin typeface="Times New Roman" panose="02020603050405020304" pitchFamily="18" charset="0"/>
                <a:cs typeface="Times New Roman" panose="02020603050405020304" pitchFamily="18" charset="0"/>
              </a:rPr>
              <a:t>beguiled</a:t>
            </a:r>
            <a:endParaRPr lang="hu-HU" u="sng"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Lone manhood's cares, yet waking fondest sighs,</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Ah! that once more I were a careless </a:t>
            </a:r>
            <a:r>
              <a:rPr lang="en-GB" dirty="0" smtClean="0">
                <a:latin typeface="Times New Roman" panose="02020603050405020304" pitchFamily="18" charset="0"/>
                <a:cs typeface="Times New Roman" panose="02020603050405020304" pitchFamily="18" charset="0"/>
              </a:rPr>
              <a:t>child!</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1792</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1797</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479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0"/>
            <a:ext cx="10515600" cy="562923"/>
          </a:xfrm>
        </p:spPr>
        <p:txBody>
          <a:bodyPr>
            <a:normAutofit fontScale="90000"/>
          </a:bodyPr>
          <a:lstStyle/>
          <a:p>
            <a:pPr algn="ctr"/>
            <a:r>
              <a:rPr lang="hu-HU" dirty="0" smtClean="0">
                <a:latin typeface="Times New Roman" panose="02020603050405020304" pitchFamily="18" charset="0"/>
                <a:cs typeface="Times New Roman" panose="02020603050405020304" pitchFamily="18" charset="0"/>
              </a:rPr>
              <a:t>Coleridge </a:t>
            </a:r>
            <a:r>
              <a:rPr lang="hu-HU" dirty="0" err="1" smtClean="0">
                <a:latin typeface="Times New Roman" panose="02020603050405020304" pitchFamily="18" charset="0"/>
                <a:cs typeface="Times New Roman" panose="02020603050405020304" pitchFamily="18" charset="0"/>
              </a:rPr>
              <a:t>notes</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5686" y="562922"/>
            <a:ext cx="12186313" cy="6295077"/>
          </a:xfrm>
        </p:spPr>
        <p:txBody>
          <a:bodyPr/>
          <a:lstStyle/>
          <a:p>
            <a:r>
              <a:rPr lang="en-GB" dirty="0" smtClean="0">
                <a:latin typeface="Times New Roman" panose="02020603050405020304" pitchFamily="18" charset="0"/>
                <a:cs typeface="Times New Roman" panose="02020603050405020304" pitchFamily="18" charset="0"/>
              </a:rPr>
              <a:t>Completely insane rhyme-scheme</a:t>
            </a:r>
          </a:p>
          <a:p>
            <a:r>
              <a:rPr lang="en-GB" dirty="0" smtClean="0">
                <a:latin typeface="Times New Roman" panose="02020603050405020304" pitchFamily="18" charset="0"/>
                <a:cs typeface="Times New Roman" panose="02020603050405020304" pitchFamily="18" charset="0"/>
              </a:rPr>
              <a:t>Description and metaphor lead to philosophic meditation on memory</a:t>
            </a:r>
          </a:p>
          <a:p>
            <a:r>
              <a:rPr lang="en-GB" dirty="0" smtClean="0">
                <a:latin typeface="Times New Roman" panose="02020603050405020304" pitchFamily="18" charset="0"/>
                <a:cs typeface="Times New Roman" panose="02020603050405020304" pitchFamily="18" charset="0"/>
              </a:rPr>
              <a:t>Impressions, submerged, survive vs. maze, beguile</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246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5628" y="118383"/>
            <a:ext cx="10515600" cy="549274"/>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Recommended Literature</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74171" y="667657"/>
            <a:ext cx="11829143" cy="6066971"/>
          </a:xfrm>
        </p:spPr>
        <p:txBody>
          <a:bodyPr>
            <a:normAutofit fontScale="85000" lnSpcReduction="20000"/>
          </a:bodyPr>
          <a:lstStyle/>
          <a:p>
            <a:pPr marL="0" indent="0">
              <a:buNone/>
            </a:pPr>
            <a:r>
              <a:rPr lang="en-GB" dirty="0">
                <a:latin typeface="Times New Roman" panose="02020603050405020304" pitchFamily="18" charset="0"/>
                <a:cs typeface="Times New Roman" panose="02020603050405020304" pitchFamily="18" charset="0"/>
              </a:rPr>
              <a:t>Andrews, Kerri. </a:t>
            </a:r>
            <a:r>
              <a:rPr lang="en-GB"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Herself </a:t>
            </a:r>
            <a:r>
              <a:rPr lang="en-GB" dirty="0">
                <a:latin typeface="Times New Roman" panose="02020603050405020304" pitchFamily="18" charset="0"/>
                <a:cs typeface="Times New Roman" panose="02020603050405020304" pitchFamily="18" charset="0"/>
              </a:rPr>
              <a:t>[...] Fills The </a:t>
            </a:r>
            <a:r>
              <a:rPr lang="en-GB" dirty="0" smtClean="0">
                <a:latin typeface="Times New Roman" panose="02020603050405020304" pitchFamily="18" charset="0"/>
                <a:cs typeface="Times New Roman" panose="02020603050405020304" pitchFamily="18" charset="0"/>
              </a:rPr>
              <a:t>Foreground</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Negotiating Autobiography in the Elegiac Sonnets and The </a:t>
            </a:r>
            <a:r>
              <a:rPr lang="en-GB" dirty="0" smtClean="0">
                <a:latin typeface="Times New Roman" panose="02020603050405020304" pitchFamily="18" charset="0"/>
                <a:cs typeface="Times New Roman" panose="02020603050405020304" pitchFamily="18" charset="0"/>
              </a:rPr>
              <a:t>Emigrants</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Charlotte Smith in British Romanticism</a:t>
            </a:r>
            <a:r>
              <a:rPr lang="en-GB" dirty="0">
                <a:latin typeface="Times New Roman" panose="02020603050405020304" pitchFamily="18" charset="0"/>
                <a:cs typeface="Times New Roman" panose="02020603050405020304" pitchFamily="18" charset="0"/>
              </a:rPr>
              <a:t>, ed. Jacqueline </a:t>
            </a:r>
            <a:r>
              <a:rPr lang="en-GB" dirty="0" err="1">
                <a:latin typeface="Times New Roman" panose="02020603050405020304" pitchFamily="18" charset="0"/>
                <a:cs typeface="Times New Roman" panose="02020603050405020304" pitchFamily="18" charset="0"/>
              </a:rPr>
              <a:t>Labbe</a:t>
            </a:r>
            <a:r>
              <a:rPr lang="en-GB" dirty="0">
                <a:latin typeface="Times New Roman" panose="02020603050405020304" pitchFamily="18" charset="0"/>
                <a:cs typeface="Times New Roman" panose="02020603050405020304" pitchFamily="18" charset="0"/>
              </a:rPr>
              <a:t>.  London: Pickering &amp; </a:t>
            </a:r>
            <a:r>
              <a:rPr lang="en-GB" dirty="0" err="1">
                <a:latin typeface="Times New Roman" panose="02020603050405020304" pitchFamily="18" charset="0"/>
                <a:cs typeface="Times New Roman" panose="02020603050405020304" pitchFamily="18" charset="0"/>
              </a:rPr>
              <a:t>Chatto</a:t>
            </a:r>
            <a:r>
              <a:rPr lang="en-GB" dirty="0">
                <a:latin typeface="Times New Roman" panose="02020603050405020304" pitchFamily="18" charset="0"/>
                <a:cs typeface="Times New Roman" panose="02020603050405020304" pitchFamily="18" charset="0"/>
              </a:rPr>
              <a:t>, 2008.</a:t>
            </a:r>
            <a:endParaRPr lang="hu-HU" dirty="0">
              <a:latin typeface="Times New Roman" panose="02020603050405020304" pitchFamily="18" charset="0"/>
              <a:cs typeface="Times New Roman" panose="02020603050405020304" pitchFamily="18" charset="0"/>
            </a:endParaRPr>
          </a:p>
          <a:p>
            <a:pPr marL="0" indent="0">
              <a:buNone/>
            </a:pPr>
            <a:r>
              <a:rPr lang="en-GB" dirty="0" err="1">
                <a:latin typeface="Times New Roman" panose="02020603050405020304" pitchFamily="18" charset="0"/>
                <a:cs typeface="Times New Roman" panose="02020603050405020304" pitchFamily="18" charset="0"/>
              </a:rPr>
              <a:t>Backscheider</a:t>
            </a:r>
            <a:r>
              <a:rPr lang="en-GB" dirty="0">
                <a:latin typeface="Times New Roman" panose="02020603050405020304" pitchFamily="18" charset="0"/>
                <a:cs typeface="Times New Roman" panose="02020603050405020304" pitchFamily="18" charset="0"/>
              </a:rPr>
              <a:t>, Paula R. </a:t>
            </a:r>
            <a:r>
              <a:rPr lang="en-GB" i="1" dirty="0">
                <a:latin typeface="Times New Roman" panose="02020603050405020304" pitchFamily="18" charset="0"/>
                <a:cs typeface="Times New Roman" panose="02020603050405020304" pitchFamily="18" charset="0"/>
              </a:rPr>
              <a:t>Eighteenth-Century Women Poets and Their Poetry: Inventing Agency, Inventing Genre.</a:t>
            </a:r>
            <a:r>
              <a:rPr lang="en-GB" dirty="0">
                <a:latin typeface="Times New Roman" panose="02020603050405020304" pitchFamily="18" charset="0"/>
                <a:cs typeface="Times New Roman" panose="02020603050405020304" pitchFamily="18" charset="0"/>
              </a:rPr>
              <a:t> Baltimore: The Johns Hopkins UP, 2005. 316-375.</a:t>
            </a:r>
            <a:endParaRPr lang="hu-HU" dirty="0">
              <a:latin typeface="Times New Roman" panose="02020603050405020304" pitchFamily="18" charset="0"/>
              <a:cs typeface="Times New Roman" panose="02020603050405020304" pitchFamily="18" charset="0"/>
            </a:endParaRPr>
          </a:p>
          <a:p>
            <a:pPr marL="0" indent="0">
              <a:buNone/>
            </a:pPr>
            <a:r>
              <a:rPr lang="en-GB" dirty="0" err="1">
                <a:latin typeface="Times New Roman" panose="02020603050405020304" pitchFamily="18" charset="0"/>
                <a:cs typeface="Times New Roman" panose="02020603050405020304" pitchFamily="18" charset="0"/>
              </a:rPr>
              <a:t>Behrendt</a:t>
            </a:r>
            <a:r>
              <a:rPr lang="en-GB" dirty="0">
                <a:latin typeface="Times New Roman" panose="02020603050405020304" pitchFamily="18" charset="0"/>
                <a:cs typeface="Times New Roman" panose="02020603050405020304" pitchFamily="18" charset="0"/>
              </a:rPr>
              <a:t>, Stephen C. </a:t>
            </a:r>
            <a:r>
              <a:rPr lang="en-GB" i="1" dirty="0">
                <a:latin typeface="Times New Roman" panose="02020603050405020304" pitchFamily="18" charset="0"/>
                <a:cs typeface="Times New Roman" panose="02020603050405020304" pitchFamily="18" charset="0"/>
              </a:rPr>
              <a:t>British Women Poets and the Romantic Writing Community</a:t>
            </a:r>
            <a:r>
              <a:rPr lang="en-GB" dirty="0">
                <a:latin typeface="Times New Roman" panose="02020603050405020304" pitchFamily="18" charset="0"/>
                <a:cs typeface="Times New Roman" panose="02020603050405020304" pitchFamily="18" charset="0"/>
              </a:rPr>
              <a:t>. Baltimore: The Johns Hopkins UP, 2009. 115-151.</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Curran, Stuart. </a:t>
            </a:r>
            <a:r>
              <a:rPr lang="en-GB" i="1" dirty="0">
                <a:latin typeface="Times New Roman" panose="02020603050405020304" pitchFamily="18" charset="0"/>
                <a:cs typeface="Times New Roman" panose="02020603050405020304" pitchFamily="18" charset="0"/>
              </a:rPr>
              <a:t>Poetic Form and British Romanticism</a:t>
            </a:r>
            <a:r>
              <a:rPr lang="en-GB" dirty="0">
                <a:latin typeface="Times New Roman" panose="02020603050405020304" pitchFamily="18" charset="0"/>
                <a:cs typeface="Times New Roman" panose="02020603050405020304" pitchFamily="18" charset="0"/>
              </a:rPr>
              <a:t>. Oxford: Oxford UP, 1986. 29-55.</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Curran, Stuart. 'Romantic poetry: The I altered’. </a:t>
            </a:r>
            <a:r>
              <a:rPr lang="en-GB" i="1" dirty="0">
                <a:latin typeface="Times New Roman" panose="02020603050405020304" pitchFamily="18" charset="0"/>
                <a:cs typeface="Times New Roman" panose="02020603050405020304" pitchFamily="18" charset="0"/>
              </a:rPr>
              <a:t>Romanticism and Feminism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ed</a:t>
            </a:r>
            <a:r>
              <a:rPr lang="en-GB" dirty="0">
                <a:latin typeface="Times New Roman" panose="02020603050405020304" pitchFamily="18" charset="0"/>
                <a:cs typeface="Times New Roman" panose="02020603050405020304" pitchFamily="18" charset="0"/>
              </a:rPr>
              <a:t> A.K. Mellor. Bloomington: Indiana UP, 1988. 185-203.</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Fletcher, Loraine. </a:t>
            </a:r>
            <a:r>
              <a:rPr lang="en-GB" i="1" dirty="0">
                <a:latin typeface="Times New Roman" panose="02020603050405020304" pitchFamily="18" charset="0"/>
                <a:cs typeface="Times New Roman" panose="02020603050405020304" pitchFamily="18" charset="0"/>
              </a:rPr>
              <a:t>Charlotte Smith: A Critical Biography</a:t>
            </a:r>
            <a:r>
              <a:rPr lang="en-GB" dirty="0">
                <a:latin typeface="Times New Roman" panose="02020603050405020304" pitchFamily="18" charset="0"/>
                <a:cs typeface="Times New Roman" panose="02020603050405020304" pitchFamily="18" charset="0"/>
              </a:rPr>
              <a:t>. Basingstoke: Palgrave Macmillan, 1998. </a:t>
            </a:r>
            <a:endParaRPr lang="hu-HU" dirty="0">
              <a:latin typeface="Times New Roman" panose="02020603050405020304" pitchFamily="18" charset="0"/>
              <a:cs typeface="Times New Roman" panose="02020603050405020304" pitchFamily="18" charset="0"/>
            </a:endParaRPr>
          </a:p>
          <a:p>
            <a:pPr marL="0" indent="0">
              <a:buNone/>
            </a:pPr>
            <a:r>
              <a:rPr lang="en-GB" dirty="0" err="1">
                <a:latin typeface="Times New Roman" panose="02020603050405020304" pitchFamily="18" charset="0"/>
                <a:cs typeface="Times New Roman" panose="02020603050405020304" pitchFamily="18" charset="0"/>
              </a:rPr>
              <a:t>Labbe</a:t>
            </a:r>
            <a:r>
              <a:rPr lang="en-GB" dirty="0">
                <a:latin typeface="Times New Roman" panose="02020603050405020304" pitchFamily="18" charset="0"/>
                <a:cs typeface="Times New Roman" panose="02020603050405020304" pitchFamily="18" charset="0"/>
              </a:rPr>
              <a:t>, Jacqueline M. </a:t>
            </a:r>
            <a:r>
              <a:rPr lang="en-GB" i="1" dirty="0">
                <a:latin typeface="Times New Roman" panose="02020603050405020304" pitchFamily="18" charset="0"/>
                <a:cs typeface="Times New Roman" panose="02020603050405020304" pitchFamily="18" charset="0"/>
              </a:rPr>
              <a:t>Charlotte Smith: Romanticism, poetry and the culture of gender</a:t>
            </a:r>
            <a:r>
              <a:rPr lang="en-GB" dirty="0">
                <a:latin typeface="Times New Roman" panose="02020603050405020304" pitchFamily="18" charset="0"/>
                <a:cs typeface="Times New Roman" panose="02020603050405020304" pitchFamily="18" charset="0"/>
              </a:rPr>
              <a:t>. Manchester and New York: Manchester UP, 2003. [chapters 1-3]</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O’Neill, Michael. 'The Romantic sonnet'. </a:t>
            </a:r>
            <a:r>
              <a:rPr lang="en-GB" i="1" dirty="0">
                <a:latin typeface="Times New Roman" panose="02020603050405020304" pitchFamily="18" charset="0"/>
                <a:cs typeface="Times New Roman" panose="02020603050405020304" pitchFamily="18" charset="0"/>
              </a:rPr>
              <a:t>The Cambridge Companion to the </a:t>
            </a:r>
            <a:r>
              <a:rPr lang="en-GB" dirty="0">
                <a:latin typeface="Times New Roman" panose="02020603050405020304" pitchFamily="18" charset="0"/>
                <a:cs typeface="Times New Roman" panose="02020603050405020304" pitchFamily="18" charset="0"/>
              </a:rPr>
              <a:t>Sonnet, eds. A. D. Cousins and Peter Howarth. Cambridge: Cambridge UP, 2011. 185-203.</a:t>
            </a:r>
            <a:endParaRPr lang="hu-HU"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Raymond, Mark. 'The Romantic Sonnet Revival: Opening the Sonnet’s Crypt’. </a:t>
            </a:r>
            <a:r>
              <a:rPr lang="en-GB" i="1" dirty="0">
                <a:latin typeface="Times New Roman" panose="02020603050405020304" pitchFamily="18" charset="0"/>
                <a:cs typeface="Times New Roman" panose="02020603050405020304" pitchFamily="18" charset="0"/>
              </a:rPr>
              <a:t>Literature Compass</a:t>
            </a:r>
            <a:r>
              <a:rPr lang="en-GB" dirty="0">
                <a:latin typeface="Times New Roman" panose="02020603050405020304" pitchFamily="18" charset="0"/>
                <a:cs typeface="Times New Roman" panose="02020603050405020304" pitchFamily="18" charset="0"/>
              </a:rPr>
              <a:t> 4/3 (2007): 721–736.</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30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678064"/>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Lonely Feeling</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57577" y="1378039"/>
            <a:ext cx="11745533" cy="5215944"/>
          </a:xfrm>
        </p:spPr>
        <p:txBody>
          <a:bodyPr>
            <a:normAutofit lnSpcReduction="10000"/>
          </a:bodyPr>
          <a:lstStyle/>
          <a:p>
            <a:r>
              <a:rPr lang="en-GB" dirty="0" smtClean="0">
                <a:latin typeface="Times New Roman" panose="02020603050405020304" pitchFamily="18" charset="0"/>
                <a:cs typeface="Times New Roman" panose="02020603050405020304" pitchFamily="18" charset="0"/>
              </a:rPr>
              <a:t>Coleridge on Charlotte Smith and William Bowles: the poets ‘who first made the Sonnet popular among the present English’ … ‘In a Sonnet … we require a development of some lonely feeling, by whatever cause it may have been excited, but those Sonnets appear to me the most exquisite, in which moral Sentiments, Affections, or Feelings, are deduced from, and associated with, the scenery of Nature. Such compositions generate a habit of thought highly favourable to delicacy of character. They create a sweet and indissoluble union between the intellectual and material world’ (‘Preface’ to </a:t>
            </a:r>
            <a:r>
              <a:rPr lang="en-GB" i="1" dirty="0" smtClean="0">
                <a:latin typeface="Times New Roman" panose="02020603050405020304" pitchFamily="18" charset="0"/>
                <a:cs typeface="Times New Roman" panose="02020603050405020304" pitchFamily="18" charset="0"/>
              </a:rPr>
              <a:t>Sonnets from Various Authors</a:t>
            </a:r>
            <a:r>
              <a:rPr lang="en-GB" dirty="0" smtClean="0">
                <a:latin typeface="Times New Roman" panose="02020603050405020304" pitchFamily="18" charset="0"/>
                <a:cs typeface="Times New Roman" panose="02020603050405020304" pitchFamily="18" charset="0"/>
              </a:rPr>
              <a:t> (1796))</a:t>
            </a:r>
          </a:p>
          <a:p>
            <a:r>
              <a:rPr lang="en-GB" dirty="0" smtClean="0">
                <a:latin typeface="Times New Roman" panose="02020603050405020304" pitchFamily="18" charset="0"/>
                <a:cs typeface="Times New Roman" panose="02020603050405020304" pitchFamily="18" charset="0"/>
              </a:rPr>
              <a:t>Smith: each poem is ‘no improper vehicle for a single sentiment’ (Preface to </a:t>
            </a:r>
            <a:r>
              <a:rPr lang="en-GB" i="1" dirty="0" smtClean="0">
                <a:latin typeface="Times New Roman" panose="02020603050405020304" pitchFamily="18" charset="0"/>
                <a:cs typeface="Times New Roman" panose="02020603050405020304" pitchFamily="18" charset="0"/>
              </a:rPr>
              <a:t>Elegiac Sonnets</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Extremely personal and extremely conventional, moment of spontaneity and consciousness of form and tradition</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52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54547"/>
            <a:ext cx="10515600" cy="631064"/>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Self-Pity</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57577" y="785611"/>
            <a:ext cx="11771291" cy="5859888"/>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Charlotte Smith made a virtual career out of self­</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pity. She rises from it in her novels, but it is the obsession of her poetry and, to judge by her letters, of her life. But, in</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sober fact, she had ample justification. In 1783 she joined her wastrel husband, to whom she had been forcibly married in mid­</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adolescence, in debtors' prison,</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surrounded with a veritable brood of their children. In effect, from that point on they were her sole responsibility, and her recourse was to write—and write. The first</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edition of her </a:t>
            </a:r>
            <a:r>
              <a:rPr lang="en-US" i="1" dirty="0" smtClean="0">
                <a:latin typeface="Times New Roman" panose="02020603050405020304" pitchFamily="18" charset="0"/>
                <a:cs typeface="Times New Roman" panose="02020603050405020304" pitchFamily="18" charset="0"/>
              </a:rPr>
              <a:t>Elegiac Sonnets </a:t>
            </a:r>
            <a:r>
              <a:rPr lang="en-US" dirty="0" smtClean="0">
                <a:latin typeface="Times New Roman" panose="02020603050405020304" pitchFamily="18" charset="0"/>
                <a:cs typeface="Times New Roman" panose="02020603050405020304" pitchFamily="18" charset="0"/>
              </a:rPr>
              <a:t>in 1784 brought her sudden fame and opportunity, but for her the profession of letters was not an indulgence in feminine liberation nor</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 middle­class mobility; it was an absolute necessity. By 1787 she had separated from Benjamin Smith with responsibility for nine children but no legal freedom.</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Instead, her husband could comfortably pursue his ways with the insurance of a new and more secure source of income to relieve his chronically dire straits, that</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guaranteed by his wife's publishing contracts. There was no escaping him, nor was there any legal means, though Smith pursued them all, of independently attaching</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money left from his father to set up trusts for her children. So it went until her last year, when during her own decline, in a cruel irony, she received news of her</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husband's death.</a:t>
            </a:r>
            <a:r>
              <a:rPr lang="hu-HU" dirty="0" smtClean="0">
                <a:latin typeface="Times New Roman" panose="02020603050405020304" pitchFamily="18" charset="0"/>
                <a:cs typeface="Times New Roman" panose="02020603050405020304" pitchFamily="18" charset="0"/>
              </a:rPr>
              <a:t> (Stuart </a:t>
            </a:r>
            <a:r>
              <a:rPr lang="hu-HU" dirty="0" err="1" smtClean="0">
                <a:latin typeface="Times New Roman" panose="02020603050405020304" pitchFamily="18" charset="0"/>
                <a:cs typeface="Times New Roman" panose="02020603050405020304" pitchFamily="18" charset="0"/>
              </a:rPr>
              <a:t>Curran</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hu-HU" dirty="0" err="1" smtClean="0">
                <a:latin typeface="Times New Roman" panose="02020603050405020304" pitchFamily="18" charset="0"/>
                <a:cs typeface="Times New Roman" panose="02020603050405020304" pitchFamily="18" charset="0"/>
              </a:rPr>
              <a:t>Romantic</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Poetry</a:t>
            </a:r>
            <a:r>
              <a:rPr lang="hu-HU" dirty="0" smtClean="0">
                <a:latin typeface="Times New Roman" panose="02020603050405020304" pitchFamily="18" charset="0"/>
                <a:cs typeface="Times New Roman" panose="02020603050405020304" pitchFamily="18" charset="0"/>
              </a:rPr>
              <a:t>: The I Altered’, 1988)</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65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8149" y="141669"/>
            <a:ext cx="10515600" cy="528032"/>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Smith on her Marriage</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41668" y="669701"/>
            <a:ext cx="11861442" cy="6091707"/>
          </a:xfrm>
        </p:spPr>
        <p:txBody>
          <a:bodyPr>
            <a:normAutofit fontScale="92500" lnSpcReduction="10000"/>
          </a:bodyPr>
          <a:lstStyle/>
          <a:p>
            <a:r>
              <a:rPr lang="en-GB" dirty="0" smtClean="0">
                <a:latin typeface="Times New Roman" panose="02020603050405020304" pitchFamily="18" charset="0"/>
                <a:cs typeface="Times New Roman" panose="02020603050405020304" pitchFamily="18" charset="0"/>
              </a:rPr>
              <a:t>'sold, a legal prostitute' to Benjamin Smith (at 15)</a:t>
            </a:r>
          </a:p>
          <a:p>
            <a:r>
              <a:rPr lang="en-GB" dirty="0" smtClean="0">
                <a:latin typeface="Times New Roman" panose="02020603050405020304" pitchFamily="18" charset="0"/>
                <a:cs typeface="Times New Roman" panose="02020603050405020304" pitchFamily="18" charset="0"/>
              </a:rPr>
              <a:t>'once in his coach going to dine at Lord </a:t>
            </a:r>
            <a:r>
              <a:rPr lang="en-GB" dirty="0" err="1" smtClean="0">
                <a:latin typeface="Times New Roman" panose="02020603050405020304" pitchFamily="18" charset="0"/>
                <a:cs typeface="Times New Roman" panose="02020603050405020304" pitchFamily="18" charset="0"/>
              </a:rPr>
              <a:t>Clanricarde's</a:t>
            </a:r>
            <a:r>
              <a:rPr lang="en-GB" dirty="0" smtClean="0">
                <a:latin typeface="Times New Roman" panose="02020603050405020304" pitchFamily="18" charset="0"/>
                <a:cs typeface="Times New Roman" panose="02020603050405020304" pitchFamily="18" charset="0"/>
              </a:rPr>
              <a:t> he threw a large bunch of keys at me and hurt me on the breast, without any provocation … I could have brought another person… who would have taken the most solemn oath that she has seen him strike and kick me, and once at table, throw a </a:t>
            </a:r>
            <a:r>
              <a:rPr lang="en-GB" dirty="0" err="1" smtClean="0">
                <a:latin typeface="Times New Roman" panose="02020603050405020304" pitchFamily="18" charset="0"/>
                <a:cs typeface="Times New Roman" panose="02020603050405020304" pitchFamily="18" charset="0"/>
              </a:rPr>
              <a:t>quatern</a:t>
            </a:r>
            <a:r>
              <a:rPr lang="en-GB" dirty="0" smtClean="0">
                <a:latin typeface="Times New Roman" panose="02020603050405020304" pitchFamily="18" charset="0"/>
                <a:cs typeface="Times New Roman" panose="02020603050405020304" pitchFamily="18" charset="0"/>
              </a:rPr>
              <a:t> loaf at my head without provocation at all but the </a:t>
            </a:r>
            <a:r>
              <a:rPr lang="en-GB" dirty="0" err="1" smtClean="0">
                <a:latin typeface="Times New Roman" panose="02020603050405020304" pitchFamily="18" charset="0"/>
                <a:cs typeface="Times New Roman" panose="02020603050405020304" pitchFamily="18" charset="0"/>
              </a:rPr>
              <a:t>phrenzy</a:t>
            </a:r>
            <a:r>
              <a:rPr lang="en-GB" dirty="0" smtClean="0">
                <a:latin typeface="Times New Roman" panose="02020603050405020304" pitchFamily="18" charset="0"/>
                <a:cs typeface="Times New Roman" panose="02020603050405020304" pitchFamily="18" charset="0"/>
              </a:rPr>
              <a:t>, for so it seemed at the  moment’.</a:t>
            </a:r>
          </a:p>
          <a:p>
            <a:r>
              <a:rPr lang="en-GB" dirty="0" smtClean="0">
                <a:latin typeface="Times New Roman" panose="02020603050405020304" pitchFamily="18" charset="0"/>
                <a:cs typeface="Times New Roman" panose="02020603050405020304" pitchFamily="18" charset="0"/>
              </a:rPr>
              <a:t>Plantations, slave trade, gambling, infidelities…</a:t>
            </a:r>
          </a:p>
          <a:p>
            <a:r>
              <a:rPr lang="en-GB" dirty="0" smtClean="0">
                <a:latin typeface="Times New Roman" panose="02020603050405020304" pitchFamily="18" charset="0"/>
                <a:cs typeface="Times New Roman" panose="02020603050405020304" pitchFamily="18" charset="0"/>
              </a:rPr>
              <a:t>Wives were not necessarily expected to accompany their husbands, but prisoners had little food fit to eat unless a relative brought it in daily… With nine children at </a:t>
            </a:r>
            <a:r>
              <a:rPr lang="en-GB" dirty="0" err="1" smtClean="0">
                <a:latin typeface="Times New Roman" panose="02020603050405020304" pitchFamily="18" charset="0"/>
                <a:cs typeface="Times New Roman" panose="02020603050405020304" pitchFamily="18" charset="0"/>
              </a:rPr>
              <a:t>Bignor</a:t>
            </a:r>
            <a:r>
              <a:rPr lang="en-GB" dirty="0" smtClean="0">
                <a:latin typeface="Times New Roman" panose="02020603050405020304" pitchFamily="18" charset="0"/>
                <a:cs typeface="Times New Roman" panose="02020603050405020304" pitchFamily="18" charset="0"/>
              </a:rPr>
              <a:t>, she had every excuse for absenting herself throughout his imprisonment. But she stayed with him often during the early months of 1784, and in May fell pregnant again in these grim surroundings. </a:t>
            </a:r>
          </a:p>
          <a:p>
            <a:r>
              <a:rPr lang="en-GB" dirty="0" smtClean="0">
                <a:latin typeface="Times New Roman" panose="02020603050405020304" pitchFamily="18" charset="0"/>
                <a:cs typeface="Times New Roman" panose="02020603050405020304" pitchFamily="18" charset="0"/>
              </a:rPr>
              <a:t>BUT: in that summer of 1784, the profits [from </a:t>
            </a:r>
            <a:r>
              <a:rPr lang="en-GB" i="1" dirty="0" smtClean="0">
                <a:latin typeface="Times New Roman" panose="02020603050405020304" pitchFamily="18" charset="0"/>
                <a:cs typeface="Times New Roman" panose="02020603050405020304" pitchFamily="18" charset="0"/>
              </a:rPr>
              <a:t>Elegiac Sonnets</a:t>
            </a:r>
            <a:r>
              <a:rPr lang="en-GB" dirty="0" smtClean="0">
                <a:latin typeface="Times New Roman" panose="02020603050405020304" pitchFamily="18" charset="0"/>
                <a:cs typeface="Times New Roman" panose="02020603050405020304" pitchFamily="18" charset="0"/>
              </a:rPr>
              <a:t>] allow her to pay the rent and feed her children</a:t>
            </a:r>
            <a:endParaRPr lang="hu-HU" dirty="0" smtClean="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Elegiac Sonnets and Other Essays</a:t>
            </a:r>
            <a:r>
              <a:rPr lang="en-US" dirty="0">
                <a:latin typeface="Times New Roman" panose="02020603050405020304" pitchFamily="18" charset="0"/>
                <a:cs typeface="Times New Roman" panose="02020603050405020304" pitchFamily="18" charset="0"/>
              </a:rPr>
              <a:t>. By Charlotte Smith, of </a:t>
            </a:r>
            <a:r>
              <a:rPr lang="en-US" dirty="0" err="1">
                <a:latin typeface="Times New Roman" panose="02020603050405020304" pitchFamily="18" charset="0"/>
                <a:cs typeface="Times New Roman" panose="02020603050405020304" pitchFamily="18" charset="0"/>
              </a:rPr>
              <a:t>Bignor</a:t>
            </a:r>
            <a:r>
              <a:rPr lang="en-US" dirty="0">
                <a:latin typeface="Times New Roman" panose="02020603050405020304" pitchFamily="18" charset="0"/>
                <a:cs typeface="Times New Roman" panose="02020603050405020304" pitchFamily="18" charset="0"/>
              </a:rPr>
              <a:t> Park, Sussex</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Informal separation, otherwise Benjamin had had custody</a:t>
            </a:r>
            <a:endParaRPr lang="hu-HU"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17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93183"/>
            <a:ext cx="10515600" cy="656823"/>
          </a:xfrm>
        </p:spPr>
        <p:txBody>
          <a:bodyPr>
            <a:normAutofit fontScale="90000"/>
          </a:bodyPr>
          <a:lstStyle/>
          <a:p>
            <a:pPr algn="ctr"/>
            <a:r>
              <a:rPr lang="hu-HU" dirty="0" smtClean="0">
                <a:latin typeface="Times New Roman" panose="02020603050405020304" pitchFamily="18" charset="0"/>
                <a:cs typeface="Times New Roman" panose="02020603050405020304" pitchFamily="18" charset="0"/>
              </a:rPr>
              <a:t>Reception</a:t>
            </a: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15910" y="1004552"/>
            <a:ext cx="11925836" cy="5692461"/>
          </a:xfrm>
        </p:spPr>
        <p:txBody>
          <a:bodyPr>
            <a:normAutofit lnSpcReduction="10000"/>
          </a:bodyPr>
          <a:lstStyle/>
          <a:p>
            <a:r>
              <a:rPr lang="en-GB" dirty="0" smtClean="0">
                <a:latin typeface="Times New Roman" panose="02020603050405020304" pitchFamily="18" charset="0"/>
                <a:cs typeface="Times New Roman" panose="02020603050405020304" pitchFamily="18" charset="0"/>
              </a:rPr>
              <a:t>Coleridge acknowledged Smith along with William Bowles (whose sonnets were largely imitations of the kind Smith had invented) as a preeminent reviver of the sonnet</a:t>
            </a:r>
          </a:p>
          <a:p>
            <a:r>
              <a:rPr lang="en-GB" dirty="0" smtClean="0">
                <a:latin typeface="Times New Roman" panose="02020603050405020304" pitchFamily="18" charset="0"/>
                <a:cs typeface="Times New Roman" panose="02020603050405020304" pitchFamily="18" charset="0"/>
              </a:rPr>
              <a:t>Wordsworth called her "a lady to whom English verse is under greater obligations than are likely to be acknowledged, or remembered." </a:t>
            </a:r>
          </a:p>
          <a:p>
            <a:r>
              <a:rPr lang="en-GB" dirty="0" smtClean="0">
                <a:latin typeface="Times New Roman" panose="02020603050405020304" pitchFamily="18" charset="0"/>
                <a:cs typeface="Times New Roman" panose="02020603050405020304" pitchFamily="18" charset="0"/>
              </a:rPr>
              <a:t>Early reviews: extravagant praise + eighteenth-century view that the sonnet form had proven itself fundamentally incompatible with English poetry: "A very trifling compliment is paid </a:t>
            </a:r>
            <a:r>
              <a:rPr lang="en-GB" dirty="0" err="1" smtClean="0">
                <a:latin typeface="Times New Roman" panose="02020603050405020304" pitchFamily="18" charset="0"/>
                <a:cs typeface="Times New Roman" panose="02020603050405020304" pitchFamily="18" charset="0"/>
              </a:rPr>
              <a:t>Mrs.</a:t>
            </a:r>
            <a:r>
              <a:rPr lang="en-GB" dirty="0" smtClean="0">
                <a:latin typeface="Times New Roman" panose="02020603050405020304" pitchFamily="18" charset="0"/>
                <a:cs typeface="Times New Roman" panose="02020603050405020304" pitchFamily="18" charset="0"/>
              </a:rPr>
              <a:t> Smith, when it is observed how much her Sonnets exceed those of Shakespeare and Milton. She had undoubtedly conferred honour on a species of poetry which most other predecessors in this country have disgraced.</a:t>
            </a:r>
            <a:r>
              <a:rPr lang="hu-HU"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“Every province has its separate competitors. Over the epic field, Milton, of all British bards, triumphs without a rival, Shakespeare in the dramatic, and in the sonnet, Charlotte Smith.”</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20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839788" y="290286"/>
            <a:ext cx="3932237" cy="1320800"/>
          </a:xfrm>
        </p:spPr>
        <p:txBody>
          <a:bodyPr/>
          <a:lstStyle/>
          <a:p>
            <a:r>
              <a:rPr lang="en-GB" sz="4800" dirty="0" smtClean="0">
                <a:latin typeface="Times New Roman" panose="02020603050405020304" pitchFamily="18" charset="0"/>
                <a:cs typeface="Times New Roman" panose="02020603050405020304" pitchFamily="18" charset="0"/>
              </a:rPr>
              <a:t>Frontispiece</a:t>
            </a:r>
            <a:endParaRPr lang="en-GB" sz="4800" dirty="0">
              <a:latin typeface="Times New Roman" panose="02020603050405020304" pitchFamily="18" charset="0"/>
              <a:cs typeface="Times New Roman" panose="02020603050405020304" pitchFamily="18" charset="0"/>
            </a:endParaRPr>
          </a:p>
        </p:txBody>
      </p:sp>
      <p:pic>
        <p:nvPicPr>
          <p:cNvPr id="8" name="Tartalom helye 7"/>
          <p:cNvPicPr>
            <a:picLocks noGrp="1" noChangeAspect="1"/>
          </p:cNvPicPr>
          <p:nvPr>
            <p:ph type="pic" idx="1"/>
          </p:nvPr>
        </p:nvPicPr>
        <p:blipFill>
          <a:blip r:embed="rId2">
            <a:extLst>
              <a:ext uri="{28A0092B-C50C-407E-A947-70E740481C1C}">
                <a14:useLocalDpi xmlns:a14="http://schemas.microsoft.com/office/drawing/2010/main" val="0"/>
              </a:ext>
            </a:extLst>
          </a:blip>
          <a:srcRect l="15017" r="15017"/>
          <a:stretch>
            <a:fillRect/>
          </a:stretch>
        </p:blipFill>
        <p:spPr>
          <a:xfrm>
            <a:off x="2599299" y="-1870935"/>
            <a:ext cx="9933895" cy="7856669"/>
          </a:xfrm>
        </p:spPr>
      </p:pic>
      <p:sp>
        <p:nvSpPr>
          <p:cNvPr id="10" name="Szöveg helye 9"/>
          <p:cNvSpPr>
            <a:spLocks noGrp="1"/>
          </p:cNvSpPr>
          <p:nvPr>
            <p:ph type="body" sz="half" idx="2"/>
          </p:nvPr>
        </p:nvSpPr>
        <p:spPr>
          <a:xfrm>
            <a:off x="145144" y="2057400"/>
            <a:ext cx="4626882" cy="3811588"/>
          </a:xfrm>
        </p:spPr>
        <p:txBody>
          <a:bodyPr>
            <a:normAutofit/>
          </a:bodyPr>
          <a:lstStyle/>
          <a:p>
            <a:r>
              <a:rPr lang="en-GB" sz="3000" dirty="0" smtClean="0">
                <a:latin typeface="Times New Roman" panose="02020603050405020304" pitchFamily="18" charset="0"/>
                <a:cs typeface="Times New Roman" panose="02020603050405020304" pitchFamily="18" charset="0"/>
              </a:rPr>
              <a:t>Oh! Time has Changed m</a:t>
            </a:r>
            <a:r>
              <a:rPr lang="hu-HU" sz="3000" dirty="0" smtClean="0">
                <a:latin typeface="Times New Roman" panose="02020603050405020304" pitchFamily="18" charset="0"/>
                <a:cs typeface="Times New Roman" panose="02020603050405020304" pitchFamily="18" charset="0"/>
              </a:rPr>
              <a:t>e</a:t>
            </a:r>
            <a:r>
              <a:rPr lang="en-GB" sz="3000" dirty="0" smtClean="0">
                <a:latin typeface="Times New Roman" panose="02020603050405020304" pitchFamily="18" charset="0"/>
                <a:cs typeface="Times New Roman" panose="02020603050405020304" pitchFamily="18" charset="0"/>
              </a:rPr>
              <a:t> since you saw me last,</a:t>
            </a:r>
          </a:p>
          <a:p>
            <a:r>
              <a:rPr lang="en-GB" sz="3000" dirty="0" smtClean="0">
                <a:latin typeface="Times New Roman" panose="02020603050405020304" pitchFamily="18" charset="0"/>
                <a:cs typeface="Times New Roman" panose="02020603050405020304" pitchFamily="18" charset="0"/>
              </a:rPr>
              <a:t>And heavy Hours with Time’s deforming Hand,</a:t>
            </a:r>
          </a:p>
          <a:p>
            <a:r>
              <a:rPr lang="en-GB" sz="3000" dirty="0" smtClean="0">
                <a:latin typeface="Times New Roman" panose="02020603050405020304" pitchFamily="18" charset="0"/>
                <a:cs typeface="Times New Roman" panose="02020603050405020304" pitchFamily="18" charset="0"/>
              </a:rPr>
              <a:t>Have written </a:t>
            </a:r>
            <a:r>
              <a:rPr lang="en-GB" sz="3000" dirty="0" err="1" smtClean="0">
                <a:latin typeface="Times New Roman" panose="02020603050405020304" pitchFamily="18" charset="0"/>
                <a:cs typeface="Times New Roman" panose="02020603050405020304" pitchFamily="18" charset="0"/>
              </a:rPr>
              <a:t>st</a:t>
            </a:r>
            <a:r>
              <a:rPr lang="hu-HU" sz="3000" dirty="0" smtClean="0">
                <a:latin typeface="Times New Roman" panose="02020603050405020304" pitchFamily="18" charset="0"/>
                <a:cs typeface="Times New Roman" panose="02020603050405020304" pitchFamily="18" charset="0"/>
              </a:rPr>
              <a:t>r</a:t>
            </a:r>
            <a:r>
              <a:rPr lang="en-GB" sz="3000" dirty="0" err="1" smtClean="0">
                <a:latin typeface="Times New Roman" panose="02020603050405020304" pitchFamily="18" charset="0"/>
                <a:cs typeface="Times New Roman" panose="02020603050405020304" pitchFamily="18" charset="0"/>
              </a:rPr>
              <a:t>ange</a:t>
            </a:r>
            <a:r>
              <a:rPr lang="en-GB" sz="3000" dirty="0" smtClean="0">
                <a:latin typeface="Times New Roman" panose="02020603050405020304" pitchFamily="18" charset="0"/>
                <a:cs typeface="Times New Roman" panose="02020603050405020304" pitchFamily="18" charset="0"/>
              </a:rPr>
              <a:t> </a:t>
            </a:r>
            <a:r>
              <a:rPr lang="en-GB" sz="3000" dirty="0" err="1" smtClean="0">
                <a:latin typeface="Times New Roman" panose="02020603050405020304" pitchFamily="18" charset="0"/>
                <a:cs typeface="Times New Roman" panose="02020603050405020304" pitchFamily="18" charset="0"/>
              </a:rPr>
              <a:t>Defeatures</a:t>
            </a:r>
            <a:r>
              <a:rPr lang="en-GB" sz="3000" dirty="0" smtClean="0">
                <a:latin typeface="Times New Roman" panose="02020603050405020304" pitchFamily="18" charset="0"/>
                <a:cs typeface="Times New Roman" panose="02020603050405020304" pitchFamily="18" charset="0"/>
              </a:rPr>
              <a:t> in my face</a:t>
            </a:r>
            <a:r>
              <a:rPr lang="hu-HU" sz="3000" dirty="0" smtClean="0">
                <a:latin typeface="Times New Roman" panose="02020603050405020304" pitchFamily="18" charset="0"/>
                <a:cs typeface="Times New Roman" panose="02020603050405020304" pitchFamily="18" charset="0"/>
              </a:rPr>
              <a:t>.</a:t>
            </a:r>
            <a:endParaRPr lang="en-GB" sz="3000" dirty="0" smtClean="0">
              <a:latin typeface="Times New Roman" panose="02020603050405020304" pitchFamily="18" charset="0"/>
              <a:cs typeface="Times New Roman" panose="02020603050405020304" pitchFamily="18" charset="0"/>
            </a:endParaRPr>
          </a:p>
          <a:p>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186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pPr algn="ctr"/>
            <a:r>
              <a:rPr lang="en-GB" dirty="0" smtClean="0">
                <a:latin typeface="Times New Roman" panose="02020603050405020304" pitchFamily="18" charset="0"/>
                <a:cs typeface="Times New Roman" panose="02020603050405020304" pitchFamily="18" charset="0"/>
              </a:rPr>
              <a:t>Frontispiece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notes</a:t>
            </a:r>
            <a:r>
              <a:rPr lang="hu-HU" dirty="0" smtClean="0">
                <a:latin typeface="Times New Roman" panose="02020603050405020304" pitchFamily="18" charset="0"/>
                <a:cs typeface="Times New Roman" panose="02020603050405020304" pitchFamily="18" charset="0"/>
              </a:rPr>
              <a:t>)</a:t>
            </a:r>
            <a:endParaRPr lang="en-GB" dirty="0"/>
          </a:p>
        </p:txBody>
      </p:sp>
      <p:sp>
        <p:nvSpPr>
          <p:cNvPr id="6" name="Tartalom helye 5"/>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All middle-class propriety.</a:t>
            </a:r>
          </a:p>
          <a:p>
            <a:r>
              <a:rPr lang="en-GB" dirty="0" smtClean="0">
                <a:latin typeface="Times New Roman" panose="02020603050405020304" pitchFamily="18" charset="0"/>
                <a:cs typeface="Times New Roman" panose="02020603050405020304" pitchFamily="18" charset="0"/>
              </a:rPr>
              <a:t>Reader is an old acquaintance, but we haven’t seen each other for quite a while (close and distant).</a:t>
            </a:r>
          </a:p>
          <a:p>
            <a:r>
              <a:rPr lang="en-GB" dirty="0" smtClean="0">
                <a:latin typeface="Times New Roman" panose="02020603050405020304" pitchFamily="18" charset="0"/>
                <a:cs typeface="Times New Roman" panose="02020603050405020304" pitchFamily="18" charset="0"/>
              </a:rPr>
              <a:t>You recognise me, but only to notice that I am no longer the same.</a:t>
            </a:r>
          </a:p>
          <a:p>
            <a:r>
              <a:rPr lang="en-GB" dirty="0" smtClean="0">
                <a:latin typeface="Times New Roman" panose="02020603050405020304" pitchFamily="18" charset="0"/>
                <a:cs typeface="Times New Roman" panose="02020603050405020304" pitchFamily="18" charset="0"/>
              </a:rPr>
              <a:t>The speaker is a familiar face, but its features are ”</a:t>
            </a:r>
            <a:r>
              <a:rPr lang="en-GB" dirty="0" err="1" smtClean="0">
                <a:latin typeface="Times New Roman" panose="02020603050405020304" pitchFamily="18" charset="0"/>
                <a:cs typeface="Times New Roman" panose="02020603050405020304" pitchFamily="18" charset="0"/>
              </a:rPr>
              <a:t>defeatures</a:t>
            </a:r>
            <a:r>
              <a:rPr lang="en-GB" dirty="0" smtClean="0">
                <a:latin typeface="Times New Roman" panose="02020603050405020304" pitchFamily="18" charset="0"/>
                <a:cs typeface="Times New Roman" panose="02020603050405020304" pitchFamily="18" charset="0"/>
              </a:rPr>
              <a:t>” (not quite a human face, more a record of the ravages of time)</a:t>
            </a:r>
          </a:p>
          <a:p>
            <a:r>
              <a:rPr lang="en-GB" dirty="0" smtClean="0">
                <a:latin typeface="Times New Roman" panose="02020603050405020304" pitchFamily="18" charset="0"/>
                <a:cs typeface="Times New Roman" panose="02020603050405020304" pitchFamily="18" charset="0"/>
              </a:rPr>
              <a:t>Offering herself to be observed and examined,  conscious of being looked at (the solitary sonneteer is also a performer in front of an audience).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649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7294" y="300039"/>
            <a:ext cx="3932237" cy="800100"/>
          </a:xfrm>
        </p:spPr>
        <p:txBody>
          <a:bodyPr/>
          <a:lstStyle/>
          <a:p>
            <a:r>
              <a:rPr lang="en-GB" sz="4600" dirty="0" smtClean="0">
                <a:latin typeface="Times New Roman" panose="02020603050405020304" pitchFamily="18" charset="0"/>
                <a:cs typeface="Times New Roman" panose="02020603050405020304" pitchFamily="18" charset="0"/>
              </a:rPr>
              <a:t>Plates</a:t>
            </a:r>
            <a:endParaRPr lang="en-GB" sz="4600" dirty="0">
              <a:latin typeface="Times New Roman" panose="02020603050405020304" pitchFamily="18" charset="0"/>
              <a:cs typeface="Times New Roman" panose="02020603050405020304" pitchFamily="18" charset="0"/>
            </a:endParaRPr>
          </a:p>
        </p:txBody>
      </p:sp>
      <p:sp>
        <p:nvSpPr>
          <p:cNvPr id="4" name="Szöveg helye 3"/>
          <p:cNvSpPr>
            <a:spLocks noGrp="1"/>
          </p:cNvSpPr>
          <p:nvPr>
            <p:ph type="body" sz="half" idx="2"/>
          </p:nvPr>
        </p:nvSpPr>
        <p:spPr>
          <a:xfrm>
            <a:off x="327546" y="2057400"/>
            <a:ext cx="4599295" cy="3811588"/>
          </a:xfrm>
        </p:spPr>
        <p:txBody>
          <a:bodyPr>
            <a:normAutofit/>
          </a:bodyPr>
          <a:lstStyle/>
          <a:p>
            <a:r>
              <a:rPr lang="en-GB" sz="3600" dirty="0" smtClean="0">
                <a:latin typeface="Times New Roman" panose="02020603050405020304" pitchFamily="18" charset="0"/>
                <a:cs typeface="Times New Roman" panose="02020603050405020304" pitchFamily="18" charset="0"/>
              </a:rPr>
              <a:t>On some rude fragment of the rocky shore.</a:t>
            </a:r>
            <a:endParaRPr lang="en-GB" sz="3600" dirty="0">
              <a:latin typeface="Times New Roman" panose="02020603050405020304" pitchFamily="18" charset="0"/>
              <a:cs typeface="Times New Roman" panose="02020603050405020304" pitchFamily="18" charset="0"/>
            </a:endParaRPr>
          </a:p>
        </p:txBody>
      </p:sp>
      <p:grpSp>
        <p:nvGrpSpPr>
          <p:cNvPr id="6" name="Group 4"/>
          <p:cNvGrpSpPr>
            <a:grpSpLocks noChangeAspect="1"/>
          </p:cNvGrpSpPr>
          <p:nvPr/>
        </p:nvGrpSpPr>
        <p:grpSpPr bwMode="auto">
          <a:xfrm>
            <a:off x="4180115" y="0"/>
            <a:ext cx="6976948" cy="7945968"/>
            <a:chOff x="3594" y="288"/>
            <a:chExt cx="3888" cy="4428"/>
          </a:xfrm>
        </p:grpSpPr>
        <p:sp>
          <p:nvSpPr>
            <p:cNvPr id="7" name="AutoShape 3"/>
            <p:cNvSpPr>
              <a:spLocks noChangeAspect="1" noChangeArrowheads="1" noTextEdit="1"/>
            </p:cNvSpPr>
            <p:nvPr/>
          </p:nvSpPr>
          <p:spPr bwMode="auto">
            <a:xfrm>
              <a:off x="3594" y="693"/>
              <a:ext cx="3888" cy="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7" y="288"/>
              <a:ext cx="2454" cy="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7637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9056</TotalTime>
  <Words>2686</Words>
  <Application>Microsoft Office PowerPoint</Application>
  <PresentationFormat>Szélesvásznú</PresentationFormat>
  <Paragraphs>189</Paragraphs>
  <Slides>26</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26</vt:i4>
      </vt:variant>
    </vt:vector>
  </HeadingPairs>
  <TitlesOfParts>
    <vt:vector size="31" baseType="lpstr">
      <vt:lpstr>Arial</vt:lpstr>
      <vt:lpstr>Calibri</vt:lpstr>
      <vt:lpstr>Calibri Light</vt:lpstr>
      <vt:lpstr>Times New Roman</vt:lpstr>
      <vt:lpstr>Office-téma</vt:lpstr>
      <vt:lpstr>Charlotte Smith, Elegiac Sonnets (1784)</vt:lpstr>
      <vt:lpstr>Sonnet Revival</vt:lpstr>
      <vt:lpstr>Lonely Feeling</vt:lpstr>
      <vt:lpstr>Self-Pity</vt:lpstr>
      <vt:lpstr>Smith on her Marriage</vt:lpstr>
      <vt:lpstr>Reception</vt:lpstr>
      <vt:lpstr>Frontispiece</vt:lpstr>
      <vt:lpstr>Frontispiece (notes)</vt:lpstr>
      <vt:lpstr>Plates</vt:lpstr>
      <vt:lpstr>From ‘Preface’ to the 6th edition (1792)</vt:lpstr>
      <vt:lpstr>SONNET I.</vt:lpstr>
      <vt:lpstr>Sonnet I. (notes)</vt:lpstr>
      <vt:lpstr>SONNET IV. To the Moon.</vt:lpstr>
      <vt:lpstr>SONNET IV. To the Moon. (Plate)</vt:lpstr>
      <vt:lpstr>SONNET IV. To the Moon. (Notes)</vt:lpstr>
      <vt:lpstr>SONNET XLIV. Written in the Church Yard at Middleton in Sussex.</vt:lpstr>
      <vt:lpstr>SONNET XLIV. Written in the Church Yard at Middleton in Sussex.</vt:lpstr>
      <vt:lpstr>SONNET XIII. From Petrarch.</vt:lpstr>
      <vt:lpstr>SONNET XIII. From Petrarch. Notes</vt:lpstr>
      <vt:lpstr>XCI: Reflections on Some Drawings of Plants</vt:lpstr>
      <vt:lpstr>XCI: Reflections on Some Drawings of Plants (notes)</vt:lpstr>
      <vt:lpstr>Thomas Warton (1728-90), ‘While summer-suns o'er the gay prospect played’</vt:lpstr>
      <vt:lpstr>Warton notes</vt:lpstr>
      <vt:lpstr>Samuel Taylor Coleridge (1772–1834) ‘To the River Otter’ </vt:lpstr>
      <vt:lpstr>Coleridge notes</vt:lpstr>
      <vt:lpstr>Recommended Literature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Gárdos Bálint</dc:creator>
  <cp:lastModifiedBy>Gárdos Bálint</cp:lastModifiedBy>
  <cp:revision>57</cp:revision>
  <dcterms:created xsi:type="dcterms:W3CDTF">2019-02-21T13:53:49Z</dcterms:created>
  <dcterms:modified xsi:type="dcterms:W3CDTF">2019-09-16T13:50:53Z</dcterms:modified>
</cp:coreProperties>
</file>