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 id="263" r:id="rId9"/>
    <p:sldId id="264" r:id="rId10"/>
    <p:sldId id="271" r:id="rId11"/>
    <p:sldId id="266" r:id="rId12"/>
    <p:sldId id="267" r:id="rId13"/>
    <p:sldId id="272" r:id="rId14"/>
    <p:sldId id="273" r:id="rId15"/>
    <p:sldId id="276" r:id="rId16"/>
    <p:sldId id="277" r:id="rId17"/>
    <p:sldId id="269" r:id="rId18"/>
    <p:sldId id="270" r:id="rId19"/>
    <p:sldId id="265" r:id="rId20"/>
    <p:sldId id="274" r:id="rId21"/>
    <p:sldId id="275" r:id="rId22"/>
    <p:sldId id="268" r:id="rId23"/>
    <p:sldId id="278" r:id="rId2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en-GB"/>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en-GB"/>
          </a:p>
        </p:txBody>
      </p:sp>
      <p:sp>
        <p:nvSpPr>
          <p:cNvPr id="4" name="Dátum helye 3"/>
          <p:cNvSpPr>
            <a:spLocks noGrp="1"/>
          </p:cNvSpPr>
          <p:nvPr>
            <p:ph type="dt" sz="half" idx="10"/>
          </p:nvPr>
        </p:nvSpPr>
        <p:spPr/>
        <p:txBody>
          <a:bodyPr/>
          <a:lstStyle/>
          <a:p>
            <a:fld id="{65B873DB-A718-4A1A-8457-B2E9839D83C4}" type="datetimeFigureOut">
              <a:rPr lang="en-GB" smtClean="0"/>
              <a:t>17/05/2019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303009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65B873DB-A718-4A1A-8457-B2E9839D83C4}" type="datetimeFigureOut">
              <a:rPr lang="en-GB" smtClean="0"/>
              <a:t>17/05/2019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45393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en-GB"/>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65B873DB-A718-4A1A-8457-B2E9839D83C4}" type="datetimeFigureOut">
              <a:rPr lang="en-GB" smtClean="0"/>
              <a:t>17/05/2019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216439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65B873DB-A718-4A1A-8457-B2E9839D83C4}" type="datetimeFigureOut">
              <a:rPr lang="en-GB" smtClean="0"/>
              <a:t>17/05/2019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419400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en-GB"/>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65B873DB-A718-4A1A-8457-B2E9839D83C4}" type="datetimeFigureOut">
              <a:rPr lang="en-GB" smtClean="0"/>
              <a:t>17/05/2019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94057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Dátum helye 4"/>
          <p:cNvSpPr>
            <a:spLocks noGrp="1"/>
          </p:cNvSpPr>
          <p:nvPr>
            <p:ph type="dt" sz="half" idx="10"/>
          </p:nvPr>
        </p:nvSpPr>
        <p:spPr/>
        <p:txBody>
          <a:bodyPr/>
          <a:lstStyle/>
          <a:p>
            <a:fld id="{65B873DB-A718-4A1A-8457-B2E9839D83C4}" type="datetimeFigureOut">
              <a:rPr lang="en-GB" smtClean="0"/>
              <a:t>17/05/2019</a:t>
            </a:fld>
            <a:endParaRPr lang="en-GB"/>
          </a:p>
        </p:txBody>
      </p:sp>
      <p:sp>
        <p:nvSpPr>
          <p:cNvPr id="6" name="Élőláb helye 5"/>
          <p:cNvSpPr>
            <a:spLocks noGrp="1"/>
          </p:cNvSpPr>
          <p:nvPr>
            <p:ph type="ftr" sz="quarter" idx="11"/>
          </p:nvPr>
        </p:nvSpPr>
        <p:spPr/>
        <p:txBody>
          <a:bodyPr/>
          <a:lstStyle/>
          <a:p>
            <a:endParaRPr lang="en-GB"/>
          </a:p>
        </p:txBody>
      </p:sp>
      <p:sp>
        <p:nvSpPr>
          <p:cNvPr id="7" name="Dia számának helye 6"/>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3279330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en-GB"/>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7" name="Dátum helye 6"/>
          <p:cNvSpPr>
            <a:spLocks noGrp="1"/>
          </p:cNvSpPr>
          <p:nvPr>
            <p:ph type="dt" sz="half" idx="10"/>
          </p:nvPr>
        </p:nvSpPr>
        <p:spPr/>
        <p:txBody>
          <a:bodyPr/>
          <a:lstStyle/>
          <a:p>
            <a:fld id="{65B873DB-A718-4A1A-8457-B2E9839D83C4}" type="datetimeFigureOut">
              <a:rPr lang="en-GB" smtClean="0"/>
              <a:t>17/05/2019</a:t>
            </a:fld>
            <a:endParaRPr lang="en-GB"/>
          </a:p>
        </p:txBody>
      </p:sp>
      <p:sp>
        <p:nvSpPr>
          <p:cNvPr id="8" name="Élőláb helye 7"/>
          <p:cNvSpPr>
            <a:spLocks noGrp="1"/>
          </p:cNvSpPr>
          <p:nvPr>
            <p:ph type="ftr" sz="quarter" idx="11"/>
          </p:nvPr>
        </p:nvSpPr>
        <p:spPr/>
        <p:txBody>
          <a:bodyPr/>
          <a:lstStyle/>
          <a:p>
            <a:endParaRPr lang="en-GB"/>
          </a:p>
        </p:txBody>
      </p:sp>
      <p:sp>
        <p:nvSpPr>
          <p:cNvPr id="9" name="Dia számának helye 8"/>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135075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Dátum helye 2"/>
          <p:cNvSpPr>
            <a:spLocks noGrp="1"/>
          </p:cNvSpPr>
          <p:nvPr>
            <p:ph type="dt" sz="half" idx="10"/>
          </p:nvPr>
        </p:nvSpPr>
        <p:spPr/>
        <p:txBody>
          <a:bodyPr/>
          <a:lstStyle/>
          <a:p>
            <a:fld id="{65B873DB-A718-4A1A-8457-B2E9839D83C4}" type="datetimeFigureOut">
              <a:rPr lang="en-GB" smtClean="0"/>
              <a:t>17/05/2019</a:t>
            </a:fld>
            <a:endParaRPr lang="en-GB"/>
          </a:p>
        </p:txBody>
      </p:sp>
      <p:sp>
        <p:nvSpPr>
          <p:cNvPr id="4" name="Élőláb helye 3"/>
          <p:cNvSpPr>
            <a:spLocks noGrp="1"/>
          </p:cNvSpPr>
          <p:nvPr>
            <p:ph type="ftr" sz="quarter" idx="11"/>
          </p:nvPr>
        </p:nvSpPr>
        <p:spPr/>
        <p:txBody>
          <a:bodyPr/>
          <a:lstStyle/>
          <a:p>
            <a:endParaRPr lang="en-GB"/>
          </a:p>
        </p:txBody>
      </p:sp>
      <p:sp>
        <p:nvSpPr>
          <p:cNvPr id="5" name="Dia számának helye 4"/>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146859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5B873DB-A718-4A1A-8457-B2E9839D83C4}" type="datetimeFigureOut">
              <a:rPr lang="en-GB" smtClean="0"/>
              <a:t>17/05/2019</a:t>
            </a:fld>
            <a:endParaRPr lang="en-GB"/>
          </a:p>
        </p:txBody>
      </p:sp>
      <p:sp>
        <p:nvSpPr>
          <p:cNvPr id="3" name="Élőláb helye 2"/>
          <p:cNvSpPr>
            <a:spLocks noGrp="1"/>
          </p:cNvSpPr>
          <p:nvPr>
            <p:ph type="ftr" sz="quarter" idx="11"/>
          </p:nvPr>
        </p:nvSpPr>
        <p:spPr/>
        <p:txBody>
          <a:bodyPr/>
          <a:lstStyle/>
          <a:p>
            <a:endParaRPr lang="en-GB"/>
          </a:p>
        </p:txBody>
      </p:sp>
      <p:sp>
        <p:nvSpPr>
          <p:cNvPr id="4" name="Dia számának helye 3"/>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333330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en-GB"/>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5B873DB-A718-4A1A-8457-B2E9839D83C4}" type="datetimeFigureOut">
              <a:rPr lang="en-GB" smtClean="0"/>
              <a:t>17/05/2019</a:t>
            </a:fld>
            <a:endParaRPr lang="en-GB"/>
          </a:p>
        </p:txBody>
      </p:sp>
      <p:sp>
        <p:nvSpPr>
          <p:cNvPr id="6" name="Élőláb helye 5"/>
          <p:cNvSpPr>
            <a:spLocks noGrp="1"/>
          </p:cNvSpPr>
          <p:nvPr>
            <p:ph type="ftr" sz="quarter" idx="11"/>
          </p:nvPr>
        </p:nvSpPr>
        <p:spPr/>
        <p:txBody>
          <a:bodyPr/>
          <a:lstStyle/>
          <a:p>
            <a:endParaRPr lang="en-GB"/>
          </a:p>
        </p:txBody>
      </p:sp>
      <p:sp>
        <p:nvSpPr>
          <p:cNvPr id="7" name="Dia számának helye 6"/>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382296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en-GB"/>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5B873DB-A718-4A1A-8457-B2E9839D83C4}" type="datetimeFigureOut">
              <a:rPr lang="en-GB" smtClean="0"/>
              <a:t>17/05/2019</a:t>
            </a:fld>
            <a:endParaRPr lang="en-GB"/>
          </a:p>
        </p:txBody>
      </p:sp>
      <p:sp>
        <p:nvSpPr>
          <p:cNvPr id="6" name="Élőláb helye 5"/>
          <p:cNvSpPr>
            <a:spLocks noGrp="1"/>
          </p:cNvSpPr>
          <p:nvPr>
            <p:ph type="ftr" sz="quarter" idx="11"/>
          </p:nvPr>
        </p:nvSpPr>
        <p:spPr/>
        <p:txBody>
          <a:bodyPr/>
          <a:lstStyle/>
          <a:p>
            <a:endParaRPr lang="en-GB"/>
          </a:p>
        </p:txBody>
      </p:sp>
      <p:sp>
        <p:nvSpPr>
          <p:cNvPr id="7" name="Dia számának helye 6"/>
          <p:cNvSpPr>
            <a:spLocks noGrp="1"/>
          </p:cNvSpPr>
          <p:nvPr>
            <p:ph type="sldNum" sz="quarter" idx="12"/>
          </p:nvPr>
        </p:nvSpPr>
        <p:spPr/>
        <p:txBody>
          <a:bodyPr/>
          <a:lstStyle/>
          <a:p>
            <a:fld id="{9892A67D-9C11-4808-A590-2150CEB7145A}" type="slidenum">
              <a:rPr lang="en-GB" smtClean="0"/>
              <a:t>‹#›</a:t>
            </a:fld>
            <a:endParaRPr lang="en-GB"/>
          </a:p>
        </p:txBody>
      </p:sp>
    </p:spTree>
    <p:extLst>
      <p:ext uri="{BB962C8B-B14F-4D97-AF65-F5344CB8AC3E}">
        <p14:creationId xmlns:p14="http://schemas.microsoft.com/office/powerpoint/2010/main" val="3917969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en-GB"/>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873DB-A718-4A1A-8457-B2E9839D83C4}" type="datetimeFigureOut">
              <a:rPr lang="en-GB" smtClean="0"/>
              <a:t>17/05/2019</a:t>
            </a:fld>
            <a:endParaRPr lang="en-GB"/>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2A67D-9C11-4808-A590-2150CEB7145A}" type="slidenum">
              <a:rPr lang="en-GB" smtClean="0"/>
              <a:t>‹#›</a:t>
            </a:fld>
            <a:endParaRPr lang="en-GB"/>
          </a:p>
        </p:txBody>
      </p:sp>
    </p:spTree>
    <p:extLst>
      <p:ext uri="{BB962C8B-B14F-4D97-AF65-F5344CB8AC3E}">
        <p14:creationId xmlns:p14="http://schemas.microsoft.com/office/powerpoint/2010/main" val="3602830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latin typeface="Times New Roman" panose="02020603050405020304" pitchFamily="18" charset="0"/>
                <a:cs typeface="Times New Roman" panose="02020603050405020304" pitchFamily="18" charset="0"/>
              </a:rPr>
              <a:t>Charlotte Smith, </a:t>
            </a:r>
            <a:r>
              <a:rPr lang="hu-HU" i="1" dirty="0" smtClean="0">
                <a:latin typeface="Times New Roman" panose="02020603050405020304" pitchFamily="18" charset="0"/>
                <a:cs typeface="Times New Roman" panose="02020603050405020304" pitchFamily="18" charset="0"/>
              </a:rPr>
              <a:t>The </a:t>
            </a:r>
            <a:r>
              <a:rPr lang="hu-HU" i="1" dirty="0" err="1" smtClean="0">
                <a:latin typeface="Times New Roman" panose="02020603050405020304" pitchFamily="18" charset="0"/>
                <a:cs typeface="Times New Roman" panose="02020603050405020304" pitchFamily="18" charset="0"/>
              </a:rPr>
              <a:t>Emigrants</a:t>
            </a:r>
            <a:r>
              <a:rPr lang="hu-HU" i="1"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(1793)</a:t>
            </a:r>
            <a:endParaRPr lang="en-GB"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16626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err="1" smtClean="0">
                <a:latin typeface="Times New Roman" panose="02020603050405020304" pitchFamily="18" charset="0"/>
                <a:cs typeface="Times New Roman" panose="02020603050405020304" pitchFamily="18" charset="0"/>
              </a:rPr>
              <a:t>Expertise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I mourn your sorrows; for I too have known</a:t>
            </a:r>
          </a:p>
          <a:p>
            <a:pPr marL="0" indent="0">
              <a:buNone/>
            </a:pPr>
            <a:r>
              <a:rPr lang="en-US" dirty="0">
                <a:latin typeface="Times New Roman" panose="02020603050405020304" pitchFamily="18" charset="0"/>
                <a:cs typeface="Times New Roman" panose="02020603050405020304" pitchFamily="18" charset="0"/>
              </a:rPr>
              <a:t>Involuntary exile; and while yet</a:t>
            </a:r>
          </a:p>
          <a:p>
            <a:pPr marL="0" indent="0">
              <a:buNone/>
            </a:pPr>
            <a:r>
              <a:rPr lang="en-US" dirty="0">
                <a:latin typeface="Times New Roman" panose="02020603050405020304" pitchFamily="18" charset="0"/>
                <a:cs typeface="Times New Roman" panose="02020603050405020304" pitchFamily="18" charset="0"/>
              </a:rPr>
              <a:t>England had charms for me, have felt how sad</a:t>
            </a:r>
          </a:p>
          <a:p>
            <a:pPr marL="0" indent="0">
              <a:buNone/>
            </a:pPr>
            <a:r>
              <a:rPr lang="en-US" dirty="0">
                <a:latin typeface="Times New Roman" panose="02020603050405020304" pitchFamily="18" charset="0"/>
                <a:cs typeface="Times New Roman" panose="02020603050405020304" pitchFamily="18" charset="0"/>
              </a:rPr>
              <a:t>It is to look across the dim cold sea,</a:t>
            </a:r>
          </a:p>
          <a:p>
            <a:pPr marL="0" indent="0">
              <a:buNone/>
            </a:pPr>
            <a:r>
              <a:rPr lang="en-US" dirty="0">
                <a:latin typeface="Times New Roman" panose="02020603050405020304" pitchFamily="18" charset="0"/>
                <a:cs typeface="Times New Roman" panose="02020603050405020304" pitchFamily="18" charset="0"/>
              </a:rPr>
              <a:t>That melancholy rolls its </a:t>
            </a:r>
            <a:r>
              <a:rPr lang="en-US" dirty="0" err="1">
                <a:latin typeface="Times New Roman" panose="02020603050405020304" pitchFamily="18" charset="0"/>
                <a:cs typeface="Times New Roman" panose="02020603050405020304" pitchFamily="18" charset="0"/>
              </a:rPr>
              <a:t>refluent</a:t>
            </a:r>
            <a:r>
              <a:rPr lang="en-US" dirty="0">
                <a:latin typeface="Times New Roman" panose="02020603050405020304" pitchFamily="18" charset="0"/>
                <a:cs typeface="Times New Roman" panose="02020603050405020304" pitchFamily="18" charset="0"/>
              </a:rPr>
              <a:t> tides</a:t>
            </a:r>
          </a:p>
          <a:p>
            <a:pPr marL="0" indent="0">
              <a:buNone/>
            </a:pPr>
            <a:r>
              <a:rPr lang="en-US" dirty="0">
                <a:latin typeface="Times New Roman" panose="02020603050405020304" pitchFamily="18" charset="0"/>
                <a:cs typeface="Times New Roman" panose="02020603050405020304" pitchFamily="18" charset="0"/>
              </a:rPr>
              <a:t>Between us and the dear regretted land</a:t>
            </a:r>
          </a:p>
          <a:p>
            <a:pPr marL="0" indent="0">
              <a:buNone/>
            </a:pPr>
            <a:r>
              <a:rPr lang="en-US" dirty="0">
                <a:latin typeface="Times New Roman" panose="02020603050405020304" pitchFamily="18" charset="0"/>
                <a:cs typeface="Times New Roman" panose="02020603050405020304" pitchFamily="18" charset="0"/>
              </a:rPr>
              <a:t>We call our </a:t>
            </a:r>
            <a:r>
              <a:rPr lang="en-US" dirty="0" smtClean="0">
                <a:latin typeface="Times New Roman" panose="02020603050405020304" pitchFamily="18" charset="0"/>
                <a:cs typeface="Times New Roman" panose="02020603050405020304" pitchFamily="18" charset="0"/>
              </a:rPr>
              <a:t>own</a:t>
            </a:r>
            <a:r>
              <a:rPr lang="hu-H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308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716700"/>
          </a:xfrm>
        </p:spPr>
        <p:txBody>
          <a:bodyPr/>
          <a:lstStyle/>
          <a:p>
            <a:pPr algn="ctr"/>
            <a:r>
              <a:rPr lang="hu-HU" dirty="0" err="1" smtClean="0">
                <a:latin typeface="Times New Roman" panose="02020603050405020304" pitchFamily="18" charset="0"/>
                <a:cs typeface="Times New Roman" panose="02020603050405020304" pitchFamily="18" charset="0"/>
              </a:rPr>
              <a:t>Imperfect</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Sympathies</a:t>
            </a:r>
            <a:r>
              <a:rPr lang="hu-HU" dirty="0" smtClean="0">
                <a:latin typeface="Times New Roman" panose="02020603050405020304" pitchFamily="18" charset="0"/>
                <a:cs typeface="Times New Roman" panose="02020603050405020304" pitchFamily="18" charset="0"/>
              </a:rPr>
              <a:t> 1</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6830" y="687766"/>
            <a:ext cx="12165169" cy="6170233"/>
          </a:xfrm>
        </p:spPr>
        <p:txBody>
          <a:bodyPr numCol="2">
            <a:normAutofit/>
          </a:bodyPr>
          <a:lstStyle/>
          <a:p>
            <a:pPr marL="0" indent="0">
              <a:buNone/>
            </a:pPr>
            <a:r>
              <a:rPr lang="en-US" dirty="0" err="1">
                <a:latin typeface="Times New Roman" panose="02020603050405020304" pitchFamily="18" charset="0"/>
                <a:cs typeface="Times New Roman" panose="02020603050405020304" pitchFamily="18" charset="0"/>
              </a:rPr>
              <a:t>Whate'er</a:t>
            </a:r>
            <a:r>
              <a:rPr lang="en-US" dirty="0">
                <a:latin typeface="Times New Roman" panose="02020603050405020304" pitchFamily="18" charset="0"/>
                <a:cs typeface="Times New Roman" panose="02020603050405020304" pitchFamily="18" charset="0"/>
              </a:rPr>
              <a:t> your errors, I lament your fate:</a:t>
            </a:r>
          </a:p>
          <a:p>
            <a:pPr marL="0" indent="0">
              <a:buNone/>
            </a:pPr>
            <a:r>
              <a:rPr lang="en-US" dirty="0">
                <a:latin typeface="Times New Roman" panose="02020603050405020304" pitchFamily="18" charset="0"/>
                <a:cs typeface="Times New Roman" panose="02020603050405020304" pitchFamily="18" charset="0"/>
              </a:rPr>
              <a:t>And, as disconsolate and sad </a:t>
            </a:r>
            <a:r>
              <a:rPr lang="en-US" b="1" dirty="0">
                <a:latin typeface="Times New Roman" panose="02020603050405020304" pitchFamily="18" charset="0"/>
                <a:cs typeface="Times New Roman" panose="02020603050405020304" pitchFamily="18" charset="0"/>
              </a:rPr>
              <a:t>ye hang</a:t>
            </a:r>
          </a:p>
          <a:p>
            <a:pPr marL="0" indent="0">
              <a:buNone/>
            </a:pPr>
            <a:r>
              <a:rPr lang="en-US" b="1" dirty="0">
                <a:latin typeface="Times New Roman" panose="02020603050405020304" pitchFamily="18" charset="0"/>
                <a:cs typeface="Times New Roman" panose="02020603050405020304" pitchFamily="18" charset="0"/>
              </a:rPr>
              <a:t>Upon the barrier of the rock</a:t>
            </a:r>
            <a:r>
              <a:rPr lang="en-US" dirty="0">
                <a:latin typeface="Times New Roman" panose="02020603050405020304" pitchFamily="18" charset="0"/>
                <a:cs typeface="Times New Roman" panose="02020603050405020304" pitchFamily="18" charset="0"/>
              </a:rPr>
              <a:t>, and seem</a:t>
            </a:r>
          </a:p>
          <a:p>
            <a:pPr marL="0" indent="0">
              <a:buNone/>
            </a:pPr>
            <a:r>
              <a:rPr lang="en-US" dirty="0">
                <a:latin typeface="Times New Roman" panose="02020603050405020304" pitchFamily="18" charset="0"/>
                <a:cs typeface="Times New Roman" panose="02020603050405020304" pitchFamily="18" charset="0"/>
              </a:rPr>
              <a:t>To murmur your despondence, waiting long</a:t>
            </a:r>
          </a:p>
          <a:p>
            <a:pPr marL="0" indent="0">
              <a:buNone/>
            </a:pPr>
            <a:r>
              <a:rPr lang="en-US" dirty="0">
                <a:latin typeface="Times New Roman" panose="02020603050405020304" pitchFamily="18" charset="0"/>
                <a:cs typeface="Times New Roman" panose="02020603050405020304" pitchFamily="18" charset="0"/>
              </a:rPr>
              <a:t>Some fortunate reverse that never comes;</a:t>
            </a:r>
          </a:p>
          <a:p>
            <a:pPr marL="0" indent="0">
              <a:buNone/>
            </a:pPr>
            <a:r>
              <a:rPr lang="en-US" dirty="0">
                <a:latin typeface="Times New Roman" panose="02020603050405020304" pitchFamily="18" charset="0"/>
                <a:cs typeface="Times New Roman" panose="02020603050405020304" pitchFamily="18" charset="0"/>
              </a:rPr>
              <a:t>Methinks in each expressive face, I see</a:t>
            </a:r>
          </a:p>
          <a:p>
            <a:pPr marL="0" indent="0">
              <a:buNone/>
            </a:pPr>
            <a:r>
              <a:rPr lang="en-US" dirty="0">
                <a:latin typeface="Times New Roman" panose="02020603050405020304" pitchFamily="18" charset="0"/>
                <a:cs typeface="Times New Roman" panose="02020603050405020304" pitchFamily="18" charset="0"/>
              </a:rPr>
              <a:t>Discriminated anguish; there droops one,</a:t>
            </a:r>
          </a:p>
          <a:p>
            <a:pPr marL="0" indent="0">
              <a:buNone/>
            </a:pPr>
            <a:r>
              <a:rPr lang="en-US" dirty="0">
                <a:latin typeface="Times New Roman" panose="02020603050405020304" pitchFamily="18" charset="0"/>
                <a:cs typeface="Times New Roman" panose="02020603050405020304" pitchFamily="18" charset="0"/>
              </a:rPr>
              <a:t>Who in a moping cloister long </a:t>
            </a:r>
            <a:r>
              <a:rPr lang="en-US" dirty="0" err="1">
                <a:latin typeface="Times New Roman" panose="02020603050405020304" pitchFamily="18" charset="0"/>
                <a:cs typeface="Times New Roman" panose="02020603050405020304" pitchFamily="18" charset="0"/>
              </a:rPr>
              <a:t>consum'd</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This life inactive, to obtain a better,</a:t>
            </a:r>
          </a:p>
          <a:p>
            <a:pPr marL="0" indent="0">
              <a:buNone/>
            </a:pPr>
            <a:r>
              <a:rPr lang="en-US" dirty="0">
                <a:latin typeface="Times New Roman" panose="02020603050405020304" pitchFamily="18" charset="0"/>
                <a:cs typeface="Times New Roman" panose="02020603050405020304" pitchFamily="18" charset="0"/>
              </a:rPr>
              <a:t>And thought that meagre abstinence, to wake</a:t>
            </a:r>
          </a:p>
          <a:p>
            <a:pPr marL="0" indent="0">
              <a:buNone/>
            </a:pPr>
            <a:r>
              <a:rPr lang="en-US" dirty="0">
                <a:latin typeface="Times New Roman" panose="02020603050405020304" pitchFamily="18" charset="0"/>
                <a:cs typeface="Times New Roman" panose="02020603050405020304" pitchFamily="18" charset="0"/>
              </a:rPr>
              <a:t>From his hard pallet with the midnight bell,</a:t>
            </a:r>
          </a:p>
          <a:p>
            <a:pPr marL="0" indent="0">
              <a:buNone/>
            </a:pPr>
            <a:r>
              <a:rPr lang="en-US" dirty="0">
                <a:latin typeface="Times New Roman" panose="02020603050405020304" pitchFamily="18" charset="0"/>
                <a:cs typeface="Times New Roman" panose="02020603050405020304" pitchFamily="18" charset="0"/>
              </a:rPr>
              <a:t>To live on eleemosynary bread,</a:t>
            </a:r>
          </a:p>
          <a:p>
            <a:pPr marL="0" indent="0">
              <a:buNone/>
            </a:pPr>
            <a:r>
              <a:rPr lang="en-US" dirty="0">
                <a:latin typeface="Times New Roman" panose="02020603050405020304" pitchFamily="18" charset="0"/>
                <a:cs typeface="Times New Roman" panose="02020603050405020304" pitchFamily="18" charset="0"/>
              </a:rPr>
              <a:t>And to renounce God's works, would please that God.</a:t>
            </a:r>
          </a:p>
          <a:p>
            <a:pPr marL="0" indent="0">
              <a:buNone/>
            </a:pPr>
            <a:r>
              <a:rPr lang="en-US" dirty="0">
                <a:latin typeface="Times New Roman" panose="02020603050405020304" pitchFamily="18" charset="0"/>
                <a:cs typeface="Times New Roman" panose="02020603050405020304" pitchFamily="18" charset="0"/>
              </a:rPr>
              <a:t>And now the poor pale wretch receives, </a:t>
            </a:r>
            <a:r>
              <a:rPr lang="en-US" dirty="0" err="1">
                <a:latin typeface="Times New Roman" panose="02020603050405020304" pitchFamily="18" charset="0"/>
                <a:cs typeface="Times New Roman" panose="02020603050405020304" pitchFamily="18" charset="0"/>
              </a:rPr>
              <a:t>amaz'd</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The pity, strangers give to his distress,</a:t>
            </a:r>
          </a:p>
          <a:p>
            <a:pPr marL="0" indent="0">
              <a:buNone/>
            </a:pPr>
            <a:r>
              <a:rPr lang="en-US" dirty="0">
                <a:latin typeface="Times New Roman" panose="02020603050405020304" pitchFamily="18" charset="0"/>
                <a:cs typeface="Times New Roman" panose="02020603050405020304" pitchFamily="18" charset="0"/>
              </a:rPr>
              <a:t>Because these strangers are, by his dark creed,</a:t>
            </a:r>
          </a:p>
          <a:p>
            <a:pPr marL="0" indent="0">
              <a:buNone/>
            </a:pPr>
            <a:r>
              <a:rPr lang="en-US" dirty="0" err="1" smtClean="0">
                <a:latin typeface="Times New Roman" panose="02020603050405020304" pitchFamily="18" charset="0"/>
                <a:cs typeface="Times New Roman" panose="02020603050405020304" pitchFamily="18" charset="0"/>
              </a:rPr>
              <a:t>Condemn'd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 Heretics—and with sick heart</a:t>
            </a:r>
          </a:p>
          <a:p>
            <a:pPr marL="0" indent="0">
              <a:buNone/>
            </a:pPr>
            <a:r>
              <a:rPr lang="en-US" dirty="0" smtClean="0">
                <a:latin typeface="Times New Roman" panose="02020603050405020304" pitchFamily="18" charset="0"/>
                <a:cs typeface="Times New Roman" panose="02020603050405020304" pitchFamily="18" charset="0"/>
              </a:rPr>
              <a:t>Regrets</a:t>
            </a:r>
            <a:r>
              <a:rPr lang="en-US" dirty="0">
                <a:latin typeface="Times New Roman" panose="02020603050405020304" pitchFamily="18" charset="0"/>
                <a:cs typeface="Times New Roman" panose="02020603050405020304" pitchFamily="18" charset="0"/>
              </a:rPr>
              <a:t> his pious prison, and his beads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604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28353" y="0"/>
            <a:ext cx="10515600" cy="562154"/>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Imperfect</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Sympathies</a:t>
            </a:r>
            <a:r>
              <a:rPr lang="hu-HU" dirty="0" smtClean="0">
                <a:latin typeface="Times New Roman" panose="02020603050405020304" pitchFamily="18" charset="0"/>
                <a:cs typeface="Times New Roman" panose="02020603050405020304" pitchFamily="18" charset="0"/>
              </a:rPr>
              <a:t>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463638"/>
            <a:ext cx="12192000" cy="6394361"/>
          </a:xfrm>
        </p:spPr>
        <p:txBody>
          <a:bodyPr numCol="2">
            <a:normAutofit fontScale="85000" lnSpcReduction="20000"/>
          </a:bodyPr>
          <a:lstStyle/>
          <a:p>
            <a:pPr marL="0" indent="0">
              <a:buNone/>
            </a:pPr>
            <a:r>
              <a:rPr lang="en-US" dirty="0" smtClean="0">
                <a:latin typeface="Times New Roman" panose="02020603050405020304" pitchFamily="18" charset="0"/>
                <a:cs typeface="Times New Roman" panose="02020603050405020304" pitchFamily="18" charset="0"/>
              </a:rPr>
              <a:t>Another, of more haughty port, declines</a:t>
            </a:r>
          </a:p>
          <a:p>
            <a:pPr marL="0" indent="0">
              <a:buNone/>
            </a:pPr>
            <a:r>
              <a:rPr lang="en-US" dirty="0" smtClean="0">
                <a:latin typeface="Times New Roman" panose="02020603050405020304" pitchFamily="18" charset="0"/>
                <a:cs typeface="Times New Roman" panose="02020603050405020304" pitchFamily="18" charset="0"/>
              </a:rPr>
              <a:t>The aid he needs not; while in mute despair</a:t>
            </a:r>
          </a:p>
          <a:p>
            <a:pPr marL="0" indent="0">
              <a:buNone/>
            </a:pPr>
            <a:r>
              <a:rPr lang="en-US" dirty="0" smtClean="0">
                <a:latin typeface="Times New Roman" panose="02020603050405020304" pitchFamily="18" charset="0"/>
                <a:cs typeface="Times New Roman" panose="02020603050405020304" pitchFamily="18" charset="0"/>
              </a:rPr>
              <a:t>His high indignant thoughts go back to France,</a:t>
            </a:r>
          </a:p>
          <a:p>
            <a:pPr marL="0" indent="0">
              <a:buNone/>
            </a:pPr>
            <a:r>
              <a:rPr lang="en-US" dirty="0" smtClean="0">
                <a:latin typeface="Times New Roman" panose="02020603050405020304" pitchFamily="18" charset="0"/>
                <a:cs typeface="Times New Roman" panose="02020603050405020304" pitchFamily="18" charset="0"/>
              </a:rPr>
              <a:t>Dwelling on all he lost—the Gothic dome,</a:t>
            </a:r>
          </a:p>
          <a:p>
            <a:pPr marL="0" indent="0">
              <a:buNone/>
            </a:pPr>
            <a:r>
              <a:rPr lang="en-US" dirty="0" smtClean="0">
                <a:latin typeface="Times New Roman" panose="02020603050405020304" pitchFamily="18" charset="0"/>
                <a:cs typeface="Times New Roman" panose="02020603050405020304" pitchFamily="18" charset="0"/>
              </a:rPr>
              <a:t>That vied with splendid palaces; the beds</a:t>
            </a:r>
          </a:p>
          <a:p>
            <a:pPr marL="0" indent="0">
              <a:buNone/>
            </a:pPr>
            <a:r>
              <a:rPr lang="en-US" dirty="0" smtClean="0">
                <a:latin typeface="Times New Roman" panose="02020603050405020304" pitchFamily="18" charset="0"/>
                <a:cs typeface="Times New Roman" panose="02020603050405020304" pitchFamily="18" charset="0"/>
              </a:rPr>
              <a:t>Of silk and down, the silver chalices,</a:t>
            </a:r>
          </a:p>
          <a:p>
            <a:pPr marL="0" indent="0">
              <a:buNone/>
            </a:pPr>
            <a:r>
              <a:rPr lang="en-US" dirty="0" smtClean="0">
                <a:latin typeface="Times New Roman" panose="02020603050405020304" pitchFamily="18" charset="0"/>
                <a:cs typeface="Times New Roman" panose="02020603050405020304" pitchFamily="18" charset="0"/>
              </a:rPr>
              <a:t>Vestments with gold </a:t>
            </a:r>
            <a:r>
              <a:rPr lang="en-US" dirty="0" err="1" smtClean="0">
                <a:latin typeface="Times New Roman" panose="02020603050405020304" pitchFamily="18" charset="0"/>
                <a:cs typeface="Times New Roman" panose="02020603050405020304" pitchFamily="18" charset="0"/>
              </a:rPr>
              <a:t>enwrought</a:t>
            </a:r>
            <a:r>
              <a:rPr lang="en-US" dirty="0" smtClean="0">
                <a:latin typeface="Times New Roman" panose="02020603050405020304" pitchFamily="18" charset="0"/>
                <a:cs typeface="Times New Roman" panose="02020603050405020304" pitchFamily="18" charset="0"/>
              </a:rPr>
              <a:t> for blazing altars;</a:t>
            </a:r>
          </a:p>
          <a:p>
            <a:pPr marL="0" indent="0">
              <a:buNone/>
            </a:pPr>
            <a:r>
              <a:rPr lang="en-US" dirty="0" smtClean="0">
                <a:latin typeface="Times New Roman" panose="02020603050405020304" pitchFamily="18" charset="0"/>
                <a:cs typeface="Times New Roman" panose="02020603050405020304" pitchFamily="18" charset="0"/>
              </a:rPr>
              <a:t>Where, amid clouds of incense, he held forth</a:t>
            </a:r>
          </a:p>
          <a:p>
            <a:pPr marL="0" indent="0">
              <a:buNone/>
            </a:pPr>
            <a:r>
              <a:rPr lang="en-US" dirty="0" smtClean="0">
                <a:latin typeface="Times New Roman" panose="02020603050405020304" pitchFamily="18" charset="0"/>
                <a:cs typeface="Times New Roman" panose="02020603050405020304" pitchFamily="18" charset="0"/>
              </a:rPr>
              <a:t>To kneeling crowds the imaginary bones</a:t>
            </a:r>
          </a:p>
          <a:p>
            <a:pPr marL="0" indent="0">
              <a:buNone/>
            </a:pPr>
            <a:r>
              <a:rPr lang="en-US" dirty="0" smtClean="0">
                <a:latin typeface="Times New Roman" panose="02020603050405020304" pitchFamily="18" charset="0"/>
                <a:cs typeface="Times New Roman" panose="02020603050405020304" pitchFamily="18" charset="0"/>
              </a:rPr>
              <a:t>Of Saints </a:t>
            </a:r>
            <a:r>
              <a:rPr lang="en-US" dirty="0" err="1" smtClean="0">
                <a:latin typeface="Times New Roman" panose="02020603050405020304" pitchFamily="18" charset="0"/>
                <a:cs typeface="Times New Roman" panose="02020603050405020304" pitchFamily="18" charset="0"/>
              </a:rPr>
              <a:t>suppos'd</a:t>
            </a:r>
            <a:r>
              <a:rPr lang="en-US" dirty="0" smtClean="0">
                <a:latin typeface="Times New Roman" panose="02020603050405020304" pitchFamily="18" charset="0"/>
                <a:cs typeface="Times New Roman" panose="02020603050405020304" pitchFamily="18" charset="0"/>
              </a:rPr>
              <a:t>, in pearl and gold </a:t>
            </a:r>
            <a:r>
              <a:rPr lang="en-US" dirty="0" err="1" smtClean="0">
                <a:latin typeface="Times New Roman" panose="02020603050405020304" pitchFamily="18" charset="0"/>
                <a:cs typeface="Times New Roman" panose="02020603050405020304" pitchFamily="18" charset="0"/>
              </a:rPr>
              <a:t>enchas'd</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And still with more than living Monarchs' pomp</a:t>
            </a:r>
          </a:p>
          <a:p>
            <a:pPr marL="0" indent="0">
              <a:buNone/>
            </a:pPr>
            <a:r>
              <a:rPr lang="en-US" dirty="0" smtClean="0">
                <a:latin typeface="Times New Roman" panose="02020603050405020304" pitchFamily="18" charset="0"/>
                <a:cs typeface="Times New Roman" panose="02020603050405020304" pitchFamily="18" charset="0"/>
              </a:rPr>
              <a:t>Surrounded; was </a:t>
            </a:r>
            <a:r>
              <a:rPr lang="en-US" dirty="0" err="1" smtClean="0">
                <a:latin typeface="Times New Roman" panose="02020603050405020304" pitchFamily="18" charset="0"/>
                <a:cs typeface="Times New Roman" panose="02020603050405020304" pitchFamily="18" charset="0"/>
              </a:rPr>
              <a:t>believ'd</a:t>
            </a:r>
            <a:r>
              <a:rPr lang="en-US" dirty="0" smtClean="0">
                <a:latin typeface="Times New Roman" panose="02020603050405020304" pitchFamily="18" charset="0"/>
                <a:cs typeface="Times New Roman" panose="02020603050405020304" pitchFamily="18" charset="0"/>
              </a:rPr>
              <a:t> by mumbling bigots</a:t>
            </a:r>
          </a:p>
          <a:p>
            <a:pPr marL="0" indent="0">
              <a:buNone/>
            </a:pPr>
            <a:r>
              <a:rPr lang="en-US" dirty="0" smtClean="0">
                <a:latin typeface="Times New Roman" panose="02020603050405020304" pitchFamily="18" charset="0"/>
                <a:cs typeface="Times New Roman" panose="02020603050405020304" pitchFamily="18" charset="0"/>
              </a:rPr>
              <a:t>To hold the keys of Heaven, and to admit</a:t>
            </a:r>
          </a:p>
          <a:p>
            <a:pPr marL="0" indent="0">
              <a:buNone/>
            </a:pPr>
            <a:r>
              <a:rPr lang="en-US" dirty="0" smtClean="0">
                <a:latin typeface="Times New Roman" panose="02020603050405020304" pitchFamily="18" charset="0"/>
                <a:cs typeface="Times New Roman" panose="02020603050405020304" pitchFamily="18" charset="0"/>
              </a:rPr>
              <a:t>Whom he thought good to share it—Now alas!</a:t>
            </a:r>
          </a:p>
          <a:p>
            <a:pPr marL="0" indent="0">
              <a:buNone/>
            </a:pPr>
            <a:r>
              <a:rPr lang="en-US" dirty="0" smtClean="0">
                <a:latin typeface="Times New Roman" panose="02020603050405020304" pitchFamily="18" charset="0"/>
                <a:cs typeface="Times New Roman" panose="02020603050405020304" pitchFamily="18" charset="0"/>
              </a:rPr>
              <a:t>He, to whose daring soul and high ambition</a:t>
            </a:r>
          </a:p>
          <a:p>
            <a:pPr marL="0" indent="0">
              <a:buNone/>
            </a:pPr>
            <a:r>
              <a:rPr lang="en-US" dirty="0" smtClean="0">
                <a:latin typeface="Times New Roman" panose="02020603050405020304" pitchFamily="18" charset="0"/>
                <a:cs typeface="Times New Roman" panose="02020603050405020304" pitchFamily="18" charset="0"/>
              </a:rPr>
              <a:t>The World </a:t>
            </a:r>
            <a:r>
              <a:rPr lang="en-US" dirty="0" err="1" smtClean="0">
                <a:latin typeface="Times New Roman" panose="02020603050405020304" pitchFamily="18" charset="0"/>
                <a:cs typeface="Times New Roman" panose="02020603050405020304" pitchFamily="18" charset="0"/>
              </a:rPr>
              <a:t>seem'd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circumscrib'd</a:t>
            </a:r>
            <a:r>
              <a:rPr lang="en-US" dirty="0" smtClean="0">
                <a:latin typeface="Times New Roman" panose="02020603050405020304" pitchFamily="18" charset="0"/>
                <a:cs typeface="Times New Roman" panose="02020603050405020304" pitchFamily="18" charset="0"/>
              </a:rPr>
              <a:t>; who, wont to dream</a:t>
            </a:r>
          </a:p>
          <a:p>
            <a:pPr marL="0" indent="0">
              <a:buNone/>
            </a:pPr>
            <a:r>
              <a:rPr lang="en-US" dirty="0" smtClean="0">
                <a:latin typeface="Times New Roman" panose="02020603050405020304" pitchFamily="18" charset="0"/>
                <a:cs typeface="Times New Roman" panose="02020603050405020304" pitchFamily="18" charset="0"/>
              </a:rPr>
              <a:t>Of </a:t>
            </a:r>
            <a:r>
              <a:rPr lang="en-US" dirty="0" err="1" smtClean="0">
                <a:latin typeface="Times New Roman" panose="02020603050405020304" pitchFamily="18" charset="0"/>
                <a:cs typeface="Times New Roman" panose="02020603050405020304" pitchFamily="18" charset="0"/>
              </a:rPr>
              <a:t>Fleuri</a:t>
            </a:r>
            <a:r>
              <a:rPr lang="en-US" dirty="0" smtClean="0">
                <a:latin typeface="Times New Roman" panose="02020603050405020304" pitchFamily="18" charset="0"/>
                <a:cs typeface="Times New Roman" panose="02020603050405020304" pitchFamily="18" charset="0"/>
              </a:rPr>
              <a:t>, Richelieu, </a:t>
            </a:r>
            <a:r>
              <a:rPr lang="en-US" dirty="0" err="1" smtClean="0">
                <a:latin typeface="Times New Roman" panose="02020603050405020304" pitchFamily="18" charset="0"/>
                <a:cs typeface="Times New Roman" panose="02020603050405020304" pitchFamily="18" charset="0"/>
              </a:rPr>
              <a:t>Alberoni</a:t>
            </a:r>
            <a:r>
              <a:rPr lang="en-US" dirty="0" smtClean="0">
                <a:latin typeface="Times New Roman" panose="02020603050405020304" pitchFamily="18" charset="0"/>
                <a:cs typeface="Times New Roman" panose="02020603050405020304" pitchFamily="18" charset="0"/>
              </a:rPr>
              <a:t>, men</a:t>
            </a:r>
          </a:p>
          <a:p>
            <a:pPr marL="0" indent="0">
              <a:buNone/>
            </a:pPr>
            <a:r>
              <a:rPr lang="en-US" dirty="0" smtClean="0">
                <a:latin typeface="Times New Roman" panose="02020603050405020304" pitchFamily="18" charset="0"/>
                <a:cs typeface="Times New Roman" panose="02020603050405020304" pitchFamily="18" charset="0"/>
              </a:rPr>
              <a:t>Who trod on Empire, and whose politics</a:t>
            </a:r>
          </a:p>
          <a:p>
            <a:pPr marL="0" indent="0">
              <a:buNone/>
            </a:pPr>
            <a:r>
              <a:rPr lang="en-US" dirty="0" smtClean="0">
                <a:latin typeface="Times New Roman" panose="02020603050405020304" pitchFamily="18" charset="0"/>
                <a:cs typeface="Times New Roman" panose="02020603050405020304" pitchFamily="18" charset="0"/>
              </a:rPr>
              <a:t>Were not beyond the grasp of his vast mind,</a:t>
            </a:r>
          </a:p>
          <a:p>
            <a:pPr marL="0" indent="0">
              <a:buNone/>
            </a:pPr>
            <a:r>
              <a:rPr lang="en-US" dirty="0" smtClean="0">
                <a:latin typeface="Times New Roman" panose="02020603050405020304" pitchFamily="18" charset="0"/>
                <a:cs typeface="Times New Roman" panose="02020603050405020304" pitchFamily="18" charset="0"/>
              </a:rPr>
              <a:t>Is, in a Land once hostile, still </a:t>
            </a:r>
            <a:r>
              <a:rPr lang="en-US" dirty="0" err="1" smtClean="0">
                <a:latin typeface="Times New Roman" panose="02020603050405020304" pitchFamily="18" charset="0"/>
                <a:cs typeface="Times New Roman" panose="02020603050405020304" pitchFamily="18" charset="0"/>
              </a:rPr>
              <a:t>prophan'd</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By disbelief, and rites un-orthodox,</a:t>
            </a:r>
          </a:p>
          <a:p>
            <a:pPr marL="0" indent="0">
              <a:buNone/>
            </a:pPr>
            <a:r>
              <a:rPr lang="en-US" dirty="0" smtClean="0">
                <a:latin typeface="Times New Roman" panose="02020603050405020304" pitchFamily="18" charset="0"/>
                <a:cs typeface="Times New Roman" panose="02020603050405020304" pitchFamily="18" charset="0"/>
              </a:rPr>
              <a:t>The object of compassion—At his side,</a:t>
            </a:r>
          </a:p>
          <a:p>
            <a:pPr marL="0" indent="0">
              <a:buNone/>
            </a:pPr>
            <a:r>
              <a:rPr lang="en-US" dirty="0" smtClean="0">
                <a:latin typeface="Times New Roman" panose="02020603050405020304" pitchFamily="18" charset="0"/>
                <a:cs typeface="Times New Roman" panose="02020603050405020304" pitchFamily="18" charset="0"/>
              </a:rPr>
              <a:t>Lighter of heart than these, but heavier far</a:t>
            </a:r>
          </a:p>
          <a:p>
            <a:pPr marL="0" indent="0">
              <a:buNone/>
            </a:pPr>
            <a:r>
              <a:rPr lang="en-US" dirty="0" smtClean="0">
                <a:latin typeface="Times New Roman" panose="02020603050405020304" pitchFamily="18" charset="0"/>
                <a:cs typeface="Times New Roman" panose="02020603050405020304" pitchFamily="18" charset="0"/>
              </a:rPr>
              <a:t>Than he was wont, another victim comes,</a:t>
            </a:r>
          </a:p>
          <a:p>
            <a:pPr marL="0" indent="0">
              <a:buNone/>
            </a:pPr>
            <a:r>
              <a:rPr lang="en-US" dirty="0" smtClean="0">
                <a:latin typeface="Times New Roman" panose="02020603050405020304" pitchFamily="18" charset="0"/>
                <a:cs typeface="Times New Roman" panose="02020603050405020304" pitchFamily="18" charset="0"/>
              </a:rPr>
              <a:t>An </a:t>
            </a:r>
            <a:r>
              <a:rPr lang="en-US" dirty="0" err="1" smtClean="0">
                <a:latin typeface="Times New Roman" panose="02020603050405020304" pitchFamily="18" charset="0"/>
                <a:cs typeface="Times New Roman" panose="02020603050405020304" pitchFamily="18" charset="0"/>
              </a:rPr>
              <a:t>Abbé</a:t>
            </a:r>
            <a:r>
              <a:rPr lang="en-US" dirty="0" smtClean="0">
                <a:latin typeface="Times New Roman" panose="02020603050405020304" pitchFamily="18" charset="0"/>
                <a:cs typeface="Times New Roman" panose="02020603050405020304" pitchFamily="18" charset="0"/>
              </a:rPr>
              <a:t>—who with less contracted brow</a:t>
            </a:r>
          </a:p>
          <a:p>
            <a:pPr marL="0" indent="0">
              <a:buNone/>
            </a:pPr>
            <a:r>
              <a:rPr lang="en-US" dirty="0" smtClean="0">
                <a:latin typeface="Times New Roman" panose="02020603050405020304" pitchFamily="18" charset="0"/>
                <a:cs typeface="Times New Roman" panose="02020603050405020304" pitchFamily="18" charset="0"/>
              </a:rPr>
              <a:t>Still smiles and flatters, and still talks of Hope;</a:t>
            </a:r>
          </a:p>
          <a:p>
            <a:pPr marL="0" indent="0">
              <a:buNone/>
            </a:pPr>
            <a:r>
              <a:rPr lang="en-US" dirty="0" smtClean="0">
                <a:latin typeface="Times New Roman" panose="02020603050405020304" pitchFamily="18" charset="0"/>
                <a:cs typeface="Times New Roman" panose="02020603050405020304" pitchFamily="18" charset="0"/>
              </a:rPr>
              <a:t>Which, sanguine as he is, he does not feel,</a:t>
            </a:r>
          </a:p>
          <a:p>
            <a:pPr marL="0" indent="0">
              <a:buNone/>
            </a:pPr>
            <a:r>
              <a:rPr lang="en-US" dirty="0" smtClean="0">
                <a:latin typeface="Times New Roman" panose="02020603050405020304" pitchFamily="18" charset="0"/>
                <a:cs typeface="Times New Roman" panose="02020603050405020304" pitchFamily="18" charset="0"/>
              </a:rPr>
              <a:t>And so he cheats the sad and weighty pressure</a:t>
            </a:r>
          </a:p>
          <a:p>
            <a:pPr marL="0" indent="0">
              <a:buNone/>
            </a:pPr>
            <a:r>
              <a:rPr lang="en-US" dirty="0" smtClean="0">
                <a:latin typeface="Times New Roman" panose="02020603050405020304" pitchFamily="18" charset="0"/>
                <a:cs typeface="Times New Roman" panose="02020603050405020304" pitchFamily="18" charset="0"/>
              </a:rPr>
              <a:t>Of evils present;—Still, as Men misled</a:t>
            </a:r>
          </a:p>
          <a:p>
            <a:pPr marL="0" indent="0">
              <a:buNone/>
            </a:pPr>
            <a:r>
              <a:rPr lang="en-US" dirty="0" smtClean="0">
                <a:latin typeface="Times New Roman" panose="02020603050405020304" pitchFamily="18" charset="0"/>
                <a:cs typeface="Times New Roman" panose="02020603050405020304" pitchFamily="18" charset="0"/>
              </a:rPr>
              <a:t>By early prejudice (so hard to break),</a:t>
            </a:r>
          </a:p>
          <a:p>
            <a:pPr marL="0" indent="0">
              <a:buNone/>
            </a:pPr>
            <a:r>
              <a:rPr lang="hu-HU"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mourn your sorrows</a:t>
            </a:r>
            <a:r>
              <a:rPr lang="hu-H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7125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639427"/>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Anti-Nationalism</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639426"/>
            <a:ext cx="12192000" cy="6218573"/>
          </a:xfrm>
        </p:spPr>
        <p:txBody>
          <a:bodyPr numCol="2">
            <a:normAutofit lnSpcReduction="10000"/>
          </a:bodyPr>
          <a:lstStyle/>
          <a:p>
            <a:pPr marL="0" indent="0">
              <a:buNone/>
            </a:pPr>
            <a:r>
              <a:rPr lang="en-US" dirty="0">
                <a:latin typeface="Times New Roman" panose="02020603050405020304" pitchFamily="18" charset="0"/>
                <a:cs typeface="Times New Roman" panose="02020603050405020304" pitchFamily="18" charset="0"/>
              </a:rPr>
              <a:t>Ah! rather Fortune's worthless </a:t>
            </a:r>
            <a:r>
              <a:rPr lang="en-US" dirty="0" err="1">
                <a:latin typeface="Times New Roman" panose="02020603050405020304" pitchFamily="18" charset="0"/>
                <a:cs typeface="Times New Roman" panose="02020603050405020304" pitchFamily="18" charset="0"/>
              </a:rPr>
              <a:t>favourites</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Who feed on England's vitals—Pensioners</a:t>
            </a:r>
          </a:p>
          <a:p>
            <a:pPr marL="0" indent="0">
              <a:buNone/>
            </a:pPr>
            <a:r>
              <a:rPr lang="en-US" dirty="0">
                <a:latin typeface="Times New Roman" panose="02020603050405020304" pitchFamily="18" charset="0"/>
                <a:cs typeface="Times New Roman" panose="02020603050405020304" pitchFamily="18" charset="0"/>
              </a:rPr>
              <a:t>Of base corruption, who, in quick ascent</a:t>
            </a:r>
          </a:p>
          <a:p>
            <a:pPr marL="0" indent="0">
              <a:buNone/>
            </a:pPr>
            <a:r>
              <a:rPr lang="en-US" dirty="0">
                <a:latin typeface="Times New Roman" panose="02020603050405020304" pitchFamily="18" charset="0"/>
                <a:cs typeface="Times New Roman" panose="02020603050405020304" pitchFamily="18" charset="0"/>
              </a:rPr>
              <a:t>To opulence unmerited, become</a:t>
            </a:r>
          </a:p>
          <a:p>
            <a:pPr marL="0" indent="0">
              <a:buNone/>
            </a:pPr>
            <a:r>
              <a:rPr lang="en-US" dirty="0">
                <a:latin typeface="Times New Roman" panose="02020603050405020304" pitchFamily="18" charset="0"/>
                <a:cs typeface="Times New Roman" panose="02020603050405020304" pitchFamily="18" charset="0"/>
              </a:rPr>
              <a:t>Giddy with pride, and as ye rise, forgetting</a:t>
            </a:r>
          </a:p>
          <a:p>
            <a:pPr marL="0" indent="0">
              <a:buNone/>
            </a:pPr>
            <a:r>
              <a:rPr lang="en-US" dirty="0">
                <a:latin typeface="Times New Roman" panose="02020603050405020304" pitchFamily="18" charset="0"/>
                <a:cs typeface="Times New Roman" panose="02020603050405020304" pitchFamily="18" charset="0"/>
              </a:rPr>
              <a:t>The dust ye lately left, with scorn look down</a:t>
            </a:r>
          </a:p>
          <a:p>
            <a:pPr marL="0" indent="0">
              <a:buNone/>
            </a:pPr>
            <a:r>
              <a:rPr lang="en-US" dirty="0">
                <a:latin typeface="Times New Roman" panose="02020603050405020304" pitchFamily="18" charset="0"/>
                <a:cs typeface="Times New Roman" panose="02020603050405020304" pitchFamily="18" charset="0"/>
              </a:rPr>
              <a:t>On those beneath ye (</a:t>
            </a:r>
            <a:r>
              <a:rPr lang="en-US" dirty="0" err="1">
                <a:latin typeface="Times New Roman" panose="02020603050405020304" pitchFamily="18" charset="0"/>
                <a:cs typeface="Times New Roman" panose="02020603050405020304" pitchFamily="18" charset="0"/>
              </a:rPr>
              <a:t>tho</a:t>
            </a:r>
            <a:r>
              <a:rPr lang="en-US" dirty="0">
                <a:latin typeface="Times New Roman" panose="02020603050405020304" pitchFamily="18" charset="0"/>
                <a:cs typeface="Times New Roman" panose="02020603050405020304" pitchFamily="18" charset="0"/>
              </a:rPr>
              <a:t>' your </a:t>
            </a:r>
            <a:r>
              <a:rPr lang="en-US" i="1" dirty="0">
                <a:latin typeface="Times New Roman" panose="02020603050405020304" pitchFamily="18" charset="0"/>
                <a:cs typeface="Times New Roman" panose="02020603050405020304" pitchFamily="18" charset="0"/>
              </a:rPr>
              <a:t>equals</a:t>
            </a:r>
            <a:r>
              <a:rPr lang="en-US" dirty="0">
                <a:latin typeface="Times New Roman" panose="02020603050405020304" pitchFamily="18" charset="0"/>
                <a:cs typeface="Times New Roman" panose="02020603050405020304" pitchFamily="18" charset="0"/>
              </a:rPr>
              <a:t> once</a:t>
            </a:r>
          </a:p>
          <a:p>
            <a:pPr marL="0" indent="0">
              <a:buNone/>
            </a:pPr>
            <a:r>
              <a:rPr lang="en-US" i="1" dirty="0">
                <a:latin typeface="Times New Roman" panose="02020603050405020304" pitchFamily="18" charset="0"/>
                <a:cs typeface="Times New Roman" panose="02020603050405020304" pitchFamily="18" charset="0"/>
              </a:rPr>
              <a:t>In fortune</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in worth superior still</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They view the eminence, on which ye stand,</a:t>
            </a:r>
          </a:p>
          <a:p>
            <a:pPr marL="0" indent="0">
              <a:buNone/>
            </a:pPr>
            <a:r>
              <a:rPr lang="en-US" dirty="0">
                <a:latin typeface="Times New Roman" panose="02020603050405020304" pitchFamily="18" charset="0"/>
                <a:cs typeface="Times New Roman" panose="02020603050405020304" pitchFamily="18" charset="0"/>
              </a:rPr>
              <a:t>With wonder, not with envy; for they know</a:t>
            </a:r>
          </a:p>
          <a:p>
            <a:pPr marL="0" indent="0">
              <a:buNone/>
            </a:pPr>
            <a:r>
              <a:rPr lang="en-US" dirty="0">
                <a:latin typeface="Times New Roman" panose="02020603050405020304" pitchFamily="18" charset="0"/>
                <a:cs typeface="Times New Roman" panose="02020603050405020304" pitchFamily="18" charset="0"/>
              </a:rPr>
              <a:t>The means, by which ye </a:t>
            </a:r>
            <a:r>
              <a:rPr lang="en-US" dirty="0" err="1">
                <a:latin typeface="Times New Roman" panose="02020603050405020304" pitchFamily="18" charset="0"/>
                <a:cs typeface="Times New Roman" panose="02020603050405020304" pitchFamily="18" charset="0"/>
              </a:rPr>
              <a:t>reach'd</a:t>
            </a:r>
            <a:r>
              <a:rPr lang="en-US" dirty="0">
                <a:latin typeface="Times New Roman" panose="02020603050405020304" pitchFamily="18" charset="0"/>
                <a:cs typeface="Times New Roman" panose="02020603050405020304" pitchFamily="18" charset="0"/>
              </a:rPr>
              <a:t> it, have been such</a:t>
            </a:r>
          </a:p>
          <a:p>
            <a:pPr marL="0" indent="0">
              <a:buNone/>
            </a:pPr>
            <a:r>
              <a:rPr lang="en-US" dirty="0">
                <a:latin typeface="Times New Roman" panose="02020603050405020304" pitchFamily="18" charset="0"/>
                <a:cs typeface="Times New Roman" panose="02020603050405020304" pitchFamily="18" charset="0"/>
              </a:rPr>
              <a:t>As, in all honest eyes, degrade ye far</a:t>
            </a:r>
          </a:p>
          <a:p>
            <a:pPr marL="0" indent="0">
              <a:buNone/>
            </a:pPr>
            <a:r>
              <a:rPr lang="en-US" dirty="0">
                <a:latin typeface="Times New Roman" panose="02020603050405020304" pitchFamily="18" charset="0"/>
                <a:cs typeface="Times New Roman" panose="02020603050405020304" pitchFamily="18" charset="0"/>
              </a:rPr>
              <a:t>Beneath the poor dependent, whose fad heart</a:t>
            </a:r>
          </a:p>
          <a:p>
            <a:pPr marL="0" indent="0">
              <a:buNone/>
            </a:pPr>
            <a:r>
              <a:rPr lang="en-US" dirty="0">
                <a:latin typeface="Times New Roman" panose="02020603050405020304" pitchFamily="18" charset="0"/>
                <a:cs typeface="Times New Roman" panose="02020603050405020304" pitchFamily="18" charset="0"/>
              </a:rPr>
              <a:t>Reluctant pleads for what your pride denies);</a:t>
            </a:r>
          </a:p>
          <a:p>
            <a:pPr marL="0" indent="0">
              <a:buNone/>
            </a:pPr>
            <a:r>
              <a:rPr lang="en-US" dirty="0">
                <a:latin typeface="Times New Roman" panose="02020603050405020304" pitchFamily="18" charset="0"/>
                <a:cs typeface="Times New Roman" panose="02020603050405020304" pitchFamily="18" charset="0"/>
              </a:rPr>
              <a:t>Ye venal, worthless hirelings of a Court!</a:t>
            </a:r>
          </a:p>
          <a:p>
            <a:pPr marL="0" indent="0">
              <a:buNone/>
            </a:pPr>
            <a:r>
              <a:rPr lang="en-US" dirty="0">
                <a:latin typeface="Times New Roman" panose="02020603050405020304" pitchFamily="18" charset="0"/>
                <a:cs typeface="Times New Roman" panose="02020603050405020304" pitchFamily="18" charset="0"/>
              </a:rPr>
              <a:t>Ye </a:t>
            </a:r>
            <a:r>
              <a:rPr lang="en-US" dirty="0" err="1">
                <a:latin typeface="Times New Roman" panose="02020603050405020304" pitchFamily="18" charset="0"/>
                <a:cs typeface="Times New Roman" panose="02020603050405020304" pitchFamily="18" charset="0"/>
              </a:rPr>
              <a:t>pamper'd</a:t>
            </a:r>
            <a:r>
              <a:rPr lang="en-US" dirty="0">
                <a:latin typeface="Times New Roman" panose="02020603050405020304" pitchFamily="18" charset="0"/>
                <a:cs typeface="Times New Roman" panose="02020603050405020304" pitchFamily="18" charset="0"/>
              </a:rPr>
              <a:t> Parasites! whom Britons pay</a:t>
            </a:r>
          </a:p>
          <a:p>
            <a:pPr marL="0" indent="0">
              <a:buNone/>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forging fetters for them; rather here</a:t>
            </a:r>
          </a:p>
          <a:p>
            <a:pPr marL="0" indent="0">
              <a:buNone/>
            </a:pPr>
            <a:r>
              <a:rPr lang="en-US" dirty="0">
                <a:latin typeface="Times New Roman" panose="02020603050405020304" pitchFamily="18" charset="0"/>
                <a:cs typeface="Times New Roman" panose="02020603050405020304" pitchFamily="18" charset="0"/>
              </a:rPr>
              <a:t>Study a lesson that concerns ye much</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034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575033"/>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Anti-Nationalism</a:t>
            </a:r>
            <a:r>
              <a:rPr lang="hu-HU" dirty="0" smtClean="0">
                <a:latin typeface="Times New Roman" panose="02020603050405020304" pitchFamily="18" charset="0"/>
                <a:cs typeface="Times New Roman" panose="02020603050405020304" pitchFamily="18" charset="0"/>
              </a:rPr>
              <a:t>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28789" y="575034"/>
            <a:ext cx="12063211" cy="6282966"/>
          </a:xfrm>
        </p:spPr>
        <p:txBody>
          <a:bodyPr numCol="2">
            <a:normAutofit/>
          </a:bodyPr>
          <a:lstStyle/>
          <a:p>
            <a:pPr marL="0" indent="0">
              <a:buNone/>
            </a:pPr>
            <a:r>
              <a:rPr lang="en-US" dirty="0" smtClean="0">
                <a:latin typeface="Times New Roman" panose="02020603050405020304" pitchFamily="18" charset="0"/>
                <a:cs typeface="Times New Roman" panose="02020603050405020304" pitchFamily="18" charset="0"/>
              </a:rPr>
              <a:t>And, trembling, learn, that if </a:t>
            </a:r>
            <a:r>
              <a:rPr lang="en-US" dirty="0" err="1" smtClean="0">
                <a:latin typeface="Times New Roman" panose="02020603050405020304" pitchFamily="18" charset="0"/>
                <a:cs typeface="Times New Roman" panose="02020603050405020304" pitchFamily="18" charset="0"/>
              </a:rPr>
              <a:t>oppress'd</a:t>
            </a:r>
            <a:r>
              <a:rPr lang="en-US" dirty="0" smtClean="0">
                <a:latin typeface="Times New Roman" panose="02020603050405020304" pitchFamily="18" charset="0"/>
                <a:cs typeface="Times New Roman" panose="02020603050405020304" pitchFamily="18" charset="0"/>
              </a:rPr>
              <a:t> too long,</a:t>
            </a:r>
          </a:p>
          <a:p>
            <a:pPr marL="0" indent="0">
              <a:buNone/>
            </a:pPr>
            <a:r>
              <a:rPr lang="en-US" dirty="0" smtClean="0">
                <a:latin typeface="Times New Roman" panose="02020603050405020304" pitchFamily="18" charset="0"/>
                <a:cs typeface="Times New Roman" panose="02020603050405020304" pitchFamily="18" charset="0"/>
              </a:rPr>
              <a:t>The raging multitude, to madness stung,</a:t>
            </a:r>
          </a:p>
          <a:p>
            <a:pPr marL="0" indent="0">
              <a:buNone/>
            </a:pPr>
            <a:r>
              <a:rPr lang="en-US" dirty="0" smtClean="0">
                <a:latin typeface="Times New Roman" panose="02020603050405020304" pitchFamily="18" charset="0"/>
                <a:cs typeface="Times New Roman" panose="02020603050405020304" pitchFamily="18" charset="0"/>
              </a:rPr>
              <a:t>Will turn on their oppressors; and, no more</a:t>
            </a:r>
          </a:p>
          <a:p>
            <a:pPr marL="0" indent="0">
              <a:buNone/>
            </a:pPr>
            <a:r>
              <a:rPr lang="en-US" dirty="0" smtClean="0">
                <a:latin typeface="Times New Roman" panose="02020603050405020304" pitchFamily="18" charset="0"/>
                <a:cs typeface="Times New Roman" panose="02020603050405020304" pitchFamily="18" charset="0"/>
              </a:rPr>
              <a:t>By sounding titles and parading forms</a:t>
            </a:r>
          </a:p>
          <a:p>
            <a:pPr marL="0" indent="0">
              <a:buNone/>
            </a:pPr>
            <a:r>
              <a:rPr lang="en-US" dirty="0" smtClean="0">
                <a:latin typeface="Times New Roman" panose="02020603050405020304" pitchFamily="18" charset="0"/>
                <a:cs typeface="Times New Roman" panose="02020603050405020304" pitchFamily="18" charset="0"/>
              </a:rPr>
              <a:t>Bound like tame victims, will redress themselves!</a:t>
            </a:r>
          </a:p>
          <a:p>
            <a:pPr marL="0" indent="0">
              <a:buNone/>
            </a:pPr>
            <a:r>
              <a:rPr lang="en-US" dirty="0" smtClean="0">
                <a:latin typeface="Times New Roman" panose="02020603050405020304" pitchFamily="18" charset="0"/>
                <a:cs typeface="Times New Roman" panose="02020603050405020304" pitchFamily="18" charset="0"/>
              </a:rPr>
              <a:t>Then swept away by the </a:t>
            </a:r>
            <a:r>
              <a:rPr lang="en-US" dirty="0" err="1" smtClean="0">
                <a:latin typeface="Times New Roman" panose="02020603050405020304" pitchFamily="18" charset="0"/>
                <a:cs typeface="Times New Roman" panose="02020603050405020304" pitchFamily="18" charset="0"/>
              </a:rPr>
              <a:t>resistle</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s torrent,</a:t>
            </a:r>
          </a:p>
          <a:p>
            <a:pPr marL="0" indent="0">
              <a:buNone/>
            </a:pPr>
            <a:r>
              <a:rPr lang="en-US" dirty="0" smtClean="0">
                <a:latin typeface="Times New Roman" panose="02020603050405020304" pitchFamily="18" charset="0"/>
                <a:cs typeface="Times New Roman" panose="02020603050405020304" pitchFamily="18" charset="0"/>
              </a:rPr>
              <a:t>Not only all your pomp may disappear,</a:t>
            </a:r>
          </a:p>
          <a:p>
            <a:pPr marL="0" indent="0">
              <a:buNone/>
            </a:pPr>
            <a:r>
              <a:rPr lang="en-US" dirty="0" smtClean="0">
                <a:latin typeface="Times New Roman" panose="02020603050405020304" pitchFamily="18" charset="0"/>
                <a:cs typeface="Times New Roman" panose="02020603050405020304" pitchFamily="18" charset="0"/>
              </a:rPr>
              <a:t>But, in the tempest lost, fair Order sink</a:t>
            </a:r>
          </a:p>
          <a:p>
            <a:pPr marL="0" indent="0">
              <a:buNone/>
            </a:pPr>
            <a:r>
              <a:rPr lang="en-US" dirty="0" smtClean="0">
                <a:latin typeface="Times New Roman" panose="02020603050405020304" pitchFamily="18" charset="0"/>
                <a:cs typeface="Times New Roman" panose="02020603050405020304" pitchFamily="18" charset="0"/>
              </a:rPr>
              <a:t>Her decent head, and lawless Anarchy</a:t>
            </a:r>
          </a:p>
          <a:p>
            <a:pPr marL="0" indent="0">
              <a:buNone/>
            </a:pPr>
            <a:r>
              <a:rPr lang="en-US" dirty="0" err="1" smtClean="0">
                <a:latin typeface="Times New Roman" panose="02020603050405020304" pitchFamily="18" charset="0"/>
                <a:cs typeface="Times New Roman" panose="02020603050405020304" pitchFamily="18" charset="0"/>
              </a:rPr>
              <a:t>O'erturn</a:t>
            </a:r>
            <a:r>
              <a:rPr lang="en-US" dirty="0" smtClean="0">
                <a:latin typeface="Times New Roman" panose="02020603050405020304" pitchFamily="18" charset="0"/>
                <a:cs typeface="Times New Roman" panose="02020603050405020304" pitchFamily="18" charset="0"/>
              </a:rPr>
              <a:t> celestial Freedom's radiant throne;—</a:t>
            </a:r>
          </a:p>
          <a:p>
            <a:pPr marL="0" indent="0">
              <a:buNone/>
            </a:pPr>
            <a:r>
              <a:rPr lang="en-US" dirty="0" smtClean="0">
                <a:latin typeface="Times New Roman" panose="02020603050405020304" pitchFamily="18" charset="0"/>
                <a:cs typeface="Times New Roman" panose="02020603050405020304" pitchFamily="18" charset="0"/>
              </a:rPr>
              <a:t>As now in Gallia; where Confusion, born</a:t>
            </a:r>
          </a:p>
          <a:p>
            <a:pPr marL="0" indent="0">
              <a:buNone/>
            </a:pPr>
            <a:r>
              <a:rPr lang="en-US" dirty="0" smtClean="0">
                <a:latin typeface="Times New Roman" panose="02020603050405020304" pitchFamily="18" charset="0"/>
                <a:cs typeface="Times New Roman" panose="02020603050405020304" pitchFamily="18" charset="0"/>
              </a:rPr>
              <a:t>Of party rage and selfish love of rule,</a:t>
            </a:r>
          </a:p>
          <a:p>
            <a:pPr marL="0" indent="0">
              <a:buNone/>
            </a:pPr>
            <a:r>
              <a:rPr lang="en-US" dirty="0" smtClean="0">
                <a:latin typeface="Times New Roman" panose="02020603050405020304" pitchFamily="18" charset="0"/>
                <a:cs typeface="Times New Roman" panose="02020603050405020304" pitchFamily="18" charset="0"/>
              </a:rPr>
              <a:t>Sully the noblest cause that ever </a:t>
            </a:r>
            <a:r>
              <a:rPr lang="en-US" dirty="0" err="1" smtClean="0">
                <a:latin typeface="Times New Roman" panose="02020603050405020304" pitchFamily="18" charset="0"/>
                <a:cs typeface="Times New Roman" panose="02020603050405020304" pitchFamily="18" charset="0"/>
              </a:rPr>
              <a:t>warm'd</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The heart of Patriot Virtue</a:t>
            </a:r>
            <a:r>
              <a:rPr lang="en-US" baseline="30000" dirty="0" smtClean="0">
                <a:latin typeface="Times New Roman" panose="02020603050405020304" pitchFamily="18" charset="0"/>
                <a:cs typeface="Times New Roman" panose="02020603050405020304" pitchFamily="18" charset="0"/>
              </a:rPr>
              <a:t>8</a:t>
            </a:r>
            <a:r>
              <a:rPr lang="en-US" dirty="0" smtClean="0">
                <a:latin typeface="Times New Roman" panose="02020603050405020304" pitchFamily="18" charset="0"/>
                <a:cs typeface="Times New Roman" panose="02020603050405020304" pitchFamily="18" charset="0"/>
              </a:rPr>
              <a:t>—There arise</a:t>
            </a:r>
          </a:p>
          <a:p>
            <a:pPr marL="0" indent="0">
              <a:buNone/>
            </a:pPr>
            <a:r>
              <a:rPr lang="en-US" dirty="0" smtClean="0">
                <a:latin typeface="Times New Roman" panose="02020603050405020304" pitchFamily="18" charset="0"/>
                <a:cs typeface="Times New Roman" panose="02020603050405020304" pitchFamily="18" charset="0"/>
              </a:rPr>
              <a:t>The infernal passions; Vengeance, seeking blood,</a:t>
            </a:r>
          </a:p>
          <a:p>
            <a:pPr marL="0" indent="0">
              <a:buNone/>
            </a:pPr>
            <a:r>
              <a:rPr lang="en-US" dirty="0" smtClean="0">
                <a:latin typeface="Times New Roman" panose="02020603050405020304" pitchFamily="18" charset="0"/>
                <a:cs typeface="Times New Roman" panose="02020603050405020304" pitchFamily="18" charset="0"/>
              </a:rPr>
              <a:t>And Avarice; and Envy's harpy fangs</a:t>
            </a:r>
          </a:p>
          <a:p>
            <a:pPr marL="0" indent="0">
              <a:buNone/>
            </a:pPr>
            <a:r>
              <a:rPr lang="en-US" dirty="0" smtClean="0">
                <a:latin typeface="Times New Roman" panose="02020603050405020304" pitchFamily="18" charset="0"/>
                <a:cs typeface="Times New Roman" panose="02020603050405020304" pitchFamily="18" charset="0"/>
              </a:rPr>
              <a:t>Pollute the immortal shrine of Liberty,</a:t>
            </a:r>
          </a:p>
          <a:p>
            <a:pPr marL="0" indent="0">
              <a:buNone/>
            </a:pPr>
            <a:r>
              <a:rPr lang="en-US" dirty="0" smtClean="0">
                <a:latin typeface="Times New Roman" panose="02020603050405020304" pitchFamily="18" charset="0"/>
                <a:cs typeface="Times New Roman" panose="02020603050405020304" pitchFamily="18" charset="0"/>
              </a:rPr>
              <a:t>Dismay her votaries, and disgrace her name.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120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497760"/>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Victimized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Women</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6830" y="497760"/>
            <a:ext cx="12165169" cy="6360240"/>
          </a:xfrm>
        </p:spPr>
        <p:txBody>
          <a:bodyPr numCol="2">
            <a:normAutofit lnSpcReduction="10000"/>
          </a:bodyPr>
          <a:lstStyle/>
          <a:p>
            <a:pPr marL="0" indent="0">
              <a:buNone/>
            </a:pPr>
            <a:r>
              <a:rPr lang="en-US" dirty="0">
                <a:latin typeface="Times New Roman" panose="02020603050405020304" pitchFamily="18" charset="0"/>
                <a:cs typeface="Times New Roman" panose="02020603050405020304" pitchFamily="18" charset="0"/>
              </a:rPr>
              <a:t>To a wild mountain, whose bare summit hides</a:t>
            </a:r>
          </a:p>
          <a:p>
            <a:pPr marL="0" indent="0">
              <a:buNone/>
            </a:pPr>
            <a:r>
              <a:rPr lang="en-US" dirty="0">
                <a:latin typeface="Times New Roman" panose="02020603050405020304" pitchFamily="18" charset="0"/>
                <a:cs typeface="Times New Roman" panose="02020603050405020304" pitchFamily="18" charset="0"/>
              </a:rPr>
              <a:t>Its broken eminence in clouds; whose steeps</a:t>
            </a:r>
          </a:p>
          <a:p>
            <a:pPr marL="0" indent="0">
              <a:buNone/>
            </a:pPr>
            <a:r>
              <a:rPr lang="en-US" dirty="0">
                <a:latin typeface="Times New Roman" panose="02020603050405020304" pitchFamily="18" charset="0"/>
                <a:cs typeface="Times New Roman" panose="02020603050405020304" pitchFamily="18" charset="0"/>
              </a:rPr>
              <a:t>Are dark with woods; where the receding rocks</a:t>
            </a:r>
          </a:p>
          <a:p>
            <a:pPr marL="0" indent="0">
              <a:buNone/>
            </a:pPr>
            <a:r>
              <a:rPr lang="en-US" dirty="0">
                <a:latin typeface="Times New Roman" panose="02020603050405020304" pitchFamily="18" charset="0"/>
                <a:cs typeface="Times New Roman" panose="02020603050405020304" pitchFamily="18" charset="0"/>
              </a:rPr>
              <a:t>Are worn by torrents of dissolving snow,</a:t>
            </a:r>
          </a:p>
          <a:p>
            <a:pPr marL="0" indent="0">
              <a:buNone/>
            </a:pPr>
            <a:r>
              <a:rPr lang="en-US" dirty="0">
                <a:latin typeface="Times New Roman" panose="02020603050405020304" pitchFamily="18" charset="0"/>
                <a:cs typeface="Times New Roman" panose="02020603050405020304" pitchFamily="18" charset="0"/>
              </a:rPr>
              <a:t>A wretched Woman, pale and breathless, flies!</a:t>
            </a:r>
          </a:p>
          <a:p>
            <a:pPr marL="0" indent="0">
              <a:buNone/>
            </a:pPr>
            <a:r>
              <a:rPr lang="en-US" dirty="0">
                <a:latin typeface="Times New Roman" panose="02020603050405020304" pitchFamily="18" charset="0"/>
                <a:cs typeface="Times New Roman" panose="02020603050405020304" pitchFamily="18" charset="0"/>
              </a:rPr>
              <a:t>And, gazing round her, listens to the sound</a:t>
            </a:r>
          </a:p>
          <a:p>
            <a:pPr marL="0" indent="0">
              <a:buNone/>
            </a:pPr>
            <a:r>
              <a:rPr lang="en-US" dirty="0">
                <a:latin typeface="Times New Roman" panose="02020603050405020304" pitchFamily="18" charset="0"/>
                <a:cs typeface="Times New Roman" panose="02020603050405020304" pitchFamily="18" charset="0"/>
              </a:rPr>
              <a:t>Of hostile footsteps—No! it dies away:</a:t>
            </a:r>
          </a:p>
          <a:p>
            <a:pPr marL="0" indent="0">
              <a:buNone/>
            </a:pPr>
            <a:r>
              <a:rPr lang="en-US" dirty="0">
                <a:latin typeface="Times New Roman" panose="02020603050405020304" pitchFamily="18" charset="0"/>
                <a:cs typeface="Times New Roman" panose="02020603050405020304" pitchFamily="18" charset="0"/>
              </a:rPr>
              <a:t>Nor noise remains, but of the cataract,</a:t>
            </a:r>
          </a:p>
          <a:p>
            <a:pPr marL="0" indent="0">
              <a:buNone/>
            </a:pPr>
            <a:r>
              <a:rPr lang="en-US" dirty="0">
                <a:latin typeface="Times New Roman" panose="02020603050405020304" pitchFamily="18" charset="0"/>
                <a:cs typeface="Times New Roman" panose="02020603050405020304" pitchFamily="18" charset="0"/>
              </a:rPr>
              <a:t>Or surly breeze of night, that mutters low</a:t>
            </a:r>
          </a:p>
          <a:p>
            <a:pPr marL="0" indent="0">
              <a:buNone/>
            </a:pPr>
            <a:r>
              <a:rPr lang="en-US" dirty="0">
                <a:latin typeface="Times New Roman" panose="02020603050405020304" pitchFamily="18" charset="0"/>
                <a:cs typeface="Times New Roman" panose="02020603050405020304" pitchFamily="18" charset="0"/>
              </a:rPr>
              <a:t>Among the thickets, where she trembling seeks</a:t>
            </a:r>
          </a:p>
          <a:p>
            <a:pPr marL="0" indent="0">
              <a:buNone/>
            </a:pPr>
            <a:r>
              <a:rPr lang="en-US" dirty="0">
                <a:latin typeface="Times New Roman" panose="02020603050405020304" pitchFamily="18" charset="0"/>
                <a:cs typeface="Times New Roman" panose="02020603050405020304" pitchFamily="18" charset="0"/>
              </a:rPr>
              <a:t>A temporary shelter—clasping close</a:t>
            </a:r>
          </a:p>
          <a:p>
            <a:pPr marL="0" indent="0">
              <a:buNone/>
            </a:pPr>
            <a:r>
              <a:rPr lang="en-US" dirty="0">
                <a:latin typeface="Times New Roman" panose="02020603050405020304" pitchFamily="18" charset="0"/>
                <a:cs typeface="Times New Roman" panose="02020603050405020304" pitchFamily="18" charset="0"/>
              </a:rPr>
              <a:t>To her hard-heaving heart her sleeping child,</a:t>
            </a:r>
          </a:p>
          <a:p>
            <a:pPr marL="0" indent="0">
              <a:buNone/>
            </a:pPr>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she could rescue of the innocent </a:t>
            </a:r>
            <a:r>
              <a:rPr lang="en-US" dirty="0" err="1">
                <a:latin typeface="Times New Roman" panose="02020603050405020304" pitchFamily="18" charset="0"/>
                <a:cs typeface="Times New Roman" panose="02020603050405020304" pitchFamily="18" charset="0"/>
              </a:rPr>
              <a:t>groupe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That yesterday surrounded her—</a:t>
            </a:r>
            <a:r>
              <a:rPr lang="en-US" dirty="0" err="1">
                <a:latin typeface="Times New Roman" panose="02020603050405020304" pitchFamily="18" charset="0"/>
                <a:cs typeface="Times New Roman" panose="02020603050405020304" pitchFamily="18" charset="0"/>
              </a:rPr>
              <a:t>Escap'd</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Almost by miracle! Fear, frantic Fear,</a:t>
            </a:r>
          </a:p>
          <a:p>
            <a:pPr marL="0" indent="0">
              <a:buNone/>
            </a:pPr>
            <a:r>
              <a:rPr lang="en-US" dirty="0" err="1">
                <a:latin typeface="Times New Roman" panose="02020603050405020304" pitchFamily="18" charset="0"/>
                <a:cs typeface="Times New Roman" panose="02020603050405020304" pitchFamily="18" charset="0"/>
              </a:rPr>
              <a:t>Wing'd</a:t>
            </a:r>
            <a:r>
              <a:rPr lang="en-US" dirty="0">
                <a:latin typeface="Times New Roman" panose="02020603050405020304" pitchFamily="18" charset="0"/>
                <a:cs typeface="Times New Roman" panose="02020603050405020304" pitchFamily="18" charset="0"/>
              </a:rPr>
              <a:t> her weak feet: yet, half repentant now</a:t>
            </a:r>
          </a:p>
          <a:p>
            <a:pPr marL="0" indent="0">
              <a:buNone/>
            </a:pPr>
            <a:r>
              <a:rPr lang="en-US" dirty="0">
                <a:latin typeface="Times New Roman" panose="02020603050405020304" pitchFamily="18" charset="0"/>
                <a:cs typeface="Times New Roman" panose="02020603050405020304" pitchFamily="18" charset="0"/>
              </a:rPr>
              <a:t>Her headlong haste, she wishes she had staid</a:t>
            </a:r>
          </a:p>
          <a:p>
            <a:pPr marL="0" indent="0">
              <a:buNone/>
            </a:pPr>
            <a:r>
              <a:rPr lang="en-US" dirty="0">
                <a:latin typeface="Times New Roman" panose="02020603050405020304" pitchFamily="18" charset="0"/>
                <a:cs typeface="Times New Roman" panose="02020603050405020304" pitchFamily="18" charset="0"/>
              </a:rPr>
              <a:t>To die with those affrighted Fancy paints</a:t>
            </a:r>
          </a:p>
          <a:p>
            <a:pPr marL="0" indent="0">
              <a:buNone/>
            </a:pPr>
            <a:r>
              <a:rPr lang="en-US" dirty="0">
                <a:latin typeface="Times New Roman" panose="02020603050405020304" pitchFamily="18" charset="0"/>
                <a:cs typeface="Times New Roman" panose="02020603050405020304" pitchFamily="18" charset="0"/>
              </a:rPr>
              <a:t>The lawless soldier's victims—Hark! </a:t>
            </a:r>
            <a:r>
              <a:rPr lang="en-US" dirty="0" smtClean="0">
                <a:latin typeface="Times New Roman" panose="02020603050405020304" pitchFamily="18" charset="0"/>
                <a:cs typeface="Times New Roman" panose="02020603050405020304" pitchFamily="18" charset="0"/>
              </a:rPr>
              <a:t>again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1060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
            <a:ext cx="10515600" cy="476517"/>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Victimized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2</a:t>
            </a:r>
            <a:endParaRPr lang="en-GB" dirty="0"/>
          </a:p>
        </p:txBody>
      </p:sp>
      <p:sp>
        <p:nvSpPr>
          <p:cNvPr id="3" name="Tartalom helye 2"/>
          <p:cNvSpPr>
            <a:spLocks noGrp="1"/>
          </p:cNvSpPr>
          <p:nvPr>
            <p:ph idx="1"/>
          </p:nvPr>
        </p:nvSpPr>
        <p:spPr>
          <a:xfrm>
            <a:off x="0" y="476518"/>
            <a:ext cx="12192000" cy="6381482"/>
          </a:xfrm>
        </p:spPr>
        <p:txBody>
          <a:bodyPr numCol="2">
            <a:normAutofit lnSpcReduction="10000"/>
          </a:bodyPr>
          <a:lstStyle/>
          <a:p>
            <a:pPr marL="0" indent="0">
              <a:buNone/>
            </a:pPr>
            <a:r>
              <a:rPr lang="en-US" dirty="0" smtClean="0">
                <a:latin typeface="Times New Roman" panose="02020603050405020304" pitchFamily="18" charset="0"/>
                <a:cs typeface="Times New Roman" panose="02020603050405020304" pitchFamily="18" charset="0"/>
              </a:rPr>
              <a:t>The driving tempest bears the cry of Death,</a:t>
            </a:r>
          </a:p>
          <a:p>
            <a:pPr marL="0" indent="0">
              <a:buNone/>
            </a:pPr>
            <a:r>
              <a:rPr lang="en-US" dirty="0" smtClean="0">
                <a:latin typeface="Times New Roman" panose="02020603050405020304" pitchFamily="18" charset="0"/>
                <a:cs typeface="Times New Roman" panose="02020603050405020304" pitchFamily="18" charset="0"/>
              </a:rPr>
              <a:t>And, with deep sullen thunder, the dread sound</a:t>
            </a:r>
          </a:p>
          <a:p>
            <a:pPr marL="0" indent="0">
              <a:buNone/>
            </a:pPr>
            <a:r>
              <a:rPr lang="en-US" dirty="0" smtClean="0">
                <a:latin typeface="Times New Roman" panose="02020603050405020304" pitchFamily="18" charset="0"/>
                <a:cs typeface="Times New Roman" panose="02020603050405020304" pitchFamily="18" charset="0"/>
              </a:rPr>
              <a:t>Of cannon vibrates on the tremulous earth;</a:t>
            </a:r>
          </a:p>
          <a:p>
            <a:pPr marL="0" indent="0">
              <a:buNone/>
            </a:pPr>
            <a:r>
              <a:rPr lang="en-US" dirty="0" smtClean="0">
                <a:latin typeface="Times New Roman" panose="02020603050405020304" pitchFamily="18" charset="0"/>
                <a:cs typeface="Times New Roman" panose="02020603050405020304" pitchFamily="18" charset="0"/>
              </a:rPr>
              <a:t>While, bursting in the air, the murderous bomb</a:t>
            </a:r>
          </a:p>
          <a:p>
            <a:pPr marL="0" indent="0">
              <a:buNone/>
            </a:pPr>
            <a:r>
              <a:rPr lang="en-US" dirty="0" smtClean="0">
                <a:latin typeface="Times New Roman" panose="02020603050405020304" pitchFamily="18" charset="0"/>
                <a:cs typeface="Times New Roman" panose="02020603050405020304" pitchFamily="18" charset="0"/>
              </a:rPr>
              <a:t>Glares o'er her mansion. Where the splinters fall,</a:t>
            </a:r>
          </a:p>
          <a:p>
            <a:pPr marL="0" indent="0">
              <a:buNone/>
            </a:pPr>
            <a:r>
              <a:rPr lang="en-US" dirty="0" smtClean="0">
                <a:latin typeface="Times New Roman" panose="02020603050405020304" pitchFamily="18" charset="0"/>
                <a:cs typeface="Times New Roman" panose="02020603050405020304" pitchFamily="18" charset="0"/>
              </a:rPr>
              <a:t>Like </a:t>
            </a:r>
            <a:r>
              <a:rPr lang="en-US" dirty="0" err="1" smtClean="0">
                <a:latin typeface="Times New Roman" panose="02020603050405020304" pitchFamily="18" charset="0"/>
                <a:cs typeface="Times New Roman" panose="02020603050405020304" pitchFamily="18" charset="0"/>
              </a:rPr>
              <a:t>scatter'd</a:t>
            </a:r>
            <a:r>
              <a:rPr lang="en-US" dirty="0" smtClean="0">
                <a:latin typeface="Times New Roman" panose="02020603050405020304" pitchFamily="18" charset="0"/>
                <a:cs typeface="Times New Roman" panose="02020603050405020304" pitchFamily="18" charset="0"/>
              </a:rPr>
              <a:t> comets, its destructive path</a:t>
            </a:r>
          </a:p>
          <a:p>
            <a:pPr marL="0" indent="0">
              <a:buNone/>
            </a:pPr>
            <a:r>
              <a:rPr lang="en-US" dirty="0" smtClean="0">
                <a:latin typeface="Times New Roman" panose="02020603050405020304" pitchFamily="18" charset="0"/>
                <a:cs typeface="Times New Roman" panose="02020603050405020304" pitchFamily="18" charset="0"/>
              </a:rPr>
              <a:t>Is </a:t>
            </a:r>
            <a:r>
              <a:rPr lang="en-US" dirty="0" err="1" smtClean="0">
                <a:latin typeface="Times New Roman" panose="02020603050405020304" pitchFamily="18" charset="0"/>
                <a:cs typeface="Times New Roman" panose="02020603050405020304" pitchFamily="18" charset="0"/>
              </a:rPr>
              <a:t>mark'd</a:t>
            </a:r>
            <a:r>
              <a:rPr lang="en-US" dirty="0" smtClean="0">
                <a:latin typeface="Times New Roman" panose="02020603050405020304" pitchFamily="18" charset="0"/>
                <a:cs typeface="Times New Roman" panose="02020603050405020304" pitchFamily="18" charset="0"/>
              </a:rPr>
              <a:t> by wreaths of flame!—Then, </a:t>
            </a:r>
            <a:r>
              <a:rPr lang="en-US" dirty="0" err="1" smtClean="0">
                <a:latin typeface="Times New Roman" panose="02020603050405020304" pitchFamily="18" charset="0"/>
                <a:cs typeface="Times New Roman" panose="02020603050405020304" pitchFamily="18" charset="0"/>
              </a:rPr>
              <a:t>overwhelm'd</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Beneath accumulated horror, sinks</a:t>
            </a:r>
          </a:p>
          <a:p>
            <a:pPr marL="0" indent="0">
              <a:buNone/>
            </a:pPr>
            <a:r>
              <a:rPr lang="en-US" dirty="0" smtClean="0">
                <a:latin typeface="Times New Roman" panose="02020603050405020304" pitchFamily="18" charset="0"/>
                <a:cs typeface="Times New Roman" panose="02020603050405020304" pitchFamily="18" charset="0"/>
              </a:rPr>
              <a:t>The desolate mourner; yet, in Death itself</a:t>
            </a:r>
            <a:endParaRPr lang="hu-HU"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True to maternal tenderness, she tries</a:t>
            </a:r>
          </a:p>
          <a:p>
            <a:pPr marL="0" indent="0">
              <a:buNone/>
            </a:pPr>
            <a:r>
              <a:rPr lang="en-US" dirty="0" smtClean="0">
                <a:latin typeface="Times New Roman" panose="02020603050405020304" pitchFamily="18" charset="0"/>
                <a:cs typeface="Times New Roman" panose="02020603050405020304" pitchFamily="18" charset="0"/>
              </a:rPr>
              <a:t>To save the unconscious infant from the storm</a:t>
            </a:r>
          </a:p>
          <a:p>
            <a:pPr marL="0" indent="0">
              <a:buNone/>
            </a:pPr>
            <a:r>
              <a:rPr lang="en-US" dirty="0" smtClean="0">
                <a:latin typeface="Times New Roman" panose="02020603050405020304" pitchFamily="18" charset="0"/>
                <a:cs typeface="Times New Roman" panose="02020603050405020304" pitchFamily="18" charset="0"/>
              </a:rPr>
              <a:t>In which she perishes; and to protect</a:t>
            </a:r>
          </a:p>
          <a:p>
            <a:pPr marL="0" indent="0">
              <a:buNone/>
            </a:pPr>
            <a:r>
              <a:rPr lang="en-US" dirty="0" smtClean="0">
                <a:latin typeface="Times New Roman" panose="02020603050405020304" pitchFamily="18" charset="0"/>
                <a:cs typeface="Times New Roman" panose="02020603050405020304" pitchFamily="18" charset="0"/>
              </a:rPr>
              <a:t>This last dear object of her </a:t>
            </a:r>
            <a:r>
              <a:rPr lang="en-US" dirty="0" err="1" smtClean="0">
                <a:latin typeface="Times New Roman" panose="02020603050405020304" pitchFamily="18" charset="0"/>
                <a:cs typeface="Times New Roman" panose="02020603050405020304" pitchFamily="18" charset="0"/>
              </a:rPr>
              <a:t>ruin'd</a:t>
            </a:r>
            <a:r>
              <a:rPr lang="en-US" dirty="0" smtClean="0">
                <a:latin typeface="Times New Roman" panose="02020603050405020304" pitchFamily="18" charset="0"/>
                <a:cs typeface="Times New Roman" panose="02020603050405020304" pitchFamily="18" charset="0"/>
              </a:rPr>
              <a:t> hopes</a:t>
            </a:r>
          </a:p>
          <a:p>
            <a:pPr marL="0" indent="0">
              <a:buNone/>
            </a:pPr>
            <a:r>
              <a:rPr lang="en-US" dirty="0" smtClean="0">
                <a:latin typeface="Times New Roman" panose="02020603050405020304" pitchFamily="18" charset="0"/>
                <a:cs typeface="Times New Roman" panose="02020603050405020304" pitchFamily="18" charset="0"/>
              </a:rPr>
              <a:t>From prowling monsters, that from other hills,</a:t>
            </a:r>
          </a:p>
          <a:p>
            <a:pPr marL="0" indent="0">
              <a:buNone/>
            </a:pPr>
            <a:r>
              <a:rPr lang="en-US" dirty="0" smtClean="0">
                <a:latin typeface="Times New Roman" panose="02020603050405020304" pitchFamily="18" charset="0"/>
                <a:cs typeface="Times New Roman" panose="02020603050405020304" pitchFamily="18" charset="0"/>
              </a:rPr>
              <a:t>More inaccessible, and wilder wastes,</a:t>
            </a:r>
          </a:p>
          <a:p>
            <a:pPr marL="0" indent="0">
              <a:buNone/>
            </a:pPr>
            <a:r>
              <a:rPr lang="en-US" dirty="0" err="1" smtClean="0">
                <a:latin typeface="Times New Roman" panose="02020603050405020304" pitchFamily="18" charset="0"/>
                <a:cs typeface="Times New Roman" panose="02020603050405020304" pitchFamily="18" charset="0"/>
              </a:rPr>
              <a:t>Lur'd</a:t>
            </a:r>
            <a:r>
              <a:rPr lang="en-US" dirty="0" smtClean="0">
                <a:latin typeface="Times New Roman" panose="02020603050405020304" pitchFamily="18" charset="0"/>
                <a:cs typeface="Times New Roman" panose="02020603050405020304" pitchFamily="18" charset="0"/>
              </a:rPr>
              <a:t> by the scent of slaughter, follow fierce</a:t>
            </a:r>
          </a:p>
          <a:p>
            <a:pPr marL="0" indent="0">
              <a:buNone/>
            </a:pPr>
            <a:r>
              <a:rPr lang="en-US" dirty="0" smtClean="0">
                <a:latin typeface="Times New Roman" panose="02020603050405020304" pitchFamily="18" charset="0"/>
                <a:cs typeface="Times New Roman" panose="02020603050405020304" pitchFamily="18" charset="0"/>
              </a:rPr>
              <a:t>Contending hosts, and to polluted fields</a:t>
            </a:r>
          </a:p>
          <a:p>
            <a:pPr marL="0" indent="0">
              <a:buNone/>
            </a:pPr>
            <a:r>
              <a:rPr lang="en-US" dirty="0" smtClean="0">
                <a:latin typeface="Times New Roman" panose="02020603050405020304" pitchFamily="18" charset="0"/>
                <a:cs typeface="Times New Roman" panose="02020603050405020304" pitchFamily="18" charset="0"/>
              </a:rPr>
              <a:t>Add dire increase of horrors—But alas!</a:t>
            </a:r>
          </a:p>
          <a:p>
            <a:pPr marL="0" indent="0">
              <a:buNone/>
            </a:pPr>
            <a:r>
              <a:rPr lang="en-US" dirty="0" smtClean="0">
                <a:latin typeface="Times New Roman" panose="02020603050405020304" pitchFamily="18" charset="0"/>
                <a:cs typeface="Times New Roman" panose="02020603050405020304" pitchFamily="18" charset="0"/>
              </a:rPr>
              <a:t>The Mother and the Infant perish both!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8185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613669"/>
          </a:xfrm>
        </p:spPr>
        <p:txBody>
          <a:bodyPr>
            <a:normAutofit fontScale="90000"/>
          </a:bodyPr>
          <a:lstStyle/>
          <a:p>
            <a:pPr algn="ctr"/>
            <a:r>
              <a:rPr lang="hu-HU" dirty="0" smtClean="0">
                <a:latin typeface="Times New Roman" panose="02020603050405020304" pitchFamily="18" charset="0"/>
                <a:cs typeface="Times New Roman" panose="02020603050405020304" pitchFamily="18" charset="0"/>
              </a:rPr>
              <a:t>The </a:t>
            </a:r>
            <a:r>
              <a:rPr lang="hu-HU" dirty="0" err="1" smtClean="0">
                <a:latin typeface="Times New Roman" panose="02020603050405020304" pitchFamily="18" charset="0"/>
                <a:cs typeface="Times New Roman" panose="02020603050405020304" pitchFamily="18" charset="0"/>
              </a:rPr>
              <a:t>grieving</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mother</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489396"/>
            <a:ext cx="12192000" cy="6368603"/>
          </a:xfrm>
        </p:spPr>
        <p:txBody>
          <a:bodyPr numCol="2">
            <a:normAutofit fontScale="92500"/>
          </a:bodyPr>
          <a:lstStyle/>
          <a:p>
            <a:pPr marL="0" indent="0">
              <a:buNone/>
            </a:pPr>
            <a:r>
              <a:rPr lang="en-US" dirty="0">
                <a:latin typeface="Times New Roman" panose="02020603050405020304" pitchFamily="18" charset="0"/>
                <a:cs typeface="Times New Roman" panose="02020603050405020304" pitchFamily="18" charset="0"/>
              </a:rPr>
              <a:t>Where the cliff, </a:t>
            </a:r>
            <a:r>
              <a:rPr lang="en-US" dirty="0" err="1">
                <a:latin typeface="Times New Roman" panose="02020603050405020304" pitchFamily="18" charset="0"/>
                <a:cs typeface="Times New Roman" panose="02020603050405020304" pitchFamily="18" charset="0"/>
              </a:rPr>
              <a:t>hollow'd</a:t>
            </a:r>
            <a:r>
              <a:rPr lang="en-US" dirty="0">
                <a:latin typeface="Times New Roman" panose="02020603050405020304" pitchFamily="18" charset="0"/>
                <a:cs typeface="Times New Roman" panose="02020603050405020304" pitchFamily="18" charset="0"/>
              </a:rPr>
              <a:t> by the wintry storm,</a:t>
            </a:r>
          </a:p>
          <a:p>
            <a:pPr marL="0" indent="0">
              <a:buNone/>
            </a:pPr>
            <a:r>
              <a:rPr lang="en-US" dirty="0">
                <a:latin typeface="Times New Roman" panose="02020603050405020304" pitchFamily="18" charset="0"/>
                <a:cs typeface="Times New Roman" panose="02020603050405020304" pitchFamily="18" charset="0"/>
              </a:rPr>
              <a:t>Affords a seat with matted sea-weed strewn,</a:t>
            </a:r>
          </a:p>
          <a:p>
            <a:pPr marL="0" indent="0">
              <a:buNone/>
            </a:pPr>
            <a:r>
              <a:rPr lang="en-US" dirty="0">
                <a:latin typeface="Times New Roman" panose="02020603050405020304" pitchFamily="18" charset="0"/>
                <a:cs typeface="Times New Roman" panose="02020603050405020304" pitchFamily="18" charset="0"/>
              </a:rPr>
              <a:t>A softer form reclines; around her </a:t>
            </a:r>
            <a:r>
              <a:rPr lang="en-US" dirty="0" smtClean="0">
                <a:latin typeface="Times New Roman" panose="02020603050405020304" pitchFamily="18" charset="0"/>
                <a:cs typeface="Times New Roman" panose="02020603050405020304" pitchFamily="18" charset="0"/>
              </a:rPr>
              <a:t>run,</a:t>
            </a:r>
            <a:endParaRPr lang="hu-HU"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rough shingles, or the chalky bourn,</a:t>
            </a:r>
          </a:p>
          <a:p>
            <a:pPr marL="0" indent="0">
              <a:buNone/>
            </a:pPr>
            <a:r>
              <a:rPr lang="en-US" dirty="0">
                <a:latin typeface="Times New Roman" panose="02020603050405020304" pitchFamily="18" charset="0"/>
                <a:cs typeface="Times New Roman" panose="02020603050405020304" pitchFamily="18" charset="0"/>
              </a:rPr>
              <a:t>Her gay unconscious children, soon </a:t>
            </a:r>
            <a:r>
              <a:rPr lang="en-US" dirty="0" err="1">
                <a:latin typeface="Times New Roman" panose="02020603050405020304" pitchFamily="18" charset="0"/>
                <a:cs typeface="Times New Roman" panose="02020603050405020304" pitchFamily="18" charset="0"/>
              </a:rPr>
              <a:t>amus'd</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Who pick the fretted stone, or glossy shell,</a:t>
            </a:r>
          </a:p>
          <a:p>
            <a:pPr marL="0" indent="0">
              <a:buNone/>
            </a:pPr>
            <a:r>
              <a:rPr lang="en-US" dirty="0">
                <a:latin typeface="Times New Roman" panose="02020603050405020304" pitchFamily="18" charset="0"/>
                <a:cs typeface="Times New Roman" panose="02020603050405020304" pitchFamily="18" charset="0"/>
              </a:rPr>
              <a:t>Or crimson plant marine: or they contrive</a:t>
            </a:r>
          </a:p>
          <a:p>
            <a:pPr marL="0" indent="0">
              <a:buNone/>
            </a:pPr>
            <a:r>
              <a:rPr lang="en-US" dirty="0">
                <a:latin typeface="Times New Roman" panose="02020603050405020304" pitchFamily="18" charset="0"/>
                <a:cs typeface="Times New Roman" panose="02020603050405020304" pitchFamily="18" charset="0"/>
              </a:rPr>
              <a:t>The fairy vessel, with its </a:t>
            </a:r>
            <a:r>
              <a:rPr lang="en-US" dirty="0" err="1">
                <a:latin typeface="Times New Roman" panose="02020603050405020304" pitchFamily="18" charset="0"/>
                <a:cs typeface="Times New Roman" panose="02020603050405020304" pitchFamily="18" charset="0"/>
              </a:rPr>
              <a:t>ribband</a:t>
            </a:r>
            <a:r>
              <a:rPr lang="en-US" dirty="0">
                <a:latin typeface="Times New Roman" panose="02020603050405020304" pitchFamily="18" charset="0"/>
                <a:cs typeface="Times New Roman" panose="02020603050405020304" pitchFamily="18" charset="0"/>
              </a:rPr>
              <a:t> sail</a:t>
            </a:r>
          </a:p>
          <a:p>
            <a:pPr marL="0" indent="0">
              <a:buNone/>
            </a:pPr>
            <a:r>
              <a:rPr lang="en-US" dirty="0">
                <a:latin typeface="Times New Roman" panose="02020603050405020304" pitchFamily="18" charset="0"/>
                <a:cs typeface="Times New Roman" panose="02020603050405020304" pitchFamily="18" charset="0"/>
              </a:rPr>
              <a:t>And gilded paper pennant: in the pool,</a:t>
            </a:r>
          </a:p>
          <a:p>
            <a:pPr marL="0" indent="0">
              <a:buNone/>
            </a:pPr>
            <a:r>
              <a:rPr lang="en-US" dirty="0">
                <a:latin typeface="Times New Roman" panose="02020603050405020304" pitchFamily="18" charset="0"/>
                <a:cs typeface="Times New Roman" panose="02020603050405020304" pitchFamily="18" charset="0"/>
              </a:rPr>
              <a:t>Left by the salt wave on the yielding sands,</a:t>
            </a:r>
          </a:p>
          <a:p>
            <a:pPr marL="0" indent="0">
              <a:buNone/>
            </a:pPr>
            <a:r>
              <a:rPr lang="en-US" dirty="0">
                <a:latin typeface="Times New Roman" panose="02020603050405020304" pitchFamily="18" charset="0"/>
                <a:cs typeface="Times New Roman" panose="02020603050405020304" pitchFamily="18" charset="0"/>
              </a:rPr>
              <a:t>They launch the mimic navy—Happy age!</a:t>
            </a:r>
          </a:p>
          <a:p>
            <a:pPr marL="0" indent="0">
              <a:buNone/>
            </a:pPr>
            <a:r>
              <a:rPr lang="en-US" dirty="0">
                <a:latin typeface="Times New Roman" panose="02020603050405020304" pitchFamily="18" charset="0"/>
                <a:cs typeface="Times New Roman" panose="02020603050405020304" pitchFamily="18" charset="0"/>
              </a:rPr>
              <a:t>Unmindful of the miseries of Man!—</a:t>
            </a:r>
          </a:p>
          <a:p>
            <a:pPr marL="0" indent="0">
              <a:buNone/>
            </a:pPr>
            <a:r>
              <a:rPr lang="en-US" dirty="0">
                <a:latin typeface="Times New Roman" panose="02020603050405020304" pitchFamily="18" charset="0"/>
                <a:cs typeface="Times New Roman" panose="02020603050405020304" pitchFamily="18" charset="0"/>
              </a:rPr>
              <a:t>Alas! too long a victim to distress,</a:t>
            </a:r>
          </a:p>
          <a:p>
            <a:pPr marL="0" indent="0">
              <a:buNone/>
            </a:pPr>
            <a:r>
              <a:rPr lang="en-US" dirty="0">
                <a:latin typeface="Times New Roman" panose="02020603050405020304" pitchFamily="18" charset="0"/>
                <a:cs typeface="Times New Roman" panose="02020603050405020304" pitchFamily="18" charset="0"/>
              </a:rPr>
              <a:t>Their Mother, lost in melancholy thought,</a:t>
            </a:r>
          </a:p>
          <a:p>
            <a:pPr marL="0" indent="0">
              <a:buNone/>
            </a:pPr>
            <a:r>
              <a:rPr lang="en-US" dirty="0" err="1">
                <a:latin typeface="Times New Roman" panose="02020603050405020304" pitchFamily="18" charset="0"/>
                <a:cs typeface="Times New Roman" panose="02020603050405020304" pitchFamily="18" charset="0"/>
              </a:rPr>
              <a:t>Lull'd</a:t>
            </a:r>
            <a:r>
              <a:rPr lang="en-US" dirty="0">
                <a:latin typeface="Times New Roman" panose="02020603050405020304" pitchFamily="18" charset="0"/>
                <a:cs typeface="Times New Roman" panose="02020603050405020304" pitchFamily="18" charset="0"/>
              </a:rPr>
              <a:t> for a moment by the murmurs low</a:t>
            </a:r>
          </a:p>
          <a:p>
            <a:pPr marL="0" indent="0">
              <a:buNone/>
            </a:pPr>
            <a:r>
              <a:rPr lang="en-US" dirty="0">
                <a:latin typeface="Times New Roman" panose="02020603050405020304" pitchFamily="18" charset="0"/>
                <a:cs typeface="Times New Roman" panose="02020603050405020304" pitchFamily="18" charset="0"/>
              </a:rPr>
              <a:t>Of sullen billows, wearied by the task</a:t>
            </a:r>
          </a:p>
          <a:p>
            <a:pPr marL="0" indent="0">
              <a:buNone/>
            </a:pPr>
            <a:r>
              <a:rPr lang="en-US" dirty="0">
                <a:latin typeface="Times New Roman" panose="02020603050405020304" pitchFamily="18" charset="0"/>
                <a:cs typeface="Times New Roman" panose="02020603050405020304" pitchFamily="18" charset="0"/>
              </a:rPr>
              <a:t>Of having here, with </a:t>
            </a:r>
            <a:r>
              <a:rPr lang="en-US" dirty="0" err="1">
                <a:latin typeface="Times New Roman" panose="02020603050405020304" pitchFamily="18" charset="0"/>
                <a:cs typeface="Times New Roman" panose="02020603050405020304" pitchFamily="18" charset="0"/>
              </a:rPr>
              <a:t>swol'n</a:t>
            </a:r>
            <a:r>
              <a:rPr lang="en-US" dirty="0">
                <a:latin typeface="Times New Roman" panose="02020603050405020304" pitchFamily="18" charset="0"/>
                <a:cs typeface="Times New Roman" panose="02020603050405020304" pitchFamily="18" charset="0"/>
              </a:rPr>
              <a:t> and aching eyes</a:t>
            </a:r>
          </a:p>
          <a:p>
            <a:pPr marL="0" indent="0">
              <a:buNone/>
            </a:pPr>
            <a:r>
              <a:rPr lang="en-US" dirty="0" err="1">
                <a:latin typeface="Times New Roman" panose="02020603050405020304" pitchFamily="18" charset="0"/>
                <a:cs typeface="Times New Roman" panose="02020603050405020304" pitchFamily="18" charset="0"/>
              </a:rPr>
              <a:t>Fix'd</a:t>
            </a:r>
            <a:r>
              <a:rPr lang="en-US" dirty="0">
                <a:latin typeface="Times New Roman" panose="02020603050405020304" pitchFamily="18" charset="0"/>
                <a:cs typeface="Times New Roman" panose="02020603050405020304" pitchFamily="18" charset="0"/>
              </a:rPr>
              <a:t> on the grey horizon, since the dawn</a:t>
            </a:r>
          </a:p>
          <a:p>
            <a:pPr marL="0" indent="0">
              <a:buNone/>
            </a:pPr>
            <a:r>
              <a:rPr lang="en-US" dirty="0">
                <a:latin typeface="Times New Roman" panose="02020603050405020304" pitchFamily="18" charset="0"/>
                <a:cs typeface="Times New Roman" panose="02020603050405020304" pitchFamily="18" charset="0"/>
              </a:rPr>
              <a:t>Solicitously </a:t>
            </a:r>
            <a:r>
              <a:rPr lang="en-US" dirty="0" err="1">
                <a:latin typeface="Times New Roman" panose="02020603050405020304" pitchFamily="18" charset="0"/>
                <a:cs typeface="Times New Roman" panose="02020603050405020304" pitchFamily="18" charset="0"/>
              </a:rPr>
              <a:t>watch'd</a:t>
            </a:r>
            <a:r>
              <a:rPr lang="en-US" dirty="0">
                <a:latin typeface="Times New Roman" panose="02020603050405020304" pitchFamily="18" charset="0"/>
                <a:cs typeface="Times New Roman" panose="02020603050405020304" pitchFamily="18" charset="0"/>
              </a:rPr>
              <a:t> the weekly sail</a:t>
            </a:r>
          </a:p>
          <a:p>
            <a:pPr marL="0" indent="0">
              <a:buNone/>
            </a:pPr>
            <a:r>
              <a:rPr lang="en-US" dirty="0" smtClean="0">
                <a:latin typeface="Times New Roman" panose="02020603050405020304" pitchFamily="18" charset="0"/>
                <a:cs typeface="Times New Roman" panose="02020603050405020304" pitchFamily="18" charset="0"/>
              </a:rPr>
              <a:t>From </a:t>
            </a:r>
            <a:r>
              <a:rPr lang="en-US" dirty="0">
                <a:latin typeface="Times New Roman" panose="02020603050405020304" pitchFamily="18" charset="0"/>
                <a:cs typeface="Times New Roman" panose="02020603050405020304" pitchFamily="18" charset="0"/>
              </a:rPr>
              <a:t>her dear native land, now yields awhile</a:t>
            </a:r>
          </a:p>
          <a:p>
            <a:pPr marL="0" indent="0">
              <a:buNone/>
            </a:pPr>
            <a:r>
              <a:rPr lang="en-US" dirty="0">
                <a:latin typeface="Times New Roman" panose="02020603050405020304" pitchFamily="18" charset="0"/>
                <a:cs typeface="Times New Roman" panose="02020603050405020304" pitchFamily="18" charset="0"/>
              </a:rPr>
              <a:t>To kind forgetfulness, while Fancy brings,</a:t>
            </a:r>
          </a:p>
          <a:p>
            <a:pPr marL="0" indent="0">
              <a:buNone/>
            </a:pPr>
            <a:r>
              <a:rPr lang="en-US" dirty="0">
                <a:latin typeface="Times New Roman" panose="02020603050405020304" pitchFamily="18" charset="0"/>
                <a:cs typeface="Times New Roman" panose="02020603050405020304" pitchFamily="18" charset="0"/>
              </a:rPr>
              <a:t>In waking dreams, that native land again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627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549275"/>
          </a:xfrm>
        </p:spPr>
        <p:txBody>
          <a:bodyPr>
            <a:normAutofit fontScale="90000"/>
          </a:bodyPr>
          <a:lstStyle/>
          <a:p>
            <a:pPr algn="ctr"/>
            <a:r>
              <a:rPr lang="hu-HU" dirty="0" smtClean="0">
                <a:latin typeface="Times New Roman" panose="02020603050405020304" pitchFamily="18" charset="0"/>
                <a:cs typeface="Times New Roman" panose="02020603050405020304" pitchFamily="18" charset="0"/>
              </a:rPr>
              <a:t>The </a:t>
            </a:r>
            <a:r>
              <a:rPr lang="hu-HU" dirty="0" err="1" smtClean="0">
                <a:latin typeface="Times New Roman" panose="02020603050405020304" pitchFamily="18" charset="0"/>
                <a:cs typeface="Times New Roman" panose="02020603050405020304" pitchFamily="18" charset="0"/>
              </a:rPr>
              <a:t>grieving</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mother</a:t>
            </a:r>
            <a:r>
              <a:rPr lang="hu-HU" dirty="0" smtClean="0">
                <a:latin typeface="Times New Roman" panose="02020603050405020304" pitchFamily="18" charset="0"/>
                <a:cs typeface="Times New Roman" panose="02020603050405020304" pitchFamily="18" charset="0"/>
              </a:rPr>
              <a:t>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656822"/>
            <a:ext cx="12192000" cy="6201177"/>
          </a:xfrm>
        </p:spPr>
        <p:txBody>
          <a:bodyPr numCol="2">
            <a:normAutofit lnSpcReduction="10000"/>
          </a:bodyPr>
          <a:lstStyle/>
          <a:p>
            <a:pPr marL="0" indent="0">
              <a:buNone/>
            </a:pPr>
            <a:r>
              <a:rPr lang="en-US" dirty="0" smtClean="0">
                <a:latin typeface="Times New Roman" panose="02020603050405020304" pitchFamily="18" charset="0"/>
                <a:cs typeface="Times New Roman" panose="02020603050405020304" pitchFamily="18" charset="0"/>
              </a:rPr>
              <a:t>Versailles appears—its painted galleries,</a:t>
            </a:r>
          </a:p>
          <a:p>
            <a:pPr marL="0" indent="0">
              <a:buNone/>
            </a:pPr>
            <a:r>
              <a:rPr lang="en-US" dirty="0" smtClean="0">
                <a:latin typeface="Times New Roman" panose="02020603050405020304" pitchFamily="18" charset="0"/>
                <a:cs typeface="Times New Roman" panose="02020603050405020304" pitchFamily="18" charset="0"/>
              </a:rPr>
              <a:t>And rooms of regal </a:t>
            </a:r>
            <a:r>
              <a:rPr lang="en-US" dirty="0" err="1" smtClean="0">
                <a:latin typeface="Times New Roman" panose="02020603050405020304" pitchFamily="18" charset="0"/>
                <a:cs typeface="Times New Roman" panose="02020603050405020304" pitchFamily="18" charset="0"/>
              </a:rPr>
              <a:t>splendour</a:t>
            </a:r>
            <a:r>
              <a:rPr lang="en-US" dirty="0" smtClean="0">
                <a:latin typeface="Times New Roman" panose="02020603050405020304" pitchFamily="18" charset="0"/>
                <a:cs typeface="Times New Roman" panose="02020603050405020304" pitchFamily="18" charset="0"/>
              </a:rPr>
              <a:t>; rich with gold,</a:t>
            </a:r>
          </a:p>
          <a:p>
            <a:pPr marL="0" indent="0">
              <a:buNone/>
            </a:pPr>
            <a:r>
              <a:rPr lang="en-US" dirty="0" smtClean="0">
                <a:latin typeface="Times New Roman" panose="02020603050405020304" pitchFamily="18" charset="0"/>
                <a:cs typeface="Times New Roman" panose="02020603050405020304" pitchFamily="18" charset="0"/>
              </a:rPr>
              <a:t>Where, by long mirrors </a:t>
            </a:r>
            <a:r>
              <a:rPr lang="en-US" dirty="0" err="1" smtClean="0">
                <a:latin typeface="Times New Roman" panose="02020603050405020304" pitchFamily="18" charset="0"/>
                <a:cs typeface="Times New Roman" panose="02020603050405020304" pitchFamily="18" charset="0"/>
              </a:rPr>
              <a:t>multiply'd</a:t>
            </a:r>
            <a:r>
              <a:rPr lang="en-US" dirty="0" smtClean="0">
                <a:latin typeface="Times New Roman" panose="02020603050405020304" pitchFamily="18" charset="0"/>
                <a:cs typeface="Times New Roman" panose="02020603050405020304" pitchFamily="18" charset="0"/>
              </a:rPr>
              <a:t>, the crowd</a:t>
            </a:r>
          </a:p>
          <a:p>
            <a:pPr marL="0" indent="0">
              <a:buNone/>
            </a:pPr>
            <a:r>
              <a:rPr lang="en-US" dirty="0" smtClean="0">
                <a:latin typeface="Times New Roman" panose="02020603050405020304" pitchFamily="18" charset="0"/>
                <a:cs typeface="Times New Roman" panose="02020603050405020304" pitchFamily="18" charset="0"/>
              </a:rPr>
              <a:t>Paid willing homage—and, united there,</a:t>
            </a:r>
          </a:p>
          <a:p>
            <a:pPr marL="0" indent="0">
              <a:buNone/>
            </a:pPr>
            <a:r>
              <a:rPr lang="en-US" dirty="0" smtClean="0">
                <a:latin typeface="Times New Roman" panose="02020603050405020304" pitchFamily="18" charset="0"/>
                <a:cs typeface="Times New Roman" panose="02020603050405020304" pitchFamily="18" charset="0"/>
              </a:rPr>
              <a:t>Beauty gave charms to empire—Ah! too soon</a:t>
            </a:r>
          </a:p>
          <a:p>
            <a:pPr marL="0" indent="0">
              <a:buNone/>
            </a:pPr>
            <a:r>
              <a:rPr lang="en-US" dirty="0" smtClean="0">
                <a:latin typeface="Times New Roman" panose="02020603050405020304" pitchFamily="18" charset="0"/>
                <a:cs typeface="Times New Roman" panose="02020603050405020304" pitchFamily="18" charset="0"/>
              </a:rPr>
              <a:t>From the gay visionary pageant </a:t>
            </a:r>
            <a:r>
              <a:rPr lang="en-US" dirty="0" err="1" smtClean="0">
                <a:latin typeface="Times New Roman" panose="02020603050405020304" pitchFamily="18" charset="0"/>
                <a:cs typeface="Times New Roman" panose="02020603050405020304" pitchFamily="18" charset="0"/>
              </a:rPr>
              <a:t>rous'd</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See the sad mourner start!—and, drooping, look</a:t>
            </a:r>
          </a:p>
          <a:p>
            <a:pPr marL="0" indent="0">
              <a:buNone/>
            </a:pPr>
            <a:r>
              <a:rPr lang="en-US" dirty="0" smtClean="0">
                <a:latin typeface="Times New Roman" panose="02020603050405020304" pitchFamily="18" charset="0"/>
                <a:cs typeface="Times New Roman" panose="02020603050405020304" pitchFamily="18" charset="0"/>
              </a:rPr>
              <a:t>With tearful eyes and heaving bosom round</a:t>
            </a:r>
          </a:p>
          <a:p>
            <a:pPr marL="0" indent="0">
              <a:buNone/>
            </a:pPr>
            <a:r>
              <a:rPr lang="en-US" dirty="0" smtClean="0">
                <a:latin typeface="Times New Roman" panose="02020603050405020304" pitchFamily="18" charset="0"/>
                <a:cs typeface="Times New Roman" panose="02020603050405020304" pitchFamily="18" charset="0"/>
              </a:rPr>
              <a:t>On drear reality—where </a:t>
            </a:r>
            <a:r>
              <a:rPr lang="en-US" dirty="0" err="1" smtClean="0">
                <a:latin typeface="Times New Roman" panose="02020603050405020304" pitchFamily="18" charset="0"/>
                <a:cs typeface="Times New Roman" panose="02020603050405020304" pitchFamily="18" charset="0"/>
              </a:rPr>
              <a:t>dark'ning</a:t>
            </a:r>
            <a:r>
              <a:rPr lang="en-US" dirty="0" smtClean="0">
                <a:latin typeface="Times New Roman" panose="02020603050405020304" pitchFamily="18" charset="0"/>
                <a:cs typeface="Times New Roman" panose="02020603050405020304" pitchFamily="18" charset="0"/>
              </a:rPr>
              <a:t> waves,</a:t>
            </a:r>
          </a:p>
          <a:p>
            <a:pPr marL="0" indent="0">
              <a:buNone/>
            </a:pPr>
            <a:r>
              <a:rPr lang="en-US" dirty="0" err="1" smtClean="0">
                <a:latin typeface="Times New Roman" panose="02020603050405020304" pitchFamily="18" charset="0"/>
                <a:cs typeface="Times New Roman" panose="02020603050405020304" pitchFamily="18" charset="0"/>
              </a:rPr>
              <a:t>Urg'd</a:t>
            </a:r>
            <a:r>
              <a:rPr lang="en-US" dirty="0" smtClean="0">
                <a:latin typeface="Times New Roman" panose="02020603050405020304" pitchFamily="18" charset="0"/>
                <a:cs typeface="Times New Roman" panose="02020603050405020304" pitchFamily="18" charset="0"/>
              </a:rPr>
              <a:t> by the rising wind, unheeded foam</a:t>
            </a:r>
          </a:p>
          <a:p>
            <a:pPr marL="0" indent="0">
              <a:buNone/>
            </a:pPr>
            <a:r>
              <a:rPr lang="en-US" dirty="0" smtClean="0">
                <a:latin typeface="Times New Roman" panose="02020603050405020304" pitchFamily="18" charset="0"/>
                <a:cs typeface="Times New Roman" panose="02020603050405020304" pitchFamily="18" charset="0"/>
              </a:rPr>
              <a:t>Near her cold rugged seat:—To call her thence</a:t>
            </a:r>
          </a:p>
          <a:p>
            <a:pPr marL="0" indent="0">
              <a:buNone/>
            </a:pPr>
            <a:r>
              <a:rPr lang="en-US" dirty="0" smtClean="0">
                <a:latin typeface="Times New Roman" panose="02020603050405020304" pitchFamily="18" charset="0"/>
                <a:cs typeface="Times New Roman" panose="02020603050405020304" pitchFamily="18" charset="0"/>
              </a:rPr>
              <a:t>A fellow-sufferer comes: dejection deep</a:t>
            </a:r>
          </a:p>
          <a:p>
            <a:pPr marL="0" indent="0">
              <a:buNone/>
            </a:pPr>
            <a:r>
              <a:rPr lang="en-US" dirty="0" smtClean="0">
                <a:latin typeface="Times New Roman" panose="02020603050405020304" pitchFamily="18" charset="0"/>
                <a:cs typeface="Times New Roman" panose="02020603050405020304" pitchFamily="18" charset="0"/>
              </a:rPr>
              <a:t>Checks, but conceals not quite, the martial air,</a:t>
            </a:r>
          </a:p>
          <a:p>
            <a:pPr marL="0" indent="0">
              <a:buNone/>
            </a:pPr>
            <a:r>
              <a:rPr lang="en-US" dirty="0" smtClean="0">
                <a:latin typeface="Times New Roman" panose="02020603050405020304" pitchFamily="18" charset="0"/>
                <a:cs typeface="Times New Roman" panose="02020603050405020304" pitchFamily="18" charset="0"/>
              </a:rPr>
              <a:t>And that high consciousness of noble blood,</a:t>
            </a:r>
          </a:p>
          <a:p>
            <a:pPr marL="0" indent="0">
              <a:buNone/>
            </a:pPr>
            <a:r>
              <a:rPr lang="en-US" dirty="0" smtClean="0">
                <a:latin typeface="Times New Roman" panose="02020603050405020304" pitchFamily="18" charset="0"/>
                <a:cs typeface="Times New Roman" panose="02020603050405020304" pitchFamily="18" charset="0"/>
              </a:rPr>
              <a:t>Which he has </a:t>
            </a:r>
            <a:r>
              <a:rPr lang="en-US" dirty="0" err="1" smtClean="0">
                <a:latin typeface="Times New Roman" panose="02020603050405020304" pitchFamily="18" charset="0"/>
                <a:cs typeface="Times New Roman" panose="02020603050405020304" pitchFamily="18" charset="0"/>
              </a:rPr>
              <a:t>learn'd</a:t>
            </a:r>
            <a:r>
              <a:rPr lang="en-US" dirty="0" smtClean="0">
                <a:latin typeface="Times New Roman" panose="02020603050405020304" pitchFamily="18" charset="0"/>
                <a:cs typeface="Times New Roman" panose="02020603050405020304" pitchFamily="18" charset="0"/>
              </a:rPr>
              <a:t> from infancy to think</a:t>
            </a:r>
          </a:p>
          <a:p>
            <a:pPr marL="0" indent="0">
              <a:buNone/>
            </a:pPr>
            <a:r>
              <a:rPr lang="en-US" dirty="0" smtClean="0">
                <a:latin typeface="Times New Roman" panose="02020603050405020304" pitchFamily="18" charset="0"/>
                <a:cs typeface="Times New Roman" panose="02020603050405020304" pitchFamily="18" charset="0"/>
              </a:rPr>
              <a:t>Exalts him o'er the race of common men:</a:t>
            </a:r>
          </a:p>
          <a:p>
            <a:pPr marL="0" indent="0">
              <a:buNone/>
            </a:pPr>
            <a:r>
              <a:rPr lang="en-US" dirty="0" err="1" smtClean="0">
                <a:latin typeface="Times New Roman" panose="02020603050405020304" pitchFamily="18" charset="0"/>
                <a:cs typeface="Times New Roman" panose="02020603050405020304" pitchFamily="18" charset="0"/>
              </a:rPr>
              <a:t>Nurs'd</a:t>
            </a:r>
            <a:r>
              <a:rPr lang="en-US" dirty="0" smtClean="0">
                <a:latin typeface="Times New Roman" panose="02020603050405020304" pitchFamily="18" charset="0"/>
                <a:cs typeface="Times New Roman" panose="02020603050405020304" pitchFamily="18" charset="0"/>
              </a:rPr>
              <a:t> in the velvet lap of luxury,</a:t>
            </a:r>
          </a:p>
          <a:p>
            <a:pPr marL="0" indent="0">
              <a:buNone/>
            </a:pPr>
            <a:r>
              <a:rPr lang="en-US" dirty="0" smtClean="0">
                <a:latin typeface="Times New Roman" panose="02020603050405020304" pitchFamily="18" charset="0"/>
                <a:cs typeface="Times New Roman" panose="02020603050405020304" pitchFamily="18" charset="0"/>
              </a:rPr>
              <a:t>And fed by adulation—could </a:t>
            </a:r>
            <a:r>
              <a:rPr lang="en-US" i="1" dirty="0" smtClean="0">
                <a:latin typeface="Times New Roman" panose="02020603050405020304" pitchFamily="18" charset="0"/>
                <a:cs typeface="Times New Roman" panose="02020603050405020304" pitchFamily="18" charset="0"/>
              </a:rPr>
              <a:t>he</a:t>
            </a:r>
            <a:r>
              <a:rPr lang="en-US" dirty="0" smtClean="0">
                <a:latin typeface="Times New Roman" panose="02020603050405020304" pitchFamily="18" charset="0"/>
                <a:cs typeface="Times New Roman" panose="02020603050405020304" pitchFamily="18" charset="0"/>
              </a:rPr>
              <a:t> learn,</a:t>
            </a:r>
          </a:p>
          <a:p>
            <a:pPr marL="0" indent="0">
              <a:buNone/>
            </a:pPr>
            <a:r>
              <a:rPr lang="en-US" dirty="0" smtClean="0">
                <a:latin typeface="Times New Roman" panose="02020603050405020304" pitchFamily="18" charset="0"/>
                <a:cs typeface="Times New Roman" panose="02020603050405020304" pitchFamily="18" charset="0"/>
              </a:rPr>
              <a:t>That worth alone is true Nobility?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69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600790"/>
          </a:xfrm>
        </p:spPr>
        <p:txBody>
          <a:bodyPr>
            <a:normAutofit fontScale="90000"/>
          </a:bodyPr>
          <a:lstStyle/>
          <a:p>
            <a:pPr algn="ctr"/>
            <a:r>
              <a:rPr lang="hu-HU" dirty="0" err="1">
                <a:latin typeface="Times New Roman" panose="02020603050405020304" pitchFamily="18" charset="0"/>
                <a:cs typeface="Times New Roman" panose="02020603050405020304" pitchFamily="18" charset="0"/>
              </a:rPr>
              <a:t>f</a:t>
            </a:r>
            <a:r>
              <a:rPr lang="hu-HU" dirty="0" err="1" smtClean="0">
                <a:latin typeface="Times New Roman" panose="02020603050405020304" pitchFamily="18" charset="0"/>
                <a:cs typeface="Times New Roman" panose="02020603050405020304" pitchFamily="18" charset="0"/>
              </a:rPr>
              <a:t>rom</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Keats’s</a:t>
            </a:r>
            <a:r>
              <a:rPr lang="hu-HU"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Hyperion</a:t>
            </a:r>
            <a:endParaRPr lang="en-GB" i="1"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6830" y="600790"/>
            <a:ext cx="12165169" cy="6257210"/>
          </a:xfrm>
        </p:spPr>
        <p:txBody>
          <a:bodyPr numCol="2">
            <a:normAutofit fontScale="92500" lnSpcReduction="10000"/>
          </a:bodyPr>
          <a:lstStyle/>
          <a:p>
            <a:pPr marL="0" indent="0" fontAlgn="base">
              <a:buNone/>
            </a:pP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tell </a:t>
            </a:r>
            <a:r>
              <a:rPr lang="en-US" dirty="0">
                <a:latin typeface="Times New Roman" panose="02020603050405020304" pitchFamily="18" charset="0"/>
                <a:cs typeface="Times New Roman" panose="02020603050405020304" pitchFamily="18" charset="0"/>
              </a:rPr>
              <a:t>me, if this wrinkling brow,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Naked </a:t>
            </a:r>
            <a:r>
              <a:rPr lang="en-US" dirty="0">
                <a:latin typeface="Times New Roman" panose="02020603050405020304" pitchFamily="18" charset="0"/>
                <a:cs typeface="Times New Roman" panose="02020603050405020304" pitchFamily="18" charset="0"/>
              </a:rPr>
              <a:t>and bare of its great diadem,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Peers </a:t>
            </a:r>
            <a:r>
              <a:rPr lang="en-US" dirty="0">
                <a:latin typeface="Times New Roman" panose="02020603050405020304" pitchFamily="18" charset="0"/>
                <a:cs typeface="Times New Roman" panose="02020603050405020304" pitchFamily="18" charset="0"/>
              </a:rPr>
              <a:t>like the front of Saturn. Who had power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make me desolate? whence came the strength?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How </a:t>
            </a:r>
            <a:r>
              <a:rPr lang="en-US" dirty="0">
                <a:latin typeface="Times New Roman" panose="02020603050405020304" pitchFamily="18" charset="0"/>
                <a:cs typeface="Times New Roman" panose="02020603050405020304" pitchFamily="18" charset="0"/>
              </a:rPr>
              <a:t>was it </a:t>
            </a:r>
            <a:r>
              <a:rPr lang="en-US" dirty="0" err="1">
                <a:latin typeface="Times New Roman" panose="02020603050405020304" pitchFamily="18" charset="0"/>
                <a:cs typeface="Times New Roman" panose="02020603050405020304" pitchFamily="18" charset="0"/>
              </a:rPr>
              <a:t>nurtur'd</a:t>
            </a:r>
            <a:r>
              <a:rPr lang="en-US" dirty="0">
                <a:latin typeface="Times New Roman" panose="02020603050405020304" pitchFamily="18" charset="0"/>
                <a:cs typeface="Times New Roman" panose="02020603050405020304" pitchFamily="18" charset="0"/>
              </a:rPr>
              <a:t> to such bursting forth,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Fate </a:t>
            </a:r>
            <a:r>
              <a:rPr lang="en-US" dirty="0" err="1">
                <a:latin typeface="Times New Roman" panose="02020603050405020304" pitchFamily="18" charset="0"/>
                <a:cs typeface="Times New Roman" panose="02020603050405020304" pitchFamily="18" charset="0"/>
              </a:rPr>
              <a:t>seem'd</a:t>
            </a:r>
            <a:r>
              <a:rPr lang="en-US" dirty="0">
                <a:latin typeface="Times New Roman" panose="02020603050405020304" pitchFamily="18" charset="0"/>
                <a:cs typeface="Times New Roman" panose="02020603050405020304" pitchFamily="18" charset="0"/>
              </a:rPr>
              <a:t> strangled in my nervous grasp?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it is so, and I am </a:t>
            </a:r>
            <a:r>
              <a:rPr lang="en-US" dirty="0" err="1">
                <a:latin typeface="Times New Roman" panose="02020603050405020304" pitchFamily="18" charset="0"/>
                <a:cs typeface="Times New Roman" panose="02020603050405020304" pitchFamily="18" charset="0"/>
              </a:rPr>
              <a:t>smother'd</a:t>
            </a:r>
            <a:r>
              <a:rPr lang="en-US" dirty="0">
                <a:latin typeface="Times New Roman" panose="02020603050405020304" pitchFamily="18" charset="0"/>
                <a:cs typeface="Times New Roman" panose="02020603050405020304" pitchFamily="18" charset="0"/>
              </a:rPr>
              <a:t> up,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buried from all godlike exercise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influence benign on planets pale,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admonitions to the winds and seas,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peaceful sway above man's harvesting,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all those acts which Deity supreme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Doth </a:t>
            </a:r>
            <a:r>
              <a:rPr lang="en-US" dirty="0">
                <a:latin typeface="Times New Roman" panose="02020603050405020304" pitchFamily="18" charset="0"/>
                <a:cs typeface="Times New Roman" panose="02020603050405020304" pitchFamily="18" charset="0"/>
              </a:rPr>
              <a:t>ease its heart of love in.—I am gone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Away </a:t>
            </a:r>
            <a:r>
              <a:rPr lang="en-US" dirty="0">
                <a:latin typeface="Times New Roman" panose="02020603050405020304" pitchFamily="18" charset="0"/>
                <a:cs typeface="Times New Roman" panose="02020603050405020304" pitchFamily="18" charset="0"/>
              </a:rPr>
              <a:t>from my own bosom: I have left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My </a:t>
            </a:r>
            <a:r>
              <a:rPr lang="en-US" dirty="0">
                <a:latin typeface="Times New Roman" panose="02020603050405020304" pitchFamily="18" charset="0"/>
                <a:cs typeface="Times New Roman" panose="02020603050405020304" pitchFamily="18" charset="0"/>
              </a:rPr>
              <a:t>strong identity, my real self,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Somewhere </a:t>
            </a:r>
            <a:r>
              <a:rPr lang="en-US" dirty="0">
                <a:latin typeface="Times New Roman" panose="02020603050405020304" pitchFamily="18" charset="0"/>
                <a:cs typeface="Times New Roman" panose="02020603050405020304" pitchFamily="18" charset="0"/>
              </a:rPr>
              <a:t>between the throne, and where I sit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Here </a:t>
            </a:r>
            <a:r>
              <a:rPr lang="en-US" dirty="0">
                <a:latin typeface="Times New Roman" panose="02020603050405020304" pitchFamily="18" charset="0"/>
                <a:cs typeface="Times New Roman" panose="02020603050405020304" pitchFamily="18" charset="0"/>
              </a:rPr>
              <a:t>on this spot of earth. Search, </a:t>
            </a:r>
            <a:r>
              <a:rPr lang="en-US" dirty="0" err="1">
                <a:latin typeface="Times New Roman" panose="02020603050405020304" pitchFamily="18" charset="0"/>
                <a:cs typeface="Times New Roman" panose="02020603050405020304" pitchFamily="18" charset="0"/>
              </a:rPr>
              <a:t>Thea</a:t>
            </a:r>
            <a:r>
              <a:rPr lang="en-US" dirty="0">
                <a:latin typeface="Times New Roman" panose="02020603050405020304" pitchFamily="18" charset="0"/>
                <a:cs typeface="Times New Roman" panose="02020603050405020304" pitchFamily="18" charset="0"/>
              </a:rPr>
              <a:t>, search!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Open </a:t>
            </a:r>
            <a:r>
              <a:rPr lang="en-US" dirty="0" err="1">
                <a:latin typeface="Times New Roman" panose="02020603050405020304" pitchFamily="18" charset="0"/>
                <a:cs typeface="Times New Roman" panose="02020603050405020304" pitchFamily="18" charset="0"/>
              </a:rPr>
              <a:t>thine</a:t>
            </a:r>
            <a:r>
              <a:rPr lang="en-US" dirty="0">
                <a:latin typeface="Times New Roman" panose="02020603050405020304" pitchFamily="18" charset="0"/>
                <a:cs typeface="Times New Roman" panose="02020603050405020304" pitchFamily="18" charset="0"/>
              </a:rPr>
              <a:t> eyes eterne, and sphere them round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Upon </a:t>
            </a:r>
            <a:r>
              <a:rPr lang="en-US" dirty="0">
                <a:latin typeface="Times New Roman" panose="02020603050405020304" pitchFamily="18" charset="0"/>
                <a:cs typeface="Times New Roman" panose="02020603050405020304" pitchFamily="18" charset="0"/>
              </a:rPr>
              <a:t>all space: space </a:t>
            </a:r>
            <a:r>
              <a:rPr lang="en-US" dirty="0" err="1">
                <a:latin typeface="Times New Roman" panose="02020603050405020304" pitchFamily="18" charset="0"/>
                <a:cs typeface="Times New Roman" panose="02020603050405020304" pitchFamily="18" charset="0"/>
              </a:rPr>
              <a:t>starr'd</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lorn</a:t>
            </a:r>
            <a:r>
              <a:rPr lang="en-US" dirty="0">
                <a:latin typeface="Times New Roman" panose="02020603050405020304" pitchFamily="18" charset="0"/>
                <a:cs typeface="Times New Roman" panose="02020603050405020304" pitchFamily="18" charset="0"/>
              </a:rPr>
              <a:t> of light;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Space </a:t>
            </a:r>
            <a:r>
              <a:rPr lang="en-US" dirty="0" err="1">
                <a:latin typeface="Times New Roman" panose="02020603050405020304" pitchFamily="18" charset="0"/>
                <a:cs typeface="Times New Roman" panose="02020603050405020304" pitchFamily="18" charset="0"/>
              </a:rPr>
              <a:t>region'd</a:t>
            </a:r>
            <a:r>
              <a:rPr lang="en-US" dirty="0">
                <a:latin typeface="Times New Roman" panose="02020603050405020304" pitchFamily="18" charset="0"/>
                <a:cs typeface="Times New Roman" panose="02020603050405020304" pitchFamily="18" charset="0"/>
              </a:rPr>
              <a:t> with life-air; and barren void;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Spaces </a:t>
            </a:r>
            <a:r>
              <a:rPr lang="en-US" dirty="0">
                <a:latin typeface="Times New Roman" panose="02020603050405020304" pitchFamily="18" charset="0"/>
                <a:cs typeface="Times New Roman" panose="02020603050405020304" pitchFamily="18" charset="0"/>
              </a:rPr>
              <a:t>of fire, and all the yawn of hell.—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Search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Thea</a:t>
            </a:r>
            <a:r>
              <a:rPr lang="en-US" dirty="0">
                <a:latin typeface="Times New Roman" panose="02020603050405020304" pitchFamily="18" charset="0"/>
                <a:cs typeface="Times New Roman" panose="02020603050405020304" pitchFamily="18" charset="0"/>
              </a:rPr>
              <a:t>, search! and tell me, if thou </a:t>
            </a:r>
            <a:r>
              <a:rPr lang="en-US" dirty="0" err="1">
                <a:latin typeface="Times New Roman" panose="02020603050405020304" pitchFamily="18" charset="0"/>
                <a:cs typeface="Times New Roman" panose="02020603050405020304" pitchFamily="18" charset="0"/>
              </a:rPr>
              <a:t>seest</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certain shape or shadow, making way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With </a:t>
            </a:r>
            <a:r>
              <a:rPr lang="en-US" dirty="0">
                <a:latin typeface="Times New Roman" panose="02020603050405020304" pitchFamily="18" charset="0"/>
                <a:cs typeface="Times New Roman" panose="02020603050405020304" pitchFamily="18" charset="0"/>
              </a:rPr>
              <a:t>wings or chariot fierce to repossess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heaven he lost erewhile: it must—it must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Be </a:t>
            </a:r>
            <a:r>
              <a:rPr lang="en-US" dirty="0">
                <a:latin typeface="Times New Roman" panose="02020603050405020304" pitchFamily="18" charset="0"/>
                <a:cs typeface="Times New Roman" panose="02020603050405020304" pitchFamily="18" charset="0"/>
              </a:rPr>
              <a:t>of ripe progress—Saturn must be King. </a:t>
            </a:r>
          </a:p>
        </p:txBody>
      </p:sp>
    </p:spTree>
    <p:extLst>
      <p:ext uri="{BB962C8B-B14F-4D97-AF65-F5344CB8AC3E}">
        <p14:creationId xmlns:p14="http://schemas.microsoft.com/office/powerpoint/2010/main" val="819277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
            <a:ext cx="10515600" cy="772731"/>
          </a:xfrm>
        </p:spPr>
        <p:txBody>
          <a:bodyPr>
            <a:normAutofit/>
          </a:bodyPr>
          <a:lstStyle/>
          <a:p>
            <a:pPr algn="ctr"/>
            <a:r>
              <a:rPr lang="hu-HU" dirty="0" smtClean="0">
                <a:latin typeface="Times New Roman" panose="02020603050405020304" pitchFamily="18" charset="0"/>
                <a:cs typeface="Times New Roman" panose="02020603050405020304" pitchFamily="18" charset="0"/>
              </a:rPr>
              <a:t>1791 </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90152" y="1313644"/>
            <a:ext cx="12003110" cy="5544355"/>
          </a:xfrm>
        </p:spPr>
        <p:txBody>
          <a:bodyPr/>
          <a:lstStyle/>
          <a:p>
            <a:r>
              <a:rPr lang="en-GB" dirty="0" smtClean="0">
                <a:latin typeface="Times New Roman" panose="02020603050405020304" pitchFamily="18" charset="0"/>
                <a:cs typeface="Times New Roman" panose="02020603050405020304" pitchFamily="18" charset="0"/>
              </a:rPr>
              <a:t>September 13-14</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Louis XVI formally accepts constitution.</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October 1</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First meeting of Legislative Assembly.</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November 9</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Assembly orders all émigrés to return under pain of death. Civil marriage and divorce instituted.</a:t>
            </a:r>
          </a:p>
          <a:p>
            <a:r>
              <a:rPr lang="en-US" dirty="0" smtClean="0">
                <a:latin typeface="Times New Roman" panose="02020603050405020304" pitchFamily="18" charset="0"/>
                <a:cs typeface="Times New Roman" panose="02020603050405020304" pitchFamily="18" charset="0"/>
              </a:rPr>
              <a:t>November 11</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King vetoes Assembly's ruling on émigrés.</a:t>
            </a:r>
          </a:p>
          <a:p>
            <a:r>
              <a:rPr lang="en-US" dirty="0" smtClean="0">
                <a:latin typeface="Times New Roman" panose="02020603050405020304" pitchFamily="18" charset="0"/>
                <a:cs typeface="Times New Roman" panose="02020603050405020304" pitchFamily="18" charset="0"/>
              </a:rPr>
              <a:t>November 29</a:t>
            </a:r>
            <a:r>
              <a:rPr lang="hu-HU" dirty="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Decree of Assembly against non-</a:t>
            </a:r>
            <a:r>
              <a:rPr lang="en-US" dirty="0" err="1" smtClean="0">
                <a:latin typeface="Times New Roman" panose="02020603050405020304" pitchFamily="18" charset="0"/>
                <a:cs typeface="Times New Roman" panose="02020603050405020304" pitchFamily="18" charset="0"/>
              </a:rPr>
              <a:t>juring</a:t>
            </a:r>
            <a:r>
              <a:rPr lang="en-US" dirty="0" smtClean="0">
                <a:latin typeface="Times New Roman" panose="02020603050405020304" pitchFamily="18" charset="0"/>
                <a:cs typeface="Times New Roman" panose="02020603050405020304" pitchFamily="18" charset="0"/>
              </a:rPr>
              <a:t> priests (i.e. those refusing to swear oath of allegiance to the State).</a:t>
            </a:r>
          </a:p>
          <a:p>
            <a:r>
              <a:rPr lang="en-US" dirty="0" smtClean="0">
                <a:latin typeface="Times New Roman" panose="02020603050405020304" pitchFamily="18" charset="0"/>
                <a:cs typeface="Times New Roman" panose="02020603050405020304" pitchFamily="18" charset="0"/>
              </a:rPr>
              <a:t>December 19</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King vetoes Assembly's decrees against non-</a:t>
            </a:r>
            <a:r>
              <a:rPr lang="en-US" dirty="0" err="1" smtClean="0">
                <a:latin typeface="Times New Roman" panose="02020603050405020304" pitchFamily="18" charset="0"/>
                <a:cs typeface="Times New Roman" panose="02020603050405020304" pitchFamily="18" charset="0"/>
              </a:rPr>
              <a:t>juring</a:t>
            </a:r>
            <a:r>
              <a:rPr lang="en-US" dirty="0" smtClean="0">
                <a:latin typeface="Times New Roman" panose="02020603050405020304" pitchFamily="18" charset="0"/>
                <a:cs typeface="Times New Roman" panose="02020603050405020304" pitchFamily="18" charset="0"/>
              </a:rPr>
              <a:t> priests.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647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386366"/>
          </a:xfrm>
        </p:spPr>
        <p:txBody>
          <a:bodyPr>
            <a:normAutofit fontScale="90000"/>
          </a:bodyPr>
          <a:lstStyle/>
          <a:p>
            <a:r>
              <a:rPr lang="hu-HU" dirty="0" err="1" smtClean="0">
                <a:latin typeface="Times New Roman" panose="02020603050405020304" pitchFamily="18" charset="0"/>
                <a:cs typeface="Times New Roman" panose="02020603050405020304" pitchFamily="18" charset="0"/>
              </a:rPr>
              <a:t>From</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Milton’s</a:t>
            </a:r>
            <a:r>
              <a:rPr lang="hu-HU"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Paradise</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Lost</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Book</a:t>
            </a:r>
            <a:r>
              <a:rPr lang="hu-HU" dirty="0" smtClean="0">
                <a:latin typeface="Times New Roman" panose="02020603050405020304" pitchFamily="18" charset="0"/>
                <a:cs typeface="Times New Roman" panose="02020603050405020304" pitchFamily="18" charset="0"/>
              </a:rPr>
              <a:t> I</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838200" y="618186"/>
            <a:ext cx="10515600" cy="5950039"/>
          </a:xfrm>
        </p:spPr>
        <p:txBody>
          <a:bodyPr>
            <a:normAutofit/>
          </a:bodyPr>
          <a:lstStyle/>
          <a:p>
            <a:pPr marL="0" indent="0" fontAlgn="base">
              <a:buNone/>
            </a:pP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O </a:t>
            </a:r>
            <a:r>
              <a:rPr lang="en-US" dirty="0">
                <a:latin typeface="Times New Roman" panose="02020603050405020304" pitchFamily="18" charset="0"/>
                <a:cs typeface="Times New Roman" panose="02020603050405020304" pitchFamily="18" charset="0"/>
              </a:rPr>
              <a:t>how </a:t>
            </a:r>
            <a:r>
              <a:rPr lang="en-US" dirty="0" err="1">
                <a:latin typeface="Times New Roman" panose="02020603050405020304" pitchFamily="18" charset="0"/>
                <a:cs typeface="Times New Roman" panose="02020603050405020304" pitchFamily="18" charset="0"/>
              </a:rPr>
              <a:t>fall'n</a:t>
            </a:r>
            <a:r>
              <a:rPr lang="en-US" dirty="0">
                <a:latin typeface="Times New Roman" panose="02020603050405020304" pitchFamily="18" charset="0"/>
                <a:cs typeface="Times New Roman" panose="02020603050405020304" pitchFamily="18" charset="0"/>
              </a:rPr>
              <a:t>! how </a:t>
            </a:r>
            <a:r>
              <a:rPr lang="en-US" dirty="0" err="1">
                <a:latin typeface="Times New Roman" panose="02020603050405020304" pitchFamily="18" charset="0"/>
                <a:cs typeface="Times New Roman" panose="02020603050405020304" pitchFamily="18" charset="0"/>
              </a:rPr>
              <a:t>chang'd</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From </a:t>
            </a:r>
            <a:r>
              <a:rPr lang="en-US" dirty="0">
                <a:latin typeface="Times New Roman" panose="02020603050405020304" pitchFamily="18" charset="0"/>
                <a:cs typeface="Times New Roman" panose="02020603050405020304" pitchFamily="18" charset="0"/>
              </a:rPr>
              <a:t>him, who in the happy Realms of Light </a:t>
            </a:r>
            <a:br>
              <a:rPr lang="en-US" dirty="0">
                <a:latin typeface="Times New Roman" panose="02020603050405020304" pitchFamily="18" charset="0"/>
                <a:cs typeface="Times New Roman" panose="02020603050405020304" pitchFamily="18" charset="0"/>
              </a:rPr>
            </a:br>
            <a:r>
              <a:rPr lang="en-US" dirty="0" err="1" smtClean="0">
                <a:latin typeface="Times New Roman" panose="02020603050405020304" pitchFamily="18" charset="0"/>
                <a:cs typeface="Times New Roman" panose="02020603050405020304" pitchFamily="18" charset="0"/>
              </a:rPr>
              <a:t>Cloth'd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with transcendent brightness didst out-shine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Myriads </a:t>
            </a:r>
            <a:r>
              <a:rPr lang="en-US" dirty="0">
                <a:latin typeface="Times New Roman" panose="02020603050405020304" pitchFamily="18" charset="0"/>
                <a:cs typeface="Times New Roman" panose="02020603050405020304" pitchFamily="18" charset="0"/>
              </a:rPr>
              <a:t>though bright: If he whom mutual league,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United </a:t>
            </a:r>
            <a:r>
              <a:rPr lang="en-US" dirty="0">
                <a:latin typeface="Times New Roman" panose="02020603050405020304" pitchFamily="18" charset="0"/>
                <a:cs typeface="Times New Roman" panose="02020603050405020304" pitchFamily="18" charset="0"/>
              </a:rPr>
              <a:t>thoughts and counsels, equal hope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hazard in the Glorious </a:t>
            </a:r>
            <a:r>
              <a:rPr lang="en-US" dirty="0" err="1">
                <a:latin typeface="Times New Roman" panose="02020603050405020304" pitchFamily="18" charset="0"/>
                <a:cs typeface="Times New Roman" panose="02020603050405020304" pitchFamily="18" charset="0"/>
              </a:rPr>
              <a:t>Enterprize</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err="1" smtClean="0">
                <a:latin typeface="Times New Roman" panose="02020603050405020304" pitchFamily="18" charset="0"/>
                <a:cs typeface="Times New Roman" panose="02020603050405020304" pitchFamily="18" charset="0"/>
              </a:rPr>
              <a:t>Joynd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with me once, now misery hath </a:t>
            </a:r>
            <a:r>
              <a:rPr lang="en-US" dirty="0" err="1">
                <a:latin typeface="Times New Roman" panose="02020603050405020304" pitchFamily="18" charset="0"/>
                <a:cs typeface="Times New Roman" panose="02020603050405020304" pitchFamily="18" charset="0"/>
              </a:rPr>
              <a:t>joynd</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equal </a:t>
            </a:r>
            <a:r>
              <a:rPr lang="en-US" dirty="0" smtClean="0">
                <a:latin typeface="Times New Roman" panose="02020603050405020304" pitchFamily="18" charset="0"/>
                <a:cs typeface="Times New Roman" panose="02020603050405020304" pitchFamily="18" charset="0"/>
              </a:rPr>
              <a:t>ruin</a:t>
            </a:r>
            <a:r>
              <a:rPr lang="hu-H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186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err="1" smtClean="0">
                <a:latin typeface="Times New Roman" panose="02020603050405020304" pitchFamily="18" charset="0"/>
                <a:cs typeface="Times New Roman" panose="02020603050405020304" pitchFamily="18" charset="0"/>
              </a:rPr>
              <a:t>From</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Lord Byron</a:t>
            </a:r>
            <a:r>
              <a:rPr lang="hu-HU" dirty="0" smtClean="0">
                <a:latin typeface="Times New Roman" panose="02020603050405020304" pitchFamily="18" charset="0"/>
                <a:cs typeface="Times New Roman" panose="02020603050405020304" pitchFamily="18" charset="0"/>
              </a:rPr>
              <a:t>’s ’</a:t>
            </a:r>
            <a:r>
              <a:rPr lang="en-US" dirty="0" smtClean="0">
                <a:latin typeface="Times New Roman" panose="02020603050405020304" pitchFamily="18" charset="0"/>
                <a:cs typeface="Times New Roman" panose="02020603050405020304" pitchFamily="18" charset="0"/>
              </a:rPr>
              <a:t>Ode to Napoleon </a:t>
            </a:r>
            <a:r>
              <a:rPr lang="en-US" dirty="0" err="1" smtClean="0">
                <a:latin typeface="Times New Roman" panose="02020603050405020304" pitchFamily="18" charset="0"/>
                <a:cs typeface="Times New Roman" panose="02020603050405020304" pitchFamily="18" charset="0"/>
              </a:rPr>
              <a:t>Buonaparte</a:t>
            </a:r>
            <a:r>
              <a:rPr lang="hu-HU"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fontScale="92500" lnSpcReduction="20000"/>
          </a:bodyPr>
          <a:lstStyle/>
          <a:p>
            <a:pPr marL="0" indent="0">
              <a:buNone/>
            </a:pP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’TIS done—but yesterday a King!	</a:t>
            </a:r>
          </a:p>
          <a:p>
            <a:pPr marL="0" indent="0">
              <a:buNone/>
            </a:pPr>
            <a:r>
              <a:rPr lang="en-US" dirty="0" smtClean="0">
                <a:latin typeface="Times New Roman" panose="02020603050405020304" pitchFamily="18" charset="0"/>
                <a:cs typeface="Times New Roman" panose="02020603050405020304" pitchFamily="18" charset="0"/>
              </a:rPr>
              <a:t>  And </a:t>
            </a:r>
            <a:r>
              <a:rPr lang="en-US" dirty="0" err="1" smtClean="0">
                <a:latin typeface="Times New Roman" panose="02020603050405020304" pitchFamily="18" charset="0"/>
                <a:cs typeface="Times New Roman" panose="02020603050405020304" pitchFamily="18" charset="0"/>
              </a:rPr>
              <a:t>arm’d</a:t>
            </a:r>
            <a:r>
              <a:rPr lang="en-US" dirty="0" smtClean="0">
                <a:latin typeface="Times New Roman" panose="02020603050405020304" pitchFamily="18" charset="0"/>
                <a:cs typeface="Times New Roman" panose="02020603050405020304" pitchFamily="18" charset="0"/>
              </a:rPr>
              <a:t> with Kings to strive—	</a:t>
            </a:r>
          </a:p>
          <a:p>
            <a:pPr marL="0" indent="0">
              <a:buNone/>
            </a:pPr>
            <a:r>
              <a:rPr lang="en-US" dirty="0" smtClean="0">
                <a:latin typeface="Times New Roman" panose="02020603050405020304" pitchFamily="18" charset="0"/>
                <a:cs typeface="Times New Roman" panose="02020603050405020304" pitchFamily="18" charset="0"/>
              </a:rPr>
              <a:t>And now thou art a nameless thing:	</a:t>
            </a:r>
          </a:p>
          <a:p>
            <a:pPr marL="0" indent="0">
              <a:buNone/>
            </a:pPr>
            <a:r>
              <a:rPr lang="en-US" dirty="0" smtClean="0">
                <a:latin typeface="Times New Roman" panose="02020603050405020304" pitchFamily="18" charset="0"/>
                <a:cs typeface="Times New Roman" panose="02020603050405020304" pitchFamily="18" charset="0"/>
              </a:rPr>
              <a:t>  So abject—yet alive!	</a:t>
            </a:r>
          </a:p>
          <a:p>
            <a:pPr marL="0" indent="0">
              <a:buNone/>
            </a:pPr>
            <a:r>
              <a:rPr lang="en-US" dirty="0" smtClean="0">
                <a:latin typeface="Times New Roman" panose="02020603050405020304" pitchFamily="18" charset="0"/>
                <a:cs typeface="Times New Roman" panose="02020603050405020304" pitchFamily="18" charset="0"/>
              </a:rPr>
              <a:t>Is this the man of thousand thrones,	</a:t>
            </a:r>
          </a:p>
          <a:p>
            <a:pPr marL="0" indent="0">
              <a:buNone/>
            </a:pPr>
            <a:r>
              <a:rPr lang="en-US" dirty="0" smtClean="0">
                <a:latin typeface="Times New Roman" panose="02020603050405020304" pitchFamily="18" charset="0"/>
                <a:cs typeface="Times New Roman" panose="02020603050405020304" pitchFamily="18" charset="0"/>
              </a:rPr>
              <a:t>Who </a:t>
            </a:r>
            <a:r>
              <a:rPr lang="en-US" dirty="0" err="1" smtClean="0">
                <a:latin typeface="Times New Roman" panose="02020603050405020304" pitchFamily="18" charset="0"/>
                <a:cs typeface="Times New Roman" panose="02020603050405020304" pitchFamily="18" charset="0"/>
              </a:rPr>
              <a:t>strew’d</a:t>
            </a:r>
            <a:r>
              <a:rPr lang="en-US" dirty="0" smtClean="0">
                <a:latin typeface="Times New Roman" panose="02020603050405020304" pitchFamily="18" charset="0"/>
                <a:cs typeface="Times New Roman" panose="02020603050405020304" pitchFamily="18" charset="0"/>
              </a:rPr>
              <a:t> our earth with hostile bones,	</a:t>
            </a:r>
          </a:p>
          <a:p>
            <a:pPr marL="0" indent="0">
              <a:buNone/>
            </a:pPr>
            <a:r>
              <a:rPr lang="en-US" dirty="0" smtClean="0">
                <a:latin typeface="Times New Roman" panose="02020603050405020304" pitchFamily="18" charset="0"/>
                <a:cs typeface="Times New Roman" panose="02020603050405020304" pitchFamily="18" charset="0"/>
              </a:rPr>
              <a:t>  And can he thus survive?	</a:t>
            </a:r>
          </a:p>
          <a:p>
            <a:pPr marL="0" indent="0">
              <a:buNone/>
            </a:pPr>
            <a:r>
              <a:rPr lang="en-US" dirty="0" smtClean="0">
                <a:latin typeface="Times New Roman" panose="02020603050405020304" pitchFamily="18" charset="0"/>
                <a:cs typeface="Times New Roman" panose="02020603050405020304" pitchFamily="18" charset="0"/>
              </a:rPr>
              <a:t>Since he, miscalled the Morning Star,	</a:t>
            </a:r>
          </a:p>
          <a:p>
            <a:pPr marL="0" indent="0">
              <a:buNone/>
            </a:pPr>
            <a:r>
              <a:rPr lang="en-US" dirty="0" smtClean="0">
                <a:latin typeface="Times New Roman" panose="02020603050405020304" pitchFamily="18" charset="0"/>
                <a:cs typeface="Times New Roman" panose="02020603050405020304" pitchFamily="18" charset="0"/>
              </a:rPr>
              <a:t>Nor man nor fiend hath fallen so far.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524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latin typeface="Times New Roman" panose="02020603050405020304" pitchFamily="18" charset="0"/>
                <a:cs typeface="Times New Roman" panose="02020603050405020304" pitchFamily="18" charset="0"/>
              </a:rPr>
              <a:t>From</a:t>
            </a:r>
            <a:r>
              <a:rPr lang="hu-HU" dirty="0" smtClean="0">
                <a:latin typeface="Times New Roman" panose="02020603050405020304" pitchFamily="18" charset="0"/>
                <a:cs typeface="Times New Roman" panose="02020603050405020304" pitchFamily="18" charset="0"/>
              </a:rPr>
              <a:t> </a:t>
            </a:r>
            <a:r>
              <a:rPr lang="hu-HU" i="1" dirty="0" smtClean="0">
                <a:latin typeface="Times New Roman" panose="02020603050405020304" pitchFamily="18" charset="0"/>
                <a:cs typeface="Times New Roman" panose="02020603050405020304" pitchFamily="18" charset="0"/>
              </a:rPr>
              <a:t>King Lear </a:t>
            </a:r>
            <a:r>
              <a:rPr lang="hu-HU" dirty="0" smtClean="0">
                <a:latin typeface="Times New Roman" panose="02020603050405020304" pitchFamily="18" charset="0"/>
                <a:cs typeface="Times New Roman" panose="02020603050405020304" pitchFamily="18" charset="0"/>
              </a:rPr>
              <a:t>(</a:t>
            </a:r>
            <a:r>
              <a:rPr lang="hu-HU" dirty="0" err="1"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storm</a:t>
            </a:r>
            <a:r>
              <a:rPr lang="hu-HU"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hu-HU" dirty="0" smtClean="0">
                <a:latin typeface="Times New Roman" panose="02020603050405020304" pitchFamily="18" charset="0"/>
                <a:cs typeface="Times New Roman" panose="02020603050405020304" pitchFamily="18" charset="0"/>
              </a:rPr>
              <a:t>Lear [</a:t>
            </a:r>
            <a:r>
              <a:rPr lang="hu-HU" dirty="0" err="1" smtClean="0">
                <a:latin typeface="Times New Roman" panose="02020603050405020304" pitchFamily="18" charset="0"/>
                <a:cs typeface="Times New Roman" panose="02020603050405020304" pitchFamily="18" charset="0"/>
              </a:rPr>
              <a:t>to</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Poor</a:t>
            </a:r>
            <a:r>
              <a:rPr lang="hu-HU" dirty="0" smtClean="0">
                <a:latin typeface="Times New Roman" panose="02020603050405020304" pitchFamily="18" charset="0"/>
                <a:cs typeface="Times New Roman" panose="02020603050405020304" pitchFamily="18" charset="0"/>
              </a:rPr>
              <a:t> Tom]: </a:t>
            </a:r>
            <a:r>
              <a:rPr lang="en-US" dirty="0" smtClean="0">
                <a:latin typeface="Times New Roman" panose="02020603050405020304" pitchFamily="18" charset="0"/>
                <a:cs typeface="Times New Roman" panose="02020603050405020304" pitchFamily="18" charset="0"/>
              </a:rPr>
              <a:t>Thou </a:t>
            </a:r>
            <a:r>
              <a:rPr lang="en-US" dirty="0">
                <a:latin typeface="Times New Roman" panose="02020603050405020304" pitchFamily="18" charset="0"/>
                <a:cs typeface="Times New Roman" panose="02020603050405020304" pitchFamily="18" charset="0"/>
              </a:rPr>
              <a:t>art the thing itself:</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unaccommodated man is no more but such a poor bare,</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forked animal as thou </a:t>
            </a:r>
            <a:r>
              <a:rPr lang="en-US" dirty="0" smtClean="0">
                <a:latin typeface="Times New Roman" panose="02020603050405020304" pitchFamily="18" charset="0"/>
                <a:cs typeface="Times New Roman" panose="02020603050405020304" pitchFamily="18" charset="0"/>
              </a:rPr>
              <a:t>art</a:t>
            </a:r>
            <a:r>
              <a:rPr lang="hu-HU" dirty="0" smtClean="0">
                <a:latin typeface="Times New Roman" panose="02020603050405020304" pitchFamily="18" charset="0"/>
                <a:cs typeface="Times New Roman" panose="02020603050405020304" pitchFamily="18" charset="0"/>
              </a:rPr>
              <a:t>…</a:t>
            </a:r>
          </a:p>
          <a:p>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Take </a:t>
            </a:r>
            <a:r>
              <a:rPr lang="en-US" dirty="0">
                <a:latin typeface="Times New Roman" panose="02020603050405020304" pitchFamily="18" charset="0"/>
                <a:cs typeface="Times New Roman" panose="02020603050405020304" pitchFamily="18" charset="0"/>
              </a:rPr>
              <a:t>physic, pomp;</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Expose thyself to feel what wretches feel,</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6103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665185"/>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Recommended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Literature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665184"/>
            <a:ext cx="12192000" cy="6192815"/>
          </a:xfrm>
        </p:spPr>
        <p:txBody>
          <a:bodyPr>
            <a:normAutofit fontScale="85000" lnSpcReduction="20000"/>
          </a:bodyPr>
          <a:lstStyle/>
          <a:p>
            <a:pPr lvl="0"/>
            <a:r>
              <a:rPr lang="en-US" dirty="0" smtClean="0">
                <a:latin typeface="Times New Roman" panose="02020603050405020304" pitchFamily="18" charset="0"/>
                <a:cs typeface="Times New Roman" panose="02020603050405020304" pitchFamily="18" charset="0"/>
              </a:rPr>
              <a:t>Andrews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Kerri</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Herself [...] Fills The Foreground’: Negotiating Autobiography in the </a:t>
            </a:r>
            <a:r>
              <a:rPr lang="en-US" i="1" dirty="0">
                <a:latin typeface="Times New Roman" panose="02020603050405020304" pitchFamily="18" charset="0"/>
                <a:cs typeface="Times New Roman" panose="02020603050405020304" pitchFamily="18" charset="0"/>
              </a:rPr>
              <a:t>Elegiac Sonnets </a:t>
            </a:r>
            <a:r>
              <a:rPr lang="en-US" dirty="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The Emigrants</a:t>
            </a:r>
            <a:r>
              <a:rPr lang="hu-HU" i="1" dirty="0">
                <a:latin typeface="Times New Roman" panose="02020603050405020304" pitchFamily="18" charset="0"/>
                <a:cs typeface="Times New Roman" panose="02020603050405020304" pitchFamily="18" charset="0"/>
              </a:rPr>
              <a:t>. Charlotte Smith </a:t>
            </a:r>
            <a:r>
              <a:rPr lang="hu-HU" i="1" dirty="0" err="1">
                <a:latin typeface="Times New Roman" panose="02020603050405020304" pitchFamily="18" charset="0"/>
                <a:cs typeface="Times New Roman" panose="02020603050405020304" pitchFamily="18" charset="0"/>
              </a:rPr>
              <a:t>in</a:t>
            </a:r>
            <a:r>
              <a:rPr lang="hu-HU" i="1" dirty="0">
                <a:latin typeface="Times New Roman" panose="02020603050405020304" pitchFamily="18" charset="0"/>
                <a:cs typeface="Times New Roman" panose="02020603050405020304" pitchFamily="18" charset="0"/>
              </a:rPr>
              <a:t> English </a:t>
            </a:r>
            <a:r>
              <a:rPr lang="hu-HU" i="1" dirty="0" err="1">
                <a:latin typeface="Times New Roman" panose="02020603050405020304" pitchFamily="18" charset="0"/>
                <a:cs typeface="Times New Roman" panose="02020603050405020304" pitchFamily="18" charset="0"/>
              </a:rPr>
              <a:t>Romanticism</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ed</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Jacqueline</a:t>
            </a:r>
            <a:r>
              <a:rPr lang="hu-HU" dirty="0">
                <a:latin typeface="Times New Roman" panose="02020603050405020304" pitchFamily="18" charset="0"/>
                <a:cs typeface="Times New Roman" panose="02020603050405020304" pitchFamily="18" charset="0"/>
              </a:rPr>
              <a:t> M. </a:t>
            </a:r>
            <a:r>
              <a:rPr lang="hu-HU" dirty="0" err="1">
                <a:latin typeface="Times New Roman" panose="02020603050405020304" pitchFamily="18" charset="0"/>
                <a:cs typeface="Times New Roman" panose="02020603050405020304" pitchFamily="18" charset="0"/>
              </a:rPr>
              <a:t>Labbe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Pickering</a:t>
            </a:r>
            <a:r>
              <a:rPr lang="hu-HU" dirty="0">
                <a:latin typeface="Times New Roman" panose="02020603050405020304" pitchFamily="18" charset="0"/>
                <a:cs typeface="Times New Roman" panose="02020603050405020304" pitchFamily="18" charset="0"/>
              </a:rPr>
              <a:t> &amp; </a:t>
            </a:r>
            <a:r>
              <a:rPr lang="hu-HU" dirty="0" err="1">
                <a:latin typeface="Times New Roman" panose="02020603050405020304" pitchFamily="18" charset="0"/>
                <a:cs typeface="Times New Roman" panose="02020603050405020304" pitchFamily="18" charset="0"/>
              </a:rPr>
              <a:t>Chatto</a:t>
            </a:r>
            <a:r>
              <a:rPr lang="hu-HU" dirty="0">
                <a:latin typeface="Times New Roman" panose="02020603050405020304" pitchFamily="18" charset="0"/>
                <a:cs typeface="Times New Roman" panose="02020603050405020304" pitchFamily="18" charset="0"/>
              </a:rPr>
              <a:t>, 2008. 13-28. </a:t>
            </a:r>
          </a:p>
          <a:p>
            <a:pPr lvl="0"/>
            <a:r>
              <a:rPr lang="en-US" dirty="0">
                <a:latin typeface="Times New Roman" panose="02020603050405020304" pitchFamily="18" charset="0"/>
                <a:cs typeface="Times New Roman" panose="02020603050405020304" pitchFamily="18" charset="0"/>
              </a:rPr>
              <a:t> Blank</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Antje</a:t>
            </a:r>
            <a:r>
              <a:rPr lang="hu-H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hu-HU" dirty="0" err="1" smtClean="0">
                <a:latin typeface="Times New Roman" panose="02020603050405020304" pitchFamily="18" charset="0"/>
                <a:cs typeface="Times New Roman" panose="02020603050405020304" pitchFamily="18" charset="0"/>
              </a:rPr>
              <a:t>Things</a:t>
            </a:r>
            <a:r>
              <a:rPr lang="hu-HU" dirty="0" smtClean="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They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Were</a:t>
            </a:r>
            <a:r>
              <a:rPr lang="en-US" dirty="0">
                <a:latin typeface="Times New Roman" panose="02020603050405020304" pitchFamily="18" charset="0"/>
                <a:cs typeface="Times New Roman" panose="02020603050405020304" pitchFamily="18" charset="0"/>
              </a:rPr>
              <a:t>: T</a:t>
            </a:r>
            <a:r>
              <a:rPr lang="hu-HU" dirty="0">
                <a:latin typeface="Times New Roman" panose="02020603050405020304" pitchFamily="18" charset="0"/>
                <a:cs typeface="Times New Roman" panose="02020603050405020304" pitchFamily="18" charset="0"/>
              </a:rPr>
              <a:t>he</a:t>
            </a:r>
            <a:r>
              <a:rPr lang="en-US" dirty="0">
                <a:latin typeface="Times New Roman" panose="02020603050405020304" pitchFamily="18" charset="0"/>
                <a:cs typeface="Times New Roman" panose="02020603050405020304" pitchFamily="18" charset="0"/>
              </a:rPr>
              <a:t> G</a:t>
            </a:r>
            <a:r>
              <a:rPr lang="hu-HU" dirty="0" err="1">
                <a:latin typeface="Times New Roman" panose="02020603050405020304" pitchFamily="18" charset="0"/>
                <a:cs typeface="Times New Roman" panose="02020603050405020304" pitchFamily="18" charset="0"/>
              </a:rPr>
              <a:t>othic</a:t>
            </a:r>
            <a:r>
              <a:rPr lang="hu-HU" dirty="0">
                <a:latin typeface="Times New Roman" panose="02020603050405020304" pitchFamily="18" charset="0"/>
                <a:cs typeface="Times New Roman" panose="02020603050405020304" pitchFamily="18" charset="0"/>
              </a:rPr>
              <a:t> of</a:t>
            </a:r>
            <a:r>
              <a:rPr lang="en-US" dirty="0">
                <a:latin typeface="Times New Roman" panose="02020603050405020304" pitchFamily="18" charset="0"/>
                <a:cs typeface="Times New Roman" panose="02020603050405020304" pitchFamily="18" charset="0"/>
              </a:rPr>
              <a:t> R</a:t>
            </a:r>
            <a:r>
              <a:rPr lang="hu-HU" dirty="0" err="1">
                <a:latin typeface="Times New Roman" panose="02020603050405020304" pitchFamily="18" charset="0"/>
                <a:cs typeface="Times New Roman" panose="02020603050405020304" pitchFamily="18" charset="0"/>
              </a:rPr>
              <a:t>eal</a:t>
            </a:r>
            <a:r>
              <a:rPr lang="en-US" dirty="0">
                <a:latin typeface="Times New Roman" panose="02020603050405020304" pitchFamily="18" charset="0"/>
                <a:cs typeface="Times New Roman" panose="02020603050405020304" pitchFamily="18" charset="0"/>
              </a:rPr>
              <a:t> L</a:t>
            </a:r>
            <a:r>
              <a:rPr lang="hu-HU" dirty="0" err="1">
                <a:latin typeface="Times New Roman" panose="02020603050405020304" pitchFamily="18" charset="0"/>
                <a:cs typeface="Times New Roman" panose="02020603050405020304" pitchFamily="18" charset="0"/>
              </a:rPr>
              <a:t>ife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in</a:t>
            </a:r>
            <a:r>
              <a:rPr lang="en-US" dirty="0">
                <a:latin typeface="Times New Roman" panose="02020603050405020304" pitchFamily="18" charset="0"/>
                <a:cs typeface="Times New Roman" panose="02020603050405020304" pitchFamily="18" charset="0"/>
              </a:rPr>
              <a:t> C</a:t>
            </a:r>
            <a:r>
              <a:rPr lang="hu-HU" dirty="0" err="1">
                <a:latin typeface="Times New Roman" panose="02020603050405020304" pitchFamily="18" charset="0"/>
                <a:cs typeface="Times New Roman" panose="02020603050405020304" pitchFamily="18" charset="0"/>
              </a:rPr>
              <a:t>harlotte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Smith’s</a:t>
            </a:r>
            <a:r>
              <a:rPr lang="hu-HU" dirty="0">
                <a:latin typeface="Times New Roman" panose="02020603050405020304" pitchFamily="18" charset="0"/>
                <a:cs typeface="Times New Roman" panose="02020603050405020304" pitchFamily="18" charset="0"/>
              </a:rPr>
              <a:t> </a:t>
            </a:r>
            <a:r>
              <a:rPr lang="hu-HU" i="1" dirty="0">
                <a:latin typeface="Times New Roman" panose="02020603050405020304" pitchFamily="18" charset="0"/>
                <a:cs typeface="Times New Roman" panose="02020603050405020304" pitchFamily="18" charset="0"/>
              </a:rPr>
              <a:t>The </a:t>
            </a:r>
            <a:r>
              <a:rPr lang="hu-HU" i="1" dirty="0" err="1">
                <a:latin typeface="Times New Roman" panose="02020603050405020304" pitchFamily="18" charset="0"/>
                <a:cs typeface="Times New Roman" panose="02020603050405020304" pitchFamily="18" charset="0"/>
              </a:rPr>
              <a:t>Emigrants</a:t>
            </a:r>
            <a:r>
              <a:rPr lang="hu-HU" dirty="0">
                <a:latin typeface="Times New Roman" panose="02020603050405020304" pitchFamily="18" charset="0"/>
                <a:cs typeface="Times New Roman" panose="02020603050405020304" pitchFamily="18" charset="0"/>
              </a:rPr>
              <a:t> and </a:t>
            </a:r>
            <a:r>
              <a:rPr lang="hu-HU" i="1" dirty="0">
                <a:latin typeface="Times New Roman" panose="02020603050405020304" pitchFamily="18" charset="0"/>
                <a:cs typeface="Times New Roman" panose="02020603050405020304" pitchFamily="18" charset="0"/>
              </a:rPr>
              <a:t>The </a:t>
            </a:r>
            <a:r>
              <a:rPr lang="en-US" i="1" dirty="0">
                <a:latin typeface="Times New Roman" panose="02020603050405020304" pitchFamily="18" charset="0"/>
                <a:cs typeface="Times New Roman" panose="02020603050405020304" pitchFamily="18" charset="0"/>
              </a:rPr>
              <a:t>B</a:t>
            </a:r>
            <a:r>
              <a:rPr lang="hu-HU" i="1" dirty="0" err="1">
                <a:latin typeface="Times New Roman" panose="02020603050405020304" pitchFamily="18" charset="0"/>
                <a:cs typeface="Times New Roman" panose="02020603050405020304" pitchFamily="18" charset="0"/>
              </a:rPr>
              <a:t>anished</a:t>
            </a:r>
            <a:r>
              <a:rPr lang="hu-HU" i="1" dirty="0">
                <a:latin typeface="Times New Roman" panose="02020603050405020304" pitchFamily="18" charset="0"/>
                <a:cs typeface="Times New Roman" panose="02020603050405020304" pitchFamily="18" charset="0"/>
              </a:rPr>
              <a:t> Man</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Women's </a:t>
            </a:r>
            <a:r>
              <a:rPr lang="en-US" i="1" dirty="0" smtClean="0">
                <a:latin typeface="Times New Roman" panose="02020603050405020304" pitchFamily="18" charset="0"/>
                <a:cs typeface="Times New Roman" panose="02020603050405020304" pitchFamily="18" charset="0"/>
              </a:rPr>
              <a:t>Writing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16:1 (2009) 78-93</a:t>
            </a:r>
            <a:r>
              <a:rPr lang="hu-HU" dirty="0">
                <a:latin typeface="Times New Roman" panose="02020603050405020304" pitchFamily="18" charset="0"/>
                <a:cs typeface="Times New Roman" panose="02020603050405020304" pitchFamily="18" charset="0"/>
              </a:rPr>
              <a:t>.</a:t>
            </a:r>
          </a:p>
          <a:p>
            <a:pPr lvl="0"/>
            <a:r>
              <a:rPr lang="hu-HU" dirty="0" err="1">
                <a:latin typeface="Times New Roman" panose="02020603050405020304" pitchFamily="18" charset="0"/>
                <a:cs typeface="Times New Roman" panose="02020603050405020304" pitchFamily="18" charset="0"/>
              </a:rPr>
              <a:t>Craciun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Adriana</a:t>
            </a:r>
            <a:r>
              <a:rPr lang="hu-HU" dirty="0">
                <a:latin typeface="Times New Roman" panose="02020603050405020304" pitchFamily="18" charset="0"/>
                <a:cs typeface="Times New Roman" panose="02020603050405020304" pitchFamily="18" charset="0"/>
              </a:rPr>
              <a:t>. </a:t>
            </a:r>
            <a:r>
              <a:rPr lang="hu-HU" i="1" dirty="0">
                <a:latin typeface="Times New Roman" panose="02020603050405020304" pitchFamily="18" charset="0"/>
                <a:cs typeface="Times New Roman" panose="02020603050405020304" pitchFamily="18" charset="0"/>
              </a:rPr>
              <a:t>British </a:t>
            </a:r>
            <a:r>
              <a:rPr lang="hu-HU" i="1" dirty="0" err="1">
                <a:latin typeface="Times New Roman" panose="02020603050405020304" pitchFamily="18" charset="0"/>
                <a:cs typeface="Times New Roman" panose="02020603050405020304" pitchFamily="18" charset="0"/>
              </a:rPr>
              <a:t>Women</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Writers</a:t>
            </a:r>
            <a:r>
              <a:rPr lang="hu-HU" i="1" dirty="0">
                <a:latin typeface="Times New Roman" panose="02020603050405020304" pitchFamily="18" charset="0"/>
                <a:cs typeface="Times New Roman" panose="02020603050405020304" pitchFamily="18" charset="0"/>
              </a:rPr>
              <a:t> and </a:t>
            </a:r>
            <a:r>
              <a:rPr lang="hu-HU" i="1" dirty="0" err="1">
                <a:latin typeface="Times New Roman" panose="02020603050405020304" pitchFamily="18" charset="0"/>
                <a:cs typeface="Times New Roman" panose="02020603050405020304" pitchFamily="18" charset="0"/>
              </a:rPr>
              <a:t>the</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French</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Revolution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Palgrave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Macmillan</a:t>
            </a:r>
            <a:r>
              <a:rPr lang="hu-HU" dirty="0">
                <a:latin typeface="Times New Roman" panose="02020603050405020304" pitchFamily="18" charset="0"/>
                <a:cs typeface="Times New Roman" panose="02020603050405020304" pitchFamily="18" charset="0"/>
              </a:rPr>
              <a:t>, 2005. 138-178. </a:t>
            </a:r>
          </a:p>
          <a:p>
            <a:pPr lvl="0"/>
            <a:r>
              <a:rPr lang="hu-HU" dirty="0" err="1">
                <a:latin typeface="Times New Roman" panose="02020603050405020304" pitchFamily="18" charset="0"/>
                <a:cs typeface="Times New Roman" panose="02020603050405020304" pitchFamily="18" charset="0"/>
              </a:rPr>
              <a:t>Labbe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Jacqueline</a:t>
            </a:r>
            <a:r>
              <a:rPr lang="hu-HU" dirty="0">
                <a:latin typeface="Times New Roman" panose="02020603050405020304" pitchFamily="18" charset="0"/>
                <a:cs typeface="Times New Roman" panose="02020603050405020304" pitchFamily="18" charset="0"/>
              </a:rPr>
              <a:t> M. </a:t>
            </a:r>
            <a:r>
              <a:rPr lang="hu-HU" i="1" dirty="0">
                <a:latin typeface="Times New Roman" panose="02020603050405020304" pitchFamily="18" charset="0"/>
                <a:cs typeface="Times New Roman" panose="02020603050405020304" pitchFamily="18" charset="0"/>
              </a:rPr>
              <a:t>Charlotte Smith: </a:t>
            </a:r>
            <a:r>
              <a:rPr lang="hu-HU" i="1" dirty="0" err="1">
                <a:latin typeface="Times New Roman" panose="02020603050405020304" pitchFamily="18" charset="0"/>
                <a:cs typeface="Times New Roman" panose="02020603050405020304" pitchFamily="18" charset="0"/>
              </a:rPr>
              <a:t>Romanticism</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poetry</a:t>
            </a:r>
            <a:r>
              <a:rPr lang="hu-HU" i="1" dirty="0">
                <a:latin typeface="Times New Roman" panose="02020603050405020304" pitchFamily="18" charset="0"/>
                <a:cs typeface="Times New Roman" panose="02020603050405020304" pitchFamily="18" charset="0"/>
              </a:rPr>
              <a:t> and </a:t>
            </a:r>
            <a:r>
              <a:rPr lang="hu-HU" i="1" dirty="0" err="1">
                <a:latin typeface="Times New Roman" panose="02020603050405020304" pitchFamily="18" charset="0"/>
                <a:cs typeface="Times New Roman" panose="02020603050405020304" pitchFamily="18" charset="0"/>
              </a:rPr>
              <a:t>the</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culture</a:t>
            </a:r>
            <a:r>
              <a:rPr lang="hu-HU" i="1" dirty="0">
                <a:latin typeface="Times New Roman" panose="02020603050405020304" pitchFamily="18" charset="0"/>
                <a:cs typeface="Times New Roman" panose="02020603050405020304" pitchFamily="18" charset="0"/>
              </a:rPr>
              <a:t> of </a:t>
            </a:r>
            <a:r>
              <a:rPr lang="hu-HU" i="1" dirty="0" err="1">
                <a:latin typeface="Times New Roman" panose="02020603050405020304" pitchFamily="18" charset="0"/>
                <a:cs typeface="Times New Roman" panose="02020603050405020304" pitchFamily="18" charset="0"/>
              </a:rPr>
              <a:t>gender</a:t>
            </a:r>
            <a:r>
              <a:rPr lang="hu-HU" i="1"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Manchester UP, 2003. 116-141.</a:t>
            </a:r>
          </a:p>
          <a:p>
            <a:pPr lvl="0"/>
            <a:r>
              <a:rPr lang="en-US" dirty="0">
                <a:latin typeface="Times New Roman" panose="02020603050405020304" pitchFamily="18" charset="0"/>
                <a:cs typeface="Times New Roman" panose="02020603050405020304" pitchFamily="18" charset="0"/>
              </a:rPr>
              <a:t>Ö</a:t>
            </a:r>
            <a:r>
              <a:rPr lang="hu-HU" dirty="0" err="1">
                <a:latin typeface="Times New Roman" panose="02020603050405020304" pitchFamily="18" charset="0"/>
                <a:cs typeface="Times New Roman" panose="02020603050405020304" pitchFamily="18" charset="0"/>
              </a:rPr>
              <a:t>zdemir</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a:t>
            </a:r>
            <a:r>
              <a:rPr lang="hu-HU" dirty="0" err="1">
                <a:latin typeface="Times New Roman" panose="02020603050405020304" pitchFamily="18" charset="0"/>
                <a:cs typeface="Times New Roman" panose="02020603050405020304" pitchFamily="18" charset="0"/>
              </a:rPr>
              <a:t>rinç</a:t>
            </a:r>
            <a:r>
              <a:rPr lang="hu-H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"Charlotte </a:t>
            </a:r>
            <a:r>
              <a:rPr lang="en-US" dirty="0">
                <a:latin typeface="Times New Roman" panose="02020603050405020304" pitchFamily="18" charset="0"/>
                <a:cs typeface="Times New Roman" panose="02020603050405020304" pitchFamily="18" charset="0"/>
              </a:rPr>
              <a:t>Smith's Poetry as Sentimental Discourse</a:t>
            </a:r>
            <a:r>
              <a:rPr lang="hu-HU"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Studies in Romanticism</a:t>
            </a:r>
            <a:r>
              <a:rPr lang="en-US" dirty="0">
                <a:latin typeface="Times New Roman" panose="02020603050405020304" pitchFamily="18" charset="0"/>
                <a:cs typeface="Times New Roman" panose="02020603050405020304" pitchFamily="18" charset="0"/>
              </a:rPr>
              <a:t> 50</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3 (2011) 437-473</a:t>
            </a:r>
            <a:r>
              <a:rPr lang="hu-HU" dirty="0">
                <a:latin typeface="Times New Roman" panose="02020603050405020304" pitchFamily="18" charset="0"/>
                <a:cs typeface="Times New Roman" panose="02020603050405020304" pitchFamily="18" charset="0"/>
              </a:rPr>
              <a:t>.</a:t>
            </a:r>
          </a:p>
          <a:p>
            <a:pPr lvl="0"/>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Rennhak</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Katharina</a:t>
            </a:r>
            <a:r>
              <a:rPr lang="hu-H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"Tropes </a:t>
            </a:r>
            <a:r>
              <a:rPr lang="en-US" dirty="0">
                <a:latin typeface="Times New Roman" panose="02020603050405020304" pitchFamily="18" charset="0"/>
                <a:cs typeface="Times New Roman" panose="02020603050405020304" pitchFamily="18" charset="0"/>
              </a:rPr>
              <a:t>of Exile in the 1790s: English Women Writers and French Emigrants</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European Romantic Review</a:t>
            </a:r>
            <a:r>
              <a:rPr lang="en-US" dirty="0">
                <a:latin typeface="Times New Roman" panose="02020603050405020304" pitchFamily="18" charset="0"/>
                <a:cs typeface="Times New Roman" panose="02020603050405020304" pitchFamily="18" charset="0"/>
              </a:rPr>
              <a:t> 17:5 (2006) 575-592</a:t>
            </a:r>
            <a:r>
              <a:rPr lang="hu-HU" dirty="0">
                <a:latin typeface="Times New Roman" panose="02020603050405020304" pitchFamily="18" charset="0"/>
                <a:cs typeface="Times New Roman" panose="02020603050405020304" pitchFamily="18" charset="0"/>
              </a:rPr>
              <a:t>.</a:t>
            </a:r>
          </a:p>
          <a:p>
            <a:pPr lvl="0"/>
            <a:r>
              <a:rPr lang="hu-HU" dirty="0">
                <a:latin typeface="Times New Roman" panose="02020603050405020304" pitchFamily="18" charset="0"/>
                <a:cs typeface="Times New Roman" panose="02020603050405020304" pitchFamily="18" charset="0"/>
              </a:rPr>
              <a:t>Smith Hart, </a:t>
            </a:r>
            <a:r>
              <a:rPr lang="hu-HU" dirty="0" err="1">
                <a:latin typeface="Times New Roman" panose="02020603050405020304" pitchFamily="18" charset="0"/>
                <a:cs typeface="Times New Roman" panose="02020603050405020304" pitchFamily="18" charset="0"/>
              </a:rPr>
              <a:t>Monica</a:t>
            </a:r>
            <a:r>
              <a:rPr lang="hu-H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Charlotte </a:t>
            </a:r>
            <a:r>
              <a:rPr lang="hu-HU" dirty="0" err="1">
                <a:latin typeface="Times New Roman" panose="02020603050405020304" pitchFamily="18" charset="0"/>
                <a:cs typeface="Times New Roman" panose="02020603050405020304" pitchFamily="18" charset="0"/>
              </a:rPr>
              <a:t>Smith’s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Exilic</a:t>
            </a:r>
            <a:r>
              <a:rPr lang="hu-HU" dirty="0">
                <a:latin typeface="Times New Roman" panose="02020603050405020304" pitchFamily="18" charset="0"/>
                <a:cs typeface="Times New Roman" panose="02020603050405020304" pitchFamily="18" charset="0"/>
              </a:rPr>
              <a:t> Persona”, </a:t>
            </a:r>
            <a:r>
              <a:rPr lang="hu-HU" i="1" dirty="0" err="1">
                <a:latin typeface="Times New Roman" panose="02020603050405020304" pitchFamily="18" charset="0"/>
                <a:cs typeface="Times New Roman" panose="02020603050405020304" pitchFamily="18" charset="0"/>
              </a:rPr>
              <a:t>Partial</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Answers</a:t>
            </a:r>
            <a:r>
              <a:rPr lang="hu-HU" i="1"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8.2 (2010) 305-323. </a:t>
            </a:r>
          </a:p>
          <a:p>
            <a:pPr lvl="0"/>
            <a:r>
              <a:rPr lang="en-US" dirty="0">
                <a:latin typeface="Times New Roman" panose="02020603050405020304" pitchFamily="18" charset="0"/>
                <a:cs typeface="Times New Roman" panose="02020603050405020304" pitchFamily="18" charset="0"/>
              </a:rPr>
              <a:t>Wiley</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Michael</a:t>
            </a:r>
            <a:r>
              <a:rPr lang="hu-H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Geography of Displacement and Replacement in Charlotte Smith’s </a:t>
            </a:r>
            <a:r>
              <a:rPr lang="en-US" i="1" dirty="0">
                <a:latin typeface="Times New Roman" panose="02020603050405020304" pitchFamily="18" charset="0"/>
                <a:cs typeface="Times New Roman" panose="02020603050405020304" pitchFamily="18" charset="0"/>
              </a:rPr>
              <a:t>The Emigrants</a:t>
            </a:r>
            <a:r>
              <a:rPr lang="hu-HU"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European Romantic Review</a:t>
            </a:r>
            <a:r>
              <a:rPr lang="en-US" dirty="0">
                <a:latin typeface="Times New Roman" panose="02020603050405020304" pitchFamily="18" charset="0"/>
                <a:cs typeface="Times New Roman" panose="02020603050405020304" pitchFamily="18" charset="0"/>
              </a:rPr>
              <a:t> 17:1 (2006) 55-68</a:t>
            </a:r>
            <a:r>
              <a:rPr lang="hu-HU" dirty="0">
                <a:latin typeface="Times New Roman" panose="02020603050405020304" pitchFamily="18" charset="0"/>
                <a:cs typeface="Times New Roman" panose="02020603050405020304" pitchFamily="18" charset="0"/>
              </a:rPr>
              <a:t>.</a:t>
            </a:r>
          </a:p>
          <a:p>
            <a:pPr lvl="0"/>
            <a:r>
              <a:rPr lang="en-US" dirty="0" err="1">
                <a:latin typeface="Times New Roman" panose="02020603050405020304" pitchFamily="18" charset="0"/>
                <a:cs typeface="Times New Roman" panose="02020603050405020304" pitchFamily="18" charset="0"/>
              </a:rPr>
              <a:t>Wolfson</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Susan J. </a:t>
            </a:r>
            <a:r>
              <a:rPr lang="en-US" dirty="0" smtClean="0">
                <a:latin typeface="Times New Roman" panose="02020603050405020304" pitchFamily="18" charset="0"/>
                <a:cs typeface="Times New Roman" panose="02020603050405020304" pitchFamily="18" charset="0"/>
              </a:rPr>
              <a:t>"Charlotte </a:t>
            </a:r>
            <a:r>
              <a:rPr lang="en-US" dirty="0">
                <a:latin typeface="Times New Roman" panose="02020603050405020304" pitchFamily="18" charset="0"/>
                <a:cs typeface="Times New Roman" panose="02020603050405020304" pitchFamily="18" charset="0"/>
              </a:rPr>
              <a:t>Smith's "</a:t>
            </a:r>
            <a:r>
              <a:rPr lang="en-US" i="1" dirty="0">
                <a:latin typeface="Times New Roman" panose="02020603050405020304" pitchFamily="18" charset="0"/>
                <a:cs typeface="Times New Roman" panose="02020603050405020304" pitchFamily="18" charset="0"/>
              </a:rPr>
              <a:t>Emigrants</a:t>
            </a:r>
            <a:r>
              <a:rPr lang="en-US" dirty="0">
                <a:latin typeface="Times New Roman" panose="02020603050405020304" pitchFamily="18" charset="0"/>
                <a:cs typeface="Times New Roman" panose="02020603050405020304" pitchFamily="18" charset="0"/>
              </a:rPr>
              <a:t>": Forging Connections at the Borders of a Female Tradition</a:t>
            </a:r>
            <a:r>
              <a:rPr lang="hu-HU"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Huntington Library Quarterly</a:t>
            </a:r>
            <a:r>
              <a:rPr lang="en-US" dirty="0">
                <a:latin typeface="Times New Roman" panose="02020603050405020304" pitchFamily="18" charset="0"/>
                <a:cs typeface="Times New Roman" panose="02020603050405020304" pitchFamily="18" charset="0"/>
              </a:rPr>
              <a:t> 63</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4 (2000) 509-546</a:t>
            </a:r>
            <a:r>
              <a:rPr lang="hu-H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08844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90154"/>
            <a:ext cx="10515600" cy="553792"/>
          </a:xfrm>
        </p:spPr>
        <p:txBody>
          <a:bodyPr>
            <a:normAutofit fontScale="90000"/>
          </a:bodyPr>
          <a:lstStyle/>
          <a:p>
            <a:pPr algn="ctr"/>
            <a:r>
              <a:rPr lang="hu-HU" dirty="0" smtClean="0">
                <a:latin typeface="Times New Roman" panose="02020603050405020304" pitchFamily="18" charset="0"/>
                <a:cs typeface="Times New Roman" panose="02020603050405020304" pitchFamily="18" charset="0"/>
              </a:rPr>
              <a:t>1792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13763" y="643945"/>
            <a:ext cx="11964473" cy="6053070"/>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February 9</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Property of émigrés declared forfeit to the nation.</a:t>
            </a:r>
          </a:p>
          <a:p>
            <a:r>
              <a:rPr lang="en-US" dirty="0" smtClean="0">
                <a:latin typeface="Times New Roman" panose="02020603050405020304" pitchFamily="18" charset="0"/>
                <a:cs typeface="Times New Roman" panose="02020603050405020304" pitchFamily="18" charset="0"/>
              </a:rPr>
              <a:t>April 20</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France declares war on Austria.</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August 10-13</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Storming of </a:t>
            </a:r>
            <a:r>
              <a:rPr lang="en-US" dirty="0" err="1" smtClean="0">
                <a:latin typeface="Times New Roman" panose="02020603050405020304" pitchFamily="18" charset="0"/>
                <a:cs typeface="Times New Roman" panose="02020603050405020304" pitchFamily="18" charset="0"/>
              </a:rPr>
              <a:t>Tuileries</a:t>
            </a:r>
            <a:r>
              <a:rPr lang="en-US" dirty="0" smtClean="0">
                <a:latin typeface="Times New Roman" panose="02020603050405020304" pitchFamily="18" charset="0"/>
                <a:cs typeface="Times New Roman" panose="02020603050405020304" pitchFamily="18" charset="0"/>
              </a:rPr>
              <a:t>. King imprisoned with his family</a:t>
            </a:r>
            <a:r>
              <a:rPr lang="hu-HU"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September 2</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Prussian army captures Verdun</a:t>
            </a:r>
            <a:r>
              <a:rPr lang="hu-HU"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September 2-6</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'September Massacres' - Paris crowd murder 1200</a:t>
            </a:r>
            <a:r>
              <a:rPr lang="hu-H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September 20</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French defeat Prussians at </a:t>
            </a:r>
            <a:r>
              <a:rPr lang="en-US" dirty="0" err="1" smtClean="0">
                <a:latin typeface="Times New Roman" panose="02020603050405020304" pitchFamily="18" charset="0"/>
                <a:cs typeface="Times New Roman" panose="02020603050405020304" pitchFamily="18" charset="0"/>
              </a:rPr>
              <a:t>Valmy</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September 20-21	Final sessions of Legislative Assembly. First session of the Convention. Unanimous vote to abolish monarchy. Revolutionary calendar introduced.</a:t>
            </a:r>
          </a:p>
          <a:p>
            <a:r>
              <a:rPr lang="en-US" dirty="0" smtClean="0">
                <a:latin typeface="Times New Roman" panose="02020603050405020304" pitchFamily="18" charset="0"/>
                <a:cs typeface="Times New Roman" panose="02020603050405020304" pitchFamily="18" charset="0"/>
              </a:rPr>
              <a:t>September 21-22</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Year I of the First Republic proclaimed</a:t>
            </a:r>
            <a:r>
              <a:rPr lang="hu-HU"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October 10</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Convention decree forbids use of </a:t>
            </a:r>
            <a:r>
              <a:rPr lang="en-US" dirty="0" err="1" smtClean="0">
                <a:latin typeface="Times New Roman" panose="02020603050405020304" pitchFamily="18" charset="0"/>
                <a:cs typeface="Times New Roman" panose="02020603050405020304" pitchFamily="18" charset="0"/>
              </a:rPr>
              <a:t>madame</a:t>
            </a:r>
            <a:r>
              <a:rPr lang="en-US" dirty="0" smtClean="0">
                <a:latin typeface="Times New Roman" panose="02020603050405020304" pitchFamily="18" charset="0"/>
                <a:cs typeface="Times New Roman" panose="02020603050405020304" pitchFamily="18" charset="0"/>
              </a:rPr>
              <a:t> and monsieur, and replaces them with </a:t>
            </a:r>
            <a:r>
              <a:rPr lang="en-US" dirty="0" err="1" smtClean="0">
                <a:latin typeface="Times New Roman" panose="02020603050405020304" pitchFamily="18" charset="0"/>
                <a:cs typeface="Times New Roman" panose="02020603050405020304" pitchFamily="18" charset="0"/>
              </a:rPr>
              <a:t>citoyen</a:t>
            </a:r>
            <a:r>
              <a:rPr lang="en-US" dirty="0" smtClean="0">
                <a:latin typeface="Times New Roman" panose="02020603050405020304" pitchFamily="18" charset="0"/>
                <a:cs typeface="Times New Roman" panose="02020603050405020304" pitchFamily="18" charset="0"/>
              </a:rPr>
              <a:t> and </a:t>
            </a:r>
            <a:r>
              <a:rPr lang="en-US" dirty="0" err="1" smtClean="0">
                <a:latin typeface="Times New Roman" panose="02020603050405020304" pitchFamily="18" charset="0"/>
                <a:cs typeface="Times New Roman" panose="02020603050405020304" pitchFamily="18" charset="0"/>
              </a:rPr>
              <a:t>citoyenne</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December 11</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Trial of the king begins.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6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90152"/>
            <a:ext cx="10515600" cy="566671"/>
          </a:xfrm>
        </p:spPr>
        <p:txBody>
          <a:bodyPr>
            <a:normAutofit fontScale="90000"/>
          </a:bodyPr>
          <a:lstStyle/>
          <a:p>
            <a:pPr algn="ctr"/>
            <a:r>
              <a:rPr lang="hu-HU" dirty="0" smtClean="0">
                <a:latin typeface="Times New Roman" panose="02020603050405020304" pitchFamily="18" charset="0"/>
                <a:cs typeface="Times New Roman" panose="02020603050405020304" pitchFamily="18" charset="0"/>
              </a:rPr>
              <a:t>1793</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656822"/>
            <a:ext cx="12192000" cy="6201177"/>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January 21</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Louis XVI executed.</a:t>
            </a:r>
          </a:p>
          <a:p>
            <a:r>
              <a:rPr lang="en-US" dirty="0" smtClean="0">
                <a:latin typeface="Times New Roman" panose="02020603050405020304" pitchFamily="18" charset="0"/>
                <a:cs typeface="Times New Roman" panose="02020603050405020304" pitchFamily="18" charset="0"/>
              </a:rPr>
              <a:t>February 1</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France declares war on Britain and Holland.</a:t>
            </a:r>
          </a:p>
          <a:p>
            <a:r>
              <a:rPr lang="en-US" dirty="0" smtClean="0">
                <a:latin typeface="Times New Roman" panose="02020603050405020304" pitchFamily="18" charset="0"/>
                <a:cs typeface="Times New Roman" panose="02020603050405020304" pitchFamily="18" charset="0"/>
              </a:rPr>
              <a:t>February 13</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First Coalition against France formed by Britain, Austria, Prussia, Holland, Spain and Sardinia.</a:t>
            </a:r>
          </a:p>
          <a:p>
            <a:r>
              <a:rPr lang="en-US" dirty="0" smtClean="0">
                <a:latin typeface="Times New Roman" panose="02020603050405020304" pitchFamily="18" charset="0"/>
                <a:cs typeface="Times New Roman" panose="02020603050405020304" pitchFamily="18" charset="0"/>
              </a:rPr>
              <a:t>May – June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Insurrection leads to fall of Gironde and purge of all government committees except the Committee of Public Safety.</a:t>
            </a:r>
          </a:p>
          <a:p>
            <a:r>
              <a:rPr lang="en-US" dirty="0" smtClean="0">
                <a:latin typeface="Times New Roman" panose="02020603050405020304" pitchFamily="18" charset="0"/>
                <a:cs typeface="Times New Roman" panose="02020603050405020304" pitchFamily="18" charset="0"/>
              </a:rPr>
              <a:t>July 17</a:t>
            </a:r>
            <a:r>
              <a:rPr lang="hu-HU" dirty="0" smtClean="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Abolition of all feudal rights without compensation.</a:t>
            </a:r>
          </a:p>
          <a:p>
            <a:r>
              <a:rPr lang="en-US" dirty="0" smtClean="0">
                <a:latin typeface="Times New Roman" panose="02020603050405020304" pitchFamily="18" charset="0"/>
                <a:cs typeface="Times New Roman" panose="02020603050405020304" pitchFamily="18" charset="0"/>
              </a:rPr>
              <a:t>July 27</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Robespierre and St Just appointed to Committee of Public Safety.</a:t>
            </a:r>
          </a:p>
          <a:p>
            <a:r>
              <a:rPr lang="en-US" dirty="0" smtClean="0">
                <a:latin typeface="Times New Roman" panose="02020603050405020304" pitchFamily="18" charset="0"/>
                <a:cs typeface="Times New Roman" panose="02020603050405020304" pitchFamily="18" charset="0"/>
              </a:rPr>
              <a:t>August 1</a:t>
            </a:r>
            <a:r>
              <a:rPr lang="hu-HU" dirty="0" smtClean="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Metric system adopted in France.</a:t>
            </a:r>
          </a:p>
          <a:p>
            <a:r>
              <a:rPr lang="en-US" dirty="0" smtClean="0">
                <a:latin typeface="Times New Roman" panose="02020603050405020304" pitchFamily="18" charset="0"/>
                <a:cs typeface="Times New Roman" panose="02020603050405020304" pitchFamily="18" charset="0"/>
              </a:rPr>
              <a:t>September 17</a:t>
            </a:r>
            <a:r>
              <a:rPr lang="hu-HU" dirty="0" smtClean="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Law of Suspects and beginning of the Terror.</a:t>
            </a:r>
          </a:p>
          <a:p>
            <a:r>
              <a:rPr lang="en-US" dirty="0" smtClean="0">
                <a:latin typeface="Times New Roman" panose="02020603050405020304" pitchFamily="18" charset="0"/>
                <a:cs typeface="Times New Roman" panose="02020603050405020304" pitchFamily="18" charset="0"/>
              </a:rPr>
              <a:t>October 10	</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Decree suspending constitution and sanctioning Revolutionary government for the 'duration of the war'.</a:t>
            </a:r>
          </a:p>
          <a:p>
            <a:r>
              <a:rPr lang="en-US" dirty="0" smtClean="0">
                <a:latin typeface="Times New Roman" panose="02020603050405020304" pitchFamily="18" charset="0"/>
                <a:cs typeface="Times New Roman" panose="02020603050405020304" pitchFamily="18" charset="0"/>
              </a:rPr>
              <a:t>October 16	</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Execution of Marie Antoinette.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4216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
            <a:ext cx="10515600" cy="643944"/>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Historical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Context</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643945"/>
            <a:ext cx="12186634" cy="6214056"/>
          </a:xfrm>
        </p:spPr>
        <p:txBody>
          <a:bodyPr/>
          <a:lstStyle/>
          <a:p>
            <a:pPr marL="0" indent="0">
              <a:buNone/>
            </a:pPr>
            <a:r>
              <a:rPr lang="en-GB" dirty="0" smtClean="0">
                <a:latin typeface="Times New Roman" panose="02020603050405020304" pitchFamily="18" charset="0"/>
                <a:cs typeface="Times New Roman" panose="02020603050405020304" pitchFamily="18" charset="0"/>
              </a:rPr>
              <a:t>The "scene" of Book I is set in "November, 1792," six months after priests who refused to support the Constitutional Church were declared traitors, three months after the decree for their expulsion and the arrest of the royal family at the </a:t>
            </a:r>
            <a:r>
              <a:rPr lang="en-GB" dirty="0" err="1" smtClean="0">
                <a:latin typeface="Times New Roman" panose="02020603050405020304" pitchFamily="18" charset="0"/>
                <a:cs typeface="Times New Roman" panose="02020603050405020304" pitchFamily="18" charset="0"/>
              </a:rPr>
              <a:t>Tuileries</a:t>
            </a:r>
            <a:r>
              <a:rPr lang="en-GB" dirty="0" smtClean="0">
                <a:latin typeface="Times New Roman" panose="02020603050405020304" pitchFamily="18" charset="0"/>
                <a:cs typeface="Times New Roman" panose="02020603050405020304" pitchFamily="18" charset="0"/>
              </a:rPr>
              <a:t>, two months after the September massacres (3 bishops and 220 priests among the slaughtered) and the confiscation of emigrants' property, and one month after the death penalty was established for any returnees. By November, Robespierre, the Terror's architect, had risen to power and Saint-Just was demanding judgment of Louis XVI as "a foreign enemy" of the Republic's "independence and unity"; in the same month, Smith was sheltering some emigrants in her own home. </a:t>
            </a:r>
          </a:p>
          <a:p>
            <a:pPr marL="0" indent="0">
              <a:buNone/>
            </a:pPr>
            <a:r>
              <a:rPr lang="en-GB" dirty="0" smtClean="0">
                <a:latin typeface="Times New Roman" panose="02020603050405020304" pitchFamily="18" charset="0"/>
                <a:cs typeface="Times New Roman" panose="02020603050405020304" pitchFamily="18" charset="0"/>
              </a:rPr>
              <a:t>Book II is set six months later, in "April, 1793," after the king's execution (January) and England's declaration of war against France (February), with the queen and her children in prison. Smith completed the poem in May, published it that summer, and read its first reviews as Marie Antoinette was facing trial and execution (she went to the guillotine in October).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196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695459"/>
          </a:xfrm>
        </p:spPr>
        <p:txBody>
          <a:bodyPr>
            <a:normAutofit/>
          </a:bodyPr>
          <a:lstStyle/>
          <a:p>
            <a:pPr algn="ctr"/>
            <a:r>
              <a:rPr lang="hu-HU" dirty="0" err="1" smtClean="0">
                <a:latin typeface="Times New Roman" panose="02020603050405020304" pitchFamily="18" charset="0"/>
                <a:cs typeface="Times New Roman" panose="02020603050405020304" pitchFamily="18" charset="0"/>
              </a:rPr>
              <a:t>Opening</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Book</a:t>
            </a:r>
            <a:r>
              <a:rPr lang="hu-HU" dirty="0" smtClean="0">
                <a:latin typeface="Times New Roman" panose="02020603050405020304" pitchFamily="18" charset="0"/>
                <a:cs typeface="Times New Roman" panose="02020603050405020304" pitchFamily="18" charset="0"/>
              </a:rPr>
              <a:t> I</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798490"/>
            <a:ext cx="12192000" cy="6059510"/>
          </a:xfrm>
        </p:spPr>
        <p:txBody>
          <a:bodyPr numCol="2">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SCENE, on the Cliffs to the Eastward of the Town of </a:t>
            </a:r>
            <a:r>
              <a:rPr lang="en-US" dirty="0" err="1">
                <a:latin typeface="Times New Roman" panose="02020603050405020304" pitchFamily="18" charset="0"/>
                <a:cs typeface="Times New Roman" panose="02020603050405020304" pitchFamily="18" charset="0"/>
              </a:rPr>
              <a:t>Brighthelmstone</a:t>
            </a:r>
            <a:r>
              <a:rPr lang="en-US" dirty="0">
                <a:latin typeface="Times New Roman" panose="02020603050405020304" pitchFamily="18" charset="0"/>
                <a:cs typeface="Times New Roman" panose="02020603050405020304" pitchFamily="18" charset="0"/>
              </a:rPr>
              <a:t> in Sussex.</a:t>
            </a:r>
          </a:p>
          <a:p>
            <a:pPr marL="0" indent="0">
              <a:buNone/>
            </a:pPr>
            <a:r>
              <a:rPr lang="en-US" dirty="0">
                <a:latin typeface="Times New Roman" panose="02020603050405020304" pitchFamily="18" charset="0"/>
                <a:cs typeface="Times New Roman" panose="02020603050405020304" pitchFamily="18" charset="0"/>
              </a:rPr>
              <a:t>TIME, a Morning in November, 1792.</a:t>
            </a:r>
          </a:p>
          <a:p>
            <a:pPr marL="0" indent="0">
              <a:buNone/>
            </a:pPr>
            <a:r>
              <a:rPr lang="en-US" dirty="0">
                <a:latin typeface="Times New Roman" panose="02020603050405020304" pitchFamily="18" charset="0"/>
                <a:cs typeface="Times New Roman" panose="02020603050405020304" pitchFamily="18" charset="0"/>
              </a:rPr>
              <a:t>SLOW in the Wintry Morn, the struggling light</a:t>
            </a:r>
          </a:p>
          <a:p>
            <a:pPr marL="0" indent="0">
              <a:buNone/>
            </a:pPr>
            <a:r>
              <a:rPr lang="en-US" dirty="0">
                <a:latin typeface="Times New Roman" panose="02020603050405020304" pitchFamily="18" charset="0"/>
                <a:cs typeface="Times New Roman" panose="02020603050405020304" pitchFamily="18" charset="0"/>
              </a:rPr>
              <a:t>Throws a faint gleam upon the troubled waves;</a:t>
            </a:r>
          </a:p>
          <a:p>
            <a:pPr marL="0" indent="0">
              <a:buNone/>
            </a:pPr>
            <a:r>
              <a:rPr lang="en-US" dirty="0">
                <a:latin typeface="Times New Roman" panose="02020603050405020304" pitchFamily="18" charset="0"/>
                <a:cs typeface="Times New Roman" panose="02020603050405020304" pitchFamily="18" charset="0"/>
              </a:rPr>
              <a:t>Their foaming tops, as they approach the shore</a:t>
            </a:r>
          </a:p>
          <a:p>
            <a:pPr marL="0" indent="0">
              <a:buNone/>
            </a:pPr>
            <a:r>
              <a:rPr lang="en-US" dirty="0">
                <a:latin typeface="Times New Roman" panose="02020603050405020304" pitchFamily="18" charset="0"/>
                <a:cs typeface="Times New Roman" panose="02020603050405020304" pitchFamily="18" charset="0"/>
              </a:rPr>
              <a:t>And the broad surf that never ceasing breaks</a:t>
            </a:r>
          </a:p>
          <a:p>
            <a:pPr marL="0" indent="0">
              <a:buNone/>
            </a:pPr>
            <a:r>
              <a:rPr lang="en-US" dirty="0">
                <a:latin typeface="Times New Roman" panose="02020603050405020304" pitchFamily="18" charset="0"/>
                <a:cs typeface="Times New Roman" panose="02020603050405020304" pitchFamily="18" charset="0"/>
              </a:rPr>
              <a:t>On the innumerous pebbles, catch the beams</a:t>
            </a:r>
          </a:p>
          <a:p>
            <a:pPr marL="0" indent="0">
              <a:buNone/>
            </a:pPr>
            <a:r>
              <a:rPr lang="en-US" dirty="0">
                <a:latin typeface="Times New Roman" panose="02020603050405020304" pitchFamily="18" charset="0"/>
                <a:cs typeface="Times New Roman" panose="02020603050405020304" pitchFamily="18" charset="0"/>
              </a:rPr>
              <a:t>Of the pale Sun, that with reluctance gives</a:t>
            </a:r>
          </a:p>
          <a:p>
            <a:pPr marL="0" indent="0">
              <a:buNone/>
            </a:pPr>
            <a:r>
              <a:rPr lang="en-US" dirty="0">
                <a:latin typeface="Times New Roman" panose="02020603050405020304" pitchFamily="18" charset="0"/>
                <a:cs typeface="Times New Roman" panose="02020603050405020304" pitchFamily="18" charset="0"/>
              </a:rPr>
              <a:t>To this cold northern Isle, its </a:t>
            </a:r>
            <a:r>
              <a:rPr lang="en-US" dirty="0" err="1">
                <a:latin typeface="Times New Roman" panose="02020603050405020304" pitchFamily="18" charset="0"/>
                <a:cs typeface="Times New Roman" panose="02020603050405020304" pitchFamily="18" charset="0"/>
              </a:rPr>
              <a:t>shorten'd</a:t>
            </a:r>
            <a:r>
              <a:rPr lang="en-US" dirty="0">
                <a:latin typeface="Times New Roman" panose="02020603050405020304" pitchFamily="18" charset="0"/>
                <a:cs typeface="Times New Roman" panose="02020603050405020304" pitchFamily="18" charset="0"/>
              </a:rPr>
              <a:t> day.</a:t>
            </a:r>
          </a:p>
          <a:p>
            <a:pPr marL="0" indent="0">
              <a:buNone/>
            </a:pPr>
            <a:r>
              <a:rPr lang="en-US" dirty="0">
                <a:latin typeface="Times New Roman" panose="02020603050405020304" pitchFamily="18" charset="0"/>
                <a:cs typeface="Times New Roman" panose="02020603050405020304" pitchFamily="18" charset="0"/>
              </a:rPr>
              <a:t>Alas! how few the morning wakes to joy!</a:t>
            </a:r>
          </a:p>
          <a:p>
            <a:pPr marL="0" indent="0">
              <a:buNone/>
            </a:pPr>
            <a:r>
              <a:rPr lang="en-US" dirty="0">
                <a:latin typeface="Times New Roman" panose="02020603050405020304" pitchFamily="18" charset="0"/>
                <a:cs typeface="Times New Roman" panose="02020603050405020304" pitchFamily="18" charset="0"/>
              </a:rPr>
              <a:t>How many murmur at oblivious night</a:t>
            </a:r>
          </a:p>
          <a:p>
            <a:pPr marL="0" indent="0">
              <a:buNone/>
            </a:pPr>
            <a:r>
              <a:rPr lang="en-US" dirty="0">
                <a:latin typeface="Times New Roman" panose="02020603050405020304" pitchFamily="18" charset="0"/>
                <a:cs typeface="Times New Roman" panose="02020603050405020304" pitchFamily="18" charset="0"/>
              </a:rPr>
              <a:t>For leaving them so soon; for bearing thus</a:t>
            </a:r>
          </a:p>
          <a:p>
            <a:pPr marL="0" indent="0">
              <a:buNone/>
            </a:pPr>
            <a:r>
              <a:rPr lang="en-US" dirty="0" smtClean="0">
                <a:latin typeface="Times New Roman" panose="02020603050405020304" pitchFamily="18" charset="0"/>
                <a:cs typeface="Times New Roman" panose="02020603050405020304" pitchFamily="18" charset="0"/>
              </a:rPr>
              <a:t>Their </a:t>
            </a:r>
            <a:r>
              <a:rPr lang="en-US" dirty="0">
                <a:latin typeface="Times New Roman" panose="02020603050405020304" pitchFamily="18" charset="0"/>
                <a:cs typeface="Times New Roman" panose="02020603050405020304" pitchFamily="18" charset="0"/>
              </a:rPr>
              <a:t>fancied bliss (the only bliss they taste!),</a:t>
            </a:r>
          </a:p>
          <a:p>
            <a:pPr marL="0" indent="0">
              <a:buNone/>
            </a:pPr>
            <a:r>
              <a:rPr lang="en-US" dirty="0">
                <a:latin typeface="Times New Roman" panose="02020603050405020304" pitchFamily="18" charset="0"/>
                <a:cs typeface="Times New Roman" panose="02020603050405020304" pitchFamily="18" charset="0"/>
              </a:rPr>
              <a:t>On her black wings away!—Changing the dreams</a:t>
            </a:r>
          </a:p>
          <a:p>
            <a:pPr marL="0" indent="0">
              <a:buNone/>
            </a:pPr>
            <a:r>
              <a:rPr lang="en-US" dirty="0">
                <a:latin typeface="Times New Roman" panose="02020603050405020304" pitchFamily="18" charset="0"/>
                <a:cs typeface="Times New Roman" panose="02020603050405020304" pitchFamily="18" charset="0"/>
              </a:rPr>
              <a:t>That </a:t>
            </a:r>
            <a:r>
              <a:rPr lang="en-US" dirty="0" err="1">
                <a:latin typeface="Times New Roman" panose="02020603050405020304" pitchFamily="18" charset="0"/>
                <a:cs typeface="Times New Roman" panose="02020603050405020304" pitchFamily="18" charset="0"/>
              </a:rPr>
              <a:t>sooth'd</a:t>
            </a:r>
            <a:r>
              <a:rPr lang="en-US" dirty="0">
                <a:latin typeface="Times New Roman" panose="02020603050405020304" pitchFamily="18" charset="0"/>
                <a:cs typeface="Times New Roman" panose="02020603050405020304" pitchFamily="18" charset="0"/>
              </a:rPr>
              <a:t> their sorrows, for calamities</a:t>
            </a:r>
          </a:p>
          <a:p>
            <a:pPr marL="0" indent="0">
              <a:buNone/>
            </a:pPr>
            <a:r>
              <a:rPr lang="en-US" dirty="0">
                <a:latin typeface="Times New Roman" panose="02020603050405020304" pitchFamily="18" charset="0"/>
                <a:cs typeface="Times New Roman" panose="02020603050405020304" pitchFamily="18" charset="0"/>
              </a:rPr>
              <a:t>(And every day brings its own sad proportion)</a:t>
            </a:r>
          </a:p>
          <a:p>
            <a:pPr marL="0" indent="0">
              <a:buNone/>
            </a:pPr>
            <a:r>
              <a:rPr lang="en-US" dirty="0">
                <a:latin typeface="Times New Roman" panose="02020603050405020304" pitchFamily="18" charset="0"/>
                <a:cs typeface="Times New Roman" panose="02020603050405020304" pitchFamily="18" charset="0"/>
              </a:rPr>
              <a:t>For doubts, diseases, abject dread of Death,</a:t>
            </a:r>
          </a:p>
          <a:p>
            <a:pPr marL="0" indent="0">
              <a:buNone/>
            </a:pPr>
            <a:r>
              <a:rPr lang="en-US" dirty="0">
                <a:latin typeface="Times New Roman" panose="02020603050405020304" pitchFamily="18" charset="0"/>
                <a:cs typeface="Times New Roman" panose="02020603050405020304" pitchFamily="18" charset="0"/>
              </a:rPr>
              <a:t>And faithless friends, and fame and fortune lost;</a:t>
            </a:r>
          </a:p>
          <a:p>
            <a:pPr marL="0" indent="0">
              <a:buNone/>
            </a:pPr>
            <a:r>
              <a:rPr lang="en-US" dirty="0">
                <a:latin typeface="Times New Roman" panose="02020603050405020304" pitchFamily="18" charset="0"/>
                <a:cs typeface="Times New Roman" panose="02020603050405020304" pitchFamily="18" charset="0"/>
              </a:rPr>
              <a:t>Fancied or real wants; and wounded pride,</a:t>
            </a:r>
          </a:p>
          <a:p>
            <a:pPr marL="0" indent="0">
              <a:buNone/>
            </a:pPr>
            <a:r>
              <a:rPr lang="en-US" dirty="0">
                <a:latin typeface="Times New Roman" panose="02020603050405020304" pitchFamily="18" charset="0"/>
                <a:cs typeface="Times New Roman" panose="02020603050405020304" pitchFamily="18" charset="0"/>
              </a:rPr>
              <a:t>That views the day star, but to curse his beams.</a:t>
            </a:r>
          </a:p>
        </p:txBody>
      </p:sp>
    </p:spTree>
    <p:extLst>
      <p:ext uri="{BB962C8B-B14F-4D97-AF65-F5344CB8AC3E}">
        <p14:creationId xmlns:p14="http://schemas.microsoft.com/office/powerpoint/2010/main" val="67436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472002"/>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Opening</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Book</a:t>
            </a:r>
            <a:r>
              <a:rPr lang="hu-HU" dirty="0" smtClean="0">
                <a:latin typeface="Times New Roman" panose="02020603050405020304" pitchFamily="18" charset="0"/>
                <a:cs typeface="Times New Roman" panose="02020603050405020304" pitchFamily="18" charset="0"/>
              </a:rPr>
              <a:t> II</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9710" y="533220"/>
            <a:ext cx="12152290" cy="6324779"/>
          </a:xfrm>
        </p:spPr>
        <p:txBody>
          <a:bodyPr numCol="2">
            <a:normAutofit fontScale="92500"/>
          </a:bodyPr>
          <a:lstStyle/>
          <a:p>
            <a:pPr marL="0" indent="0">
              <a:lnSpc>
                <a:spcPct val="100000"/>
              </a:lnSpc>
              <a:buNone/>
            </a:pPr>
            <a:r>
              <a:rPr lang="en-US" dirty="0">
                <a:latin typeface="Times New Roman" panose="02020603050405020304" pitchFamily="18" charset="0"/>
                <a:cs typeface="Times New Roman" panose="02020603050405020304" pitchFamily="18" charset="0"/>
              </a:rPr>
              <a:t>SCENE, on an Eminence on one of those Downs, which afford to the South a View of the Sea; to the North of the Weald of Sussex.</a:t>
            </a:r>
          </a:p>
          <a:p>
            <a:pPr marL="0" indent="0">
              <a:lnSpc>
                <a:spcPct val="100000"/>
              </a:lnSpc>
              <a:buNone/>
            </a:pPr>
            <a:r>
              <a:rPr lang="en-US" dirty="0">
                <a:latin typeface="Times New Roman" panose="02020603050405020304" pitchFamily="18" charset="0"/>
                <a:cs typeface="Times New Roman" panose="02020603050405020304" pitchFamily="18" charset="0"/>
              </a:rPr>
              <a:t>TIME, an Afternoon in April, 1793.</a:t>
            </a:r>
          </a:p>
          <a:p>
            <a:pPr marL="0" indent="0">
              <a:lnSpc>
                <a:spcPct val="100000"/>
              </a:lnSpc>
              <a:buNone/>
            </a:pPr>
            <a:r>
              <a:rPr lang="en-US" dirty="0">
                <a:latin typeface="Times New Roman" panose="02020603050405020304" pitchFamily="18" charset="0"/>
                <a:cs typeface="Times New Roman" panose="02020603050405020304" pitchFamily="18" charset="0"/>
              </a:rPr>
              <a:t>LONG wintry months are past; the Moon that now</a:t>
            </a:r>
          </a:p>
          <a:p>
            <a:pPr marL="0" indent="0">
              <a:lnSpc>
                <a:spcPct val="100000"/>
              </a:lnSpc>
              <a:buNone/>
            </a:pPr>
            <a:r>
              <a:rPr lang="en-US" dirty="0">
                <a:latin typeface="Times New Roman" panose="02020603050405020304" pitchFamily="18" charset="0"/>
                <a:cs typeface="Times New Roman" panose="02020603050405020304" pitchFamily="18" charset="0"/>
              </a:rPr>
              <a:t>Lights her pale crescent even at noon, has made</a:t>
            </a:r>
          </a:p>
          <a:p>
            <a:pPr marL="0" indent="0">
              <a:lnSpc>
                <a:spcPct val="100000"/>
              </a:lnSpc>
              <a:buNone/>
            </a:pPr>
            <a:r>
              <a:rPr lang="en-US" dirty="0">
                <a:latin typeface="Times New Roman" panose="02020603050405020304" pitchFamily="18" charset="0"/>
                <a:cs typeface="Times New Roman" panose="02020603050405020304" pitchFamily="18" charset="0"/>
              </a:rPr>
              <a:t>Four times her revolution; since with step,</a:t>
            </a:r>
          </a:p>
          <a:p>
            <a:pPr marL="0" indent="0">
              <a:lnSpc>
                <a:spcPct val="100000"/>
              </a:lnSpc>
              <a:buNone/>
            </a:pPr>
            <a:r>
              <a:rPr lang="en-US" dirty="0">
                <a:latin typeface="Times New Roman" panose="02020603050405020304" pitchFamily="18" charset="0"/>
                <a:cs typeface="Times New Roman" panose="02020603050405020304" pitchFamily="18" charset="0"/>
              </a:rPr>
              <a:t>Mournful and slow, along the wave-worn cliff,</a:t>
            </a:r>
          </a:p>
          <a:p>
            <a:pPr marL="0" indent="0">
              <a:lnSpc>
                <a:spcPct val="100000"/>
              </a:lnSpc>
              <a:buNone/>
            </a:pPr>
            <a:r>
              <a:rPr lang="en-US" dirty="0">
                <a:latin typeface="Times New Roman" panose="02020603050405020304" pitchFamily="18" charset="0"/>
                <a:cs typeface="Times New Roman" panose="02020603050405020304" pitchFamily="18" charset="0"/>
              </a:rPr>
              <a:t>Pensive I took my solitary way,</a:t>
            </a:r>
          </a:p>
          <a:p>
            <a:pPr marL="0" indent="0">
              <a:lnSpc>
                <a:spcPct val="100000"/>
              </a:lnSpc>
              <a:buNone/>
            </a:pPr>
            <a:r>
              <a:rPr lang="en-US" dirty="0">
                <a:latin typeface="Times New Roman" panose="02020603050405020304" pitchFamily="18" charset="0"/>
                <a:cs typeface="Times New Roman" panose="02020603050405020304" pitchFamily="18" charset="0"/>
              </a:rPr>
              <a:t>Lost in despondence, while contemplating</a:t>
            </a:r>
          </a:p>
          <a:p>
            <a:pPr marL="0" indent="0">
              <a:lnSpc>
                <a:spcPct val="100000"/>
              </a:lnSpc>
              <a:buNone/>
            </a:pPr>
            <a:r>
              <a:rPr lang="en-US" dirty="0">
                <a:latin typeface="Times New Roman" panose="02020603050405020304" pitchFamily="18" charset="0"/>
                <a:cs typeface="Times New Roman" panose="02020603050405020304" pitchFamily="18" charset="0"/>
              </a:rPr>
              <a:t>Not my own wayward destiny alone,</a:t>
            </a:r>
          </a:p>
          <a:p>
            <a:pPr marL="0" indent="0">
              <a:lnSpc>
                <a:spcPct val="100000"/>
              </a:lnSpc>
              <a:buNone/>
            </a:pPr>
            <a:r>
              <a:rPr lang="en-US" dirty="0">
                <a:latin typeface="Times New Roman" panose="02020603050405020304" pitchFamily="18" charset="0"/>
                <a:cs typeface="Times New Roman" panose="02020603050405020304" pitchFamily="18" charset="0"/>
              </a:rPr>
              <a:t>(Hard as it is, and difficult to bear!)</a:t>
            </a:r>
          </a:p>
          <a:p>
            <a:pPr marL="0" indent="0">
              <a:lnSpc>
                <a:spcPct val="100000"/>
              </a:lnSpc>
              <a:buNone/>
            </a:pPr>
            <a:r>
              <a:rPr lang="en-US" dirty="0">
                <a:latin typeface="Times New Roman" panose="02020603050405020304" pitchFamily="18" charset="0"/>
                <a:cs typeface="Times New Roman" panose="02020603050405020304" pitchFamily="18" charset="0"/>
              </a:rPr>
              <a:t>But in beholding the unhappy lot</a:t>
            </a:r>
          </a:p>
          <a:p>
            <a:pPr marL="0" indent="0">
              <a:lnSpc>
                <a:spcPct val="100000"/>
              </a:lnSpc>
              <a:buNone/>
            </a:pP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the </a:t>
            </a:r>
            <a:r>
              <a:rPr lang="en-US" dirty="0" err="1">
                <a:latin typeface="Times New Roman" panose="02020603050405020304" pitchFamily="18" charset="0"/>
                <a:cs typeface="Times New Roman" panose="02020603050405020304" pitchFamily="18" charset="0"/>
              </a:rPr>
              <a:t>lorn</a:t>
            </a:r>
            <a:r>
              <a:rPr lang="en-US" dirty="0">
                <a:latin typeface="Times New Roman" panose="02020603050405020304" pitchFamily="18" charset="0"/>
                <a:cs typeface="Times New Roman" panose="02020603050405020304" pitchFamily="18" charset="0"/>
              </a:rPr>
              <a:t> Exiles; who, amid the storms</a:t>
            </a:r>
          </a:p>
          <a:p>
            <a:pPr marL="0" indent="0">
              <a:lnSpc>
                <a:spcPct val="100000"/>
              </a:lnSpc>
              <a:buNone/>
            </a:pPr>
            <a:r>
              <a:rPr lang="en-US" dirty="0">
                <a:latin typeface="Times New Roman" panose="02020603050405020304" pitchFamily="18" charset="0"/>
                <a:cs typeface="Times New Roman" panose="02020603050405020304" pitchFamily="18" charset="0"/>
              </a:rPr>
              <a:t>Of wild disastrous Anarchy, are thrown,</a:t>
            </a:r>
          </a:p>
          <a:p>
            <a:pPr marL="0" indent="0">
              <a:lnSpc>
                <a:spcPct val="100000"/>
              </a:lnSpc>
              <a:buNone/>
            </a:pPr>
            <a:r>
              <a:rPr lang="en-US" dirty="0">
                <a:latin typeface="Times New Roman" panose="02020603050405020304" pitchFamily="18" charset="0"/>
                <a:cs typeface="Times New Roman" panose="02020603050405020304" pitchFamily="18" charset="0"/>
              </a:rPr>
              <a:t>Like </a:t>
            </a:r>
            <a:r>
              <a:rPr lang="en-US" dirty="0" err="1">
                <a:latin typeface="Times New Roman" panose="02020603050405020304" pitchFamily="18" charset="0"/>
                <a:cs typeface="Times New Roman" panose="02020603050405020304" pitchFamily="18" charset="0"/>
              </a:rPr>
              <a:t>shipwreck'd</a:t>
            </a:r>
            <a:r>
              <a:rPr lang="en-US" dirty="0">
                <a:latin typeface="Times New Roman" panose="02020603050405020304" pitchFamily="18" charset="0"/>
                <a:cs typeface="Times New Roman" panose="02020603050405020304" pitchFamily="18" charset="0"/>
              </a:rPr>
              <a:t> sufferers, on England's coast,</a:t>
            </a:r>
          </a:p>
          <a:p>
            <a:pPr marL="0" indent="0">
              <a:lnSpc>
                <a:spcPct val="100000"/>
              </a:lnSpc>
              <a:buNone/>
            </a:pPr>
            <a:r>
              <a:rPr lang="en-US" dirty="0">
                <a:latin typeface="Times New Roman" panose="02020603050405020304" pitchFamily="18" charset="0"/>
                <a:cs typeface="Times New Roman" panose="02020603050405020304" pitchFamily="18" charset="0"/>
              </a:rPr>
              <a:t>To see, perhaps, no more their native land,</a:t>
            </a:r>
          </a:p>
          <a:p>
            <a:pPr marL="0" indent="0">
              <a:lnSpc>
                <a:spcPct val="100000"/>
              </a:lnSpc>
              <a:buNone/>
            </a:pPr>
            <a:r>
              <a:rPr lang="en-US" dirty="0">
                <a:latin typeface="Times New Roman" panose="02020603050405020304" pitchFamily="18" charset="0"/>
                <a:cs typeface="Times New Roman" panose="02020603050405020304" pitchFamily="18" charset="0"/>
              </a:rPr>
              <a:t>Where Desolation riots: They, like me,</a:t>
            </a:r>
          </a:p>
          <a:p>
            <a:pPr marL="0" indent="0">
              <a:lnSpc>
                <a:spcPct val="100000"/>
              </a:lnSpc>
              <a:buNone/>
            </a:pPr>
            <a:r>
              <a:rPr lang="en-US" dirty="0">
                <a:latin typeface="Times New Roman" panose="02020603050405020304" pitchFamily="18" charset="0"/>
                <a:cs typeface="Times New Roman" panose="02020603050405020304" pitchFamily="18" charset="0"/>
              </a:rPr>
              <a:t>From fairer hopes and happier prospects driven,</a:t>
            </a:r>
          </a:p>
          <a:p>
            <a:pPr marL="0" indent="0">
              <a:lnSpc>
                <a:spcPct val="100000"/>
              </a:lnSpc>
              <a:buNone/>
            </a:pPr>
            <a:r>
              <a:rPr lang="en-US" dirty="0">
                <a:latin typeface="Times New Roman" panose="02020603050405020304" pitchFamily="18" charset="0"/>
                <a:cs typeface="Times New Roman" panose="02020603050405020304" pitchFamily="18" charset="0"/>
              </a:rPr>
              <a:t>Shrink from the future, and regret the past.</a:t>
            </a:r>
          </a:p>
        </p:txBody>
      </p:sp>
    </p:spTree>
    <p:extLst>
      <p:ext uri="{BB962C8B-B14F-4D97-AF65-F5344CB8AC3E}">
        <p14:creationId xmlns:p14="http://schemas.microsoft.com/office/powerpoint/2010/main" val="312622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446244"/>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Opening</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Book</a:t>
            </a:r>
            <a:r>
              <a:rPr lang="hu-HU" dirty="0" smtClean="0">
                <a:latin typeface="Times New Roman" panose="02020603050405020304" pitchFamily="18" charset="0"/>
                <a:cs typeface="Times New Roman" panose="02020603050405020304" pitchFamily="18" charset="0"/>
              </a:rPr>
              <a:t> II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446244"/>
            <a:ext cx="12192000" cy="6411756"/>
          </a:xfrm>
        </p:spPr>
        <p:txBody>
          <a:bodyPr numCol="2">
            <a:normAutofit fontScale="92500"/>
          </a:bodyPr>
          <a:lstStyle/>
          <a:p>
            <a:pPr marL="0" indent="0">
              <a:buNone/>
            </a:pP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So </a:t>
            </a:r>
            <a:r>
              <a:rPr lang="en-US" dirty="0">
                <a:latin typeface="Times New Roman" panose="02020603050405020304" pitchFamily="18" charset="0"/>
                <a:cs typeface="Times New Roman" panose="02020603050405020304" pitchFamily="18" charset="0"/>
              </a:rPr>
              <a:t>many years have </a:t>
            </a:r>
            <a:r>
              <a:rPr lang="en-US" dirty="0" err="1">
                <a:latin typeface="Times New Roman" panose="02020603050405020304" pitchFamily="18" charset="0"/>
                <a:cs typeface="Times New Roman" panose="02020603050405020304" pitchFamily="18" charset="0"/>
              </a:rPr>
              <a:t>pass'd</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Since, on my native hills, I </a:t>
            </a:r>
            <a:r>
              <a:rPr lang="en-US" dirty="0" err="1">
                <a:latin typeface="Times New Roman" panose="02020603050405020304" pitchFamily="18" charset="0"/>
                <a:cs typeface="Times New Roman" panose="02020603050405020304" pitchFamily="18" charset="0"/>
              </a:rPr>
              <a:t>learn'd</a:t>
            </a:r>
            <a:r>
              <a:rPr lang="en-US" dirty="0">
                <a:latin typeface="Times New Roman" panose="02020603050405020304" pitchFamily="18" charset="0"/>
                <a:cs typeface="Times New Roman" panose="02020603050405020304" pitchFamily="18" charset="0"/>
              </a:rPr>
              <a:t> to gaze</a:t>
            </a:r>
          </a:p>
          <a:p>
            <a:pPr marL="0" indent="0">
              <a:buNone/>
            </a:pPr>
            <a:r>
              <a:rPr lang="en-US" dirty="0">
                <a:latin typeface="Times New Roman" panose="02020603050405020304" pitchFamily="18" charset="0"/>
                <a:cs typeface="Times New Roman" panose="02020603050405020304" pitchFamily="18" charset="0"/>
              </a:rPr>
              <a:t>On these delightful landscapes; and those years</a:t>
            </a:r>
          </a:p>
          <a:p>
            <a:pPr marL="0" indent="0">
              <a:buNone/>
            </a:pPr>
            <a:r>
              <a:rPr lang="en-US" dirty="0">
                <a:latin typeface="Times New Roman" panose="02020603050405020304" pitchFamily="18" charset="0"/>
                <a:cs typeface="Times New Roman" panose="02020603050405020304" pitchFamily="18" charset="0"/>
              </a:rPr>
              <a:t>Have taught me so much sorrow, that my soul</a:t>
            </a:r>
          </a:p>
          <a:p>
            <a:pPr marL="0" indent="0">
              <a:buNone/>
            </a:pPr>
            <a:r>
              <a:rPr lang="en-US" dirty="0">
                <a:latin typeface="Times New Roman" panose="02020603050405020304" pitchFamily="18" charset="0"/>
                <a:cs typeface="Times New Roman" panose="02020603050405020304" pitchFamily="18" charset="0"/>
              </a:rPr>
              <a:t>Feels not the joy reviving Nature brings;</a:t>
            </a:r>
          </a:p>
          <a:p>
            <a:pPr marL="0" indent="0">
              <a:buNone/>
            </a:pPr>
            <a:r>
              <a:rPr lang="en-US" dirty="0">
                <a:latin typeface="Times New Roman" panose="02020603050405020304" pitchFamily="18" charset="0"/>
                <a:cs typeface="Times New Roman" panose="02020603050405020304" pitchFamily="18" charset="0"/>
              </a:rPr>
              <a:t>But, in dark retrospect, dejected dwells</a:t>
            </a:r>
          </a:p>
          <a:p>
            <a:pPr marL="0" indent="0">
              <a:buNone/>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human follies, and on human woes.—</a:t>
            </a:r>
          </a:p>
          <a:p>
            <a:pPr marL="0" indent="0">
              <a:buNone/>
            </a:pPr>
            <a:r>
              <a:rPr lang="en-US" dirty="0">
                <a:latin typeface="Times New Roman" panose="02020603050405020304" pitchFamily="18" charset="0"/>
                <a:cs typeface="Times New Roman" panose="02020603050405020304" pitchFamily="18" charset="0"/>
              </a:rPr>
              <a:t>What is the promise of the infant year,</a:t>
            </a:r>
          </a:p>
          <a:p>
            <a:pPr marL="0" indent="0">
              <a:buNone/>
            </a:pPr>
            <a:r>
              <a:rPr lang="en-US" dirty="0">
                <a:latin typeface="Times New Roman" panose="02020603050405020304" pitchFamily="18" charset="0"/>
                <a:cs typeface="Times New Roman" panose="02020603050405020304" pitchFamily="18" charset="0"/>
              </a:rPr>
              <a:t>The lively verdure, or the bursting blooms,</a:t>
            </a:r>
          </a:p>
          <a:p>
            <a:pPr marL="0" indent="0">
              <a:buNone/>
            </a:pPr>
            <a:r>
              <a:rPr lang="en-US" dirty="0">
                <a:latin typeface="Times New Roman" panose="02020603050405020304" pitchFamily="18" charset="0"/>
                <a:cs typeface="Times New Roman" panose="02020603050405020304" pitchFamily="18" charset="0"/>
              </a:rPr>
              <a:t>To those, who shrink from horrors such as War</a:t>
            </a:r>
          </a:p>
          <a:p>
            <a:pPr marL="0" indent="0">
              <a:buNone/>
            </a:pPr>
            <a:r>
              <a:rPr lang="en-US" dirty="0">
                <a:latin typeface="Times New Roman" panose="02020603050405020304" pitchFamily="18" charset="0"/>
                <a:cs typeface="Times New Roman" panose="02020603050405020304" pitchFamily="18" charset="0"/>
              </a:rPr>
              <a:t>Spreads o'er the affrighted world? With swimming eye,</a:t>
            </a:r>
          </a:p>
          <a:p>
            <a:pPr marL="0" indent="0">
              <a:buNone/>
            </a:pPr>
            <a:r>
              <a:rPr lang="en-US" dirty="0">
                <a:latin typeface="Times New Roman" panose="02020603050405020304" pitchFamily="18" charset="0"/>
                <a:cs typeface="Times New Roman" panose="02020603050405020304" pitchFamily="18" charset="0"/>
              </a:rPr>
              <a:t>Back on the past they throw their mournful looks,</a:t>
            </a:r>
          </a:p>
          <a:p>
            <a:pPr marL="0" indent="0">
              <a:buNone/>
            </a:pPr>
            <a:r>
              <a:rPr lang="en-US" dirty="0">
                <a:latin typeface="Times New Roman" panose="02020603050405020304" pitchFamily="18" charset="0"/>
                <a:cs typeface="Times New Roman" panose="02020603050405020304" pitchFamily="18" charset="0"/>
              </a:rPr>
              <a:t>And see the Temple, which they fondly </a:t>
            </a:r>
            <a:r>
              <a:rPr lang="en-US" dirty="0" err="1">
                <a:latin typeface="Times New Roman" panose="02020603050405020304" pitchFamily="18" charset="0"/>
                <a:cs typeface="Times New Roman" panose="02020603050405020304" pitchFamily="18" charset="0"/>
              </a:rPr>
              <a:t>hop'd</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Reason would raise to Liberty, </a:t>
            </a:r>
            <a:r>
              <a:rPr lang="en-US" dirty="0" err="1">
                <a:latin typeface="Times New Roman" panose="02020603050405020304" pitchFamily="18" charset="0"/>
                <a:cs typeface="Times New Roman" panose="02020603050405020304" pitchFamily="18" charset="0"/>
              </a:rPr>
              <a:t>destroy'd</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By ruffian hands; while, on the </a:t>
            </a:r>
            <a:r>
              <a:rPr lang="en-US" dirty="0" err="1">
                <a:latin typeface="Times New Roman" panose="02020603050405020304" pitchFamily="18" charset="0"/>
                <a:cs typeface="Times New Roman" panose="02020603050405020304" pitchFamily="18" charset="0"/>
              </a:rPr>
              <a:t>ruin'd</a:t>
            </a:r>
            <a:r>
              <a:rPr lang="en-US" dirty="0">
                <a:latin typeface="Times New Roman" panose="02020603050405020304" pitchFamily="18" charset="0"/>
                <a:cs typeface="Times New Roman" panose="02020603050405020304" pitchFamily="18" charset="0"/>
              </a:rPr>
              <a:t> mass,</a:t>
            </a:r>
          </a:p>
          <a:p>
            <a:pPr marL="0" indent="0">
              <a:buNone/>
            </a:pPr>
            <a:r>
              <a:rPr lang="en-US" dirty="0" err="1">
                <a:latin typeface="Times New Roman" panose="02020603050405020304" pitchFamily="18" charset="0"/>
                <a:cs typeface="Times New Roman" panose="02020603050405020304" pitchFamily="18" charset="0"/>
              </a:rPr>
              <a:t>Flush'd</a:t>
            </a:r>
            <a:r>
              <a:rPr lang="en-US" dirty="0">
                <a:latin typeface="Times New Roman" panose="02020603050405020304" pitchFamily="18" charset="0"/>
                <a:cs typeface="Times New Roman" panose="02020603050405020304" pitchFamily="18" charset="0"/>
              </a:rPr>
              <a:t> with hot blood, the Fiend of Discord sits</a:t>
            </a:r>
          </a:p>
          <a:p>
            <a:pPr marL="0" indent="0">
              <a:buNone/>
            </a:pPr>
            <a:r>
              <a:rPr lang="en-US" dirty="0">
                <a:latin typeface="Times New Roman" panose="02020603050405020304" pitchFamily="18" charset="0"/>
                <a:cs typeface="Times New Roman" panose="02020603050405020304" pitchFamily="18" charset="0"/>
              </a:rPr>
              <a:t>In savage triumph; mocking every plea</a:t>
            </a:r>
          </a:p>
          <a:p>
            <a:pPr marL="0" indent="0">
              <a:buNone/>
            </a:pPr>
            <a:r>
              <a:rPr lang="en-US" dirty="0">
                <a:latin typeface="Times New Roman" panose="02020603050405020304" pitchFamily="18" charset="0"/>
                <a:cs typeface="Times New Roman" panose="02020603050405020304" pitchFamily="18" charset="0"/>
              </a:rPr>
              <a:t>Of policy and justice, as she </a:t>
            </a:r>
            <a:r>
              <a:rPr lang="en-US" dirty="0" err="1">
                <a:latin typeface="Times New Roman" panose="02020603050405020304" pitchFamily="18" charset="0"/>
                <a:cs typeface="Times New Roman" panose="02020603050405020304" pitchFamily="18" charset="0"/>
              </a:rPr>
              <a:t>shews</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headless </a:t>
            </a:r>
            <a:r>
              <a:rPr lang="en-US" dirty="0" err="1">
                <a:latin typeface="Times New Roman" panose="02020603050405020304" pitchFamily="18" charset="0"/>
                <a:cs typeface="Times New Roman" panose="02020603050405020304" pitchFamily="18" charset="0"/>
              </a:rPr>
              <a:t>corse</a:t>
            </a:r>
            <a:r>
              <a:rPr lang="en-US" dirty="0">
                <a:latin typeface="Times New Roman" panose="02020603050405020304" pitchFamily="18" charset="0"/>
                <a:cs typeface="Times New Roman" panose="02020603050405020304" pitchFamily="18" charset="0"/>
              </a:rPr>
              <a:t> of one, whose only crime</a:t>
            </a:r>
          </a:p>
          <a:p>
            <a:pPr marL="0" indent="0">
              <a:buNone/>
            </a:pPr>
            <a:r>
              <a:rPr lang="en-US" dirty="0">
                <a:latin typeface="Times New Roman" panose="02020603050405020304" pitchFamily="18" charset="0"/>
                <a:cs typeface="Times New Roman" panose="02020603050405020304" pitchFamily="18" charset="0"/>
              </a:rPr>
              <a:t>Was being born a Monarch—Mercy turns,</a:t>
            </a:r>
          </a:p>
          <a:p>
            <a:pPr marL="0" indent="0">
              <a:buNone/>
            </a:pPr>
            <a:r>
              <a:rPr lang="en-US" dirty="0">
                <a:latin typeface="Times New Roman" panose="02020603050405020304" pitchFamily="18" charset="0"/>
                <a:cs typeface="Times New Roman" panose="02020603050405020304" pitchFamily="18" charset="0"/>
              </a:rPr>
              <a:t>From spectacle so dire</a:t>
            </a: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3169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639427"/>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Politics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639426"/>
            <a:ext cx="12192000" cy="6218573"/>
          </a:xfrm>
        </p:spPr>
        <p:txBody>
          <a:bodyPr>
            <a:normAutofit fontScale="85000" lnSpcReduction="20000"/>
          </a:bodyPr>
          <a:lstStyle/>
          <a:p>
            <a:pPr marL="0" indent="0">
              <a:buNone/>
            </a:pPr>
            <a:r>
              <a:rPr lang="en-GB" dirty="0" smtClean="0">
                <a:latin typeface="Times New Roman" panose="02020603050405020304" pitchFamily="18" charset="0"/>
                <a:cs typeface="Times New Roman" panose="02020603050405020304" pitchFamily="18" charset="0"/>
              </a:rPr>
              <a:t>Preface to </a:t>
            </a:r>
            <a:r>
              <a:rPr lang="en-GB" i="1" dirty="0" smtClean="0">
                <a:latin typeface="Times New Roman" panose="02020603050405020304" pitchFamily="18" charset="0"/>
                <a:cs typeface="Times New Roman" panose="02020603050405020304" pitchFamily="18" charset="0"/>
              </a:rPr>
              <a:t>Desmond</a:t>
            </a:r>
            <a:r>
              <a:rPr lang="en-GB" dirty="0" smtClean="0">
                <a:latin typeface="Times New Roman" panose="02020603050405020304" pitchFamily="18" charset="0"/>
                <a:cs typeface="Times New Roman" panose="02020603050405020304" pitchFamily="18" charset="0"/>
              </a:rPr>
              <a:t>:  But women it is said have no business with politics. — Why not? — Have they no interest in the scenes that are acting around them, in which they have fathers, brothers, husbands, sons, or friends engaged! — Even in the commonest course of female education, they are expected to acquire some knowledge of history; and yet, if they are to have no opinion of what </a:t>
            </a:r>
            <a:r>
              <a:rPr lang="en-GB" i="1" dirty="0" smtClean="0">
                <a:latin typeface="Times New Roman" panose="02020603050405020304" pitchFamily="18" charset="0"/>
                <a:cs typeface="Times New Roman" panose="02020603050405020304" pitchFamily="18" charset="0"/>
              </a:rPr>
              <a:t>is </a:t>
            </a:r>
            <a:r>
              <a:rPr lang="en-GB" dirty="0" smtClean="0">
                <a:latin typeface="Times New Roman" panose="02020603050405020304" pitchFamily="18" charset="0"/>
                <a:cs typeface="Times New Roman" panose="02020603050405020304" pitchFamily="18" charset="0"/>
              </a:rPr>
              <a:t>passing, it avails little that they should be informed of what </a:t>
            </a:r>
            <a:r>
              <a:rPr lang="en-GB" i="1" dirty="0" smtClean="0">
                <a:latin typeface="Times New Roman" panose="02020603050405020304" pitchFamily="18" charset="0"/>
                <a:cs typeface="Times New Roman" panose="02020603050405020304" pitchFamily="18" charset="0"/>
              </a:rPr>
              <a:t>has passed, </a:t>
            </a:r>
            <a:r>
              <a:rPr lang="en-GB" dirty="0" smtClean="0">
                <a:latin typeface="Times New Roman" panose="02020603050405020304" pitchFamily="18" charset="0"/>
                <a:cs typeface="Times New Roman" panose="02020603050405020304" pitchFamily="18" charset="0"/>
              </a:rPr>
              <a:t>in a world where they are subject to such mental degradation; where they are censured as affecting masculine knowledge if they happen to have any understanding; or despised as insignificant triflers if they have none. Knowledge, which qualifies women to speak or to write on any</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other than the most common and trivial subjects, is supposed to be of so difficult attainment, that it cannot be acquired but by the sacrifice of domestic virtues, or the neglect of domestic duties. — I however, may safely say, that it was in the </a:t>
            </a:r>
            <a:r>
              <a:rPr lang="en-GB" i="1" dirty="0" smtClean="0">
                <a:latin typeface="Times New Roman" panose="02020603050405020304" pitchFamily="18" charset="0"/>
                <a:cs typeface="Times New Roman" panose="02020603050405020304" pitchFamily="18" charset="0"/>
              </a:rPr>
              <a:t>observance, </a:t>
            </a:r>
            <a:r>
              <a:rPr lang="en-GB" dirty="0" smtClean="0">
                <a:latin typeface="Times New Roman" panose="02020603050405020304" pitchFamily="18" charset="0"/>
                <a:cs typeface="Times New Roman" panose="02020603050405020304" pitchFamily="18" charset="0"/>
              </a:rPr>
              <a:t>not in the </a:t>
            </a:r>
            <a:r>
              <a:rPr lang="en-GB" i="1" dirty="0" smtClean="0">
                <a:latin typeface="Times New Roman" panose="02020603050405020304" pitchFamily="18" charset="0"/>
                <a:cs typeface="Times New Roman" panose="02020603050405020304" pitchFamily="18" charset="0"/>
              </a:rPr>
              <a:t>breach </a:t>
            </a:r>
            <a:r>
              <a:rPr lang="en-GB" dirty="0" smtClean="0">
                <a:latin typeface="Times New Roman" panose="02020603050405020304" pitchFamily="18" charset="0"/>
                <a:cs typeface="Times New Roman" panose="02020603050405020304" pitchFamily="18" charset="0"/>
              </a:rPr>
              <a:t>of duty, I became an Author; and it has happened, that the circumstances which have compelled me to write, have introduced me to those scenes of life, and those varieties of character which I should otherwise never have seen: </a:t>
            </a:r>
            <a:r>
              <a:rPr lang="en-GB" dirty="0" err="1" smtClean="0">
                <a:latin typeface="Times New Roman" panose="02020603050405020304" pitchFamily="18" charset="0"/>
                <a:cs typeface="Times New Roman" panose="02020603050405020304" pitchFamily="18" charset="0"/>
              </a:rPr>
              <a:t>Tho</a:t>
            </a:r>
            <a:r>
              <a:rPr lang="en-GB" dirty="0" smtClean="0">
                <a:latin typeface="Times New Roman" panose="02020603050405020304" pitchFamily="18" charset="0"/>
                <a:cs typeface="Times New Roman" panose="02020603050405020304" pitchFamily="18" charset="0"/>
              </a:rPr>
              <a:t>' alas! it is from thence, that I am too well enabled to describe from </a:t>
            </a:r>
            <a:r>
              <a:rPr lang="en-GB" i="1" dirty="0" smtClean="0">
                <a:latin typeface="Times New Roman" panose="02020603050405020304" pitchFamily="18" charset="0"/>
                <a:cs typeface="Times New Roman" panose="02020603050405020304" pitchFamily="18" charset="0"/>
              </a:rPr>
              <a:t>immediate </a:t>
            </a:r>
            <a:r>
              <a:rPr lang="en-GB" dirty="0" smtClean="0">
                <a:latin typeface="Times New Roman" panose="02020603050405020304" pitchFamily="18" charset="0"/>
                <a:cs typeface="Times New Roman" panose="02020603050405020304" pitchFamily="18" charset="0"/>
              </a:rPr>
              <a:t>observation, 'The proud mans contumely, </a:t>
            </a:r>
            <a:r>
              <a:rPr lang="en-GB" dirty="0" err="1" smtClean="0">
                <a:latin typeface="Times New Roman" panose="02020603050405020304" pitchFamily="18" charset="0"/>
                <a:cs typeface="Times New Roman" panose="02020603050405020304" pitchFamily="18" charset="0"/>
              </a:rPr>
              <a:t>th'oppressors</a:t>
            </a:r>
            <a:r>
              <a:rPr lang="en-GB" dirty="0" smtClean="0">
                <a:latin typeface="Times New Roman" panose="02020603050405020304" pitchFamily="18" charset="0"/>
                <a:cs typeface="Times New Roman" panose="02020603050405020304" pitchFamily="18" charset="0"/>
              </a:rPr>
              <a:t> wrong; The laws delay, the insolence of office.’ But, while in consequence of the affairs of my family being most unhappily in the power of men who </a:t>
            </a:r>
            <a:r>
              <a:rPr lang="en-GB" i="1" dirty="0" smtClean="0">
                <a:latin typeface="Times New Roman" panose="02020603050405020304" pitchFamily="18" charset="0"/>
                <a:cs typeface="Times New Roman" panose="02020603050405020304" pitchFamily="18" charset="0"/>
              </a:rPr>
              <a:t>seem to exercise all these with impunity</a:t>
            </a:r>
            <a:r>
              <a:rPr lang="en-GB" dirty="0" smtClean="0">
                <a:latin typeface="Times New Roman" panose="02020603050405020304" pitchFamily="18" charset="0"/>
                <a:cs typeface="Times New Roman" panose="02020603050405020304" pitchFamily="18" charset="0"/>
              </a:rPr>
              <a:t>', I am become an </a:t>
            </a:r>
            <a:r>
              <a:rPr lang="en-GB" i="1" dirty="0" smtClean="0">
                <a:latin typeface="Times New Roman" panose="02020603050405020304" pitchFamily="18" charset="0"/>
                <a:cs typeface="Times New Roman" panose="02020603050405020304" pitchFamily="18" charset="0"/>
              </a:rPr>
              <a:t>Author by profession,</a:t>
            </a:r>
            <a:endParaRPr lang="en-GB" dirty="0" smtClean="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Preface to </a:t>
            </a:r>
            <a:r>
              <a:rPr lang="en-GB" i="1" dirty="0" smtClean="0">
                <a:latin typeface="Times New Roman" panose="02020603050405020304" pitchFamily="18" charset="0"/>
                <a:cs typeface="Times New Roman" panose="02020603050405020304" pitchFamily="18" charset="0"/>
              </a:rPr>
              <a:t>The Emigrants</a:t>
            </a:r>
            <a:r>
              <a:rPr lang="en-GB" dirty="0" smtClean="0">
                <a:latin typeface="Times New Roman" panose="02020603050405020304" pitchFamily="18" charset="0"/>
                <a:cs typeface="Times New Roman" panose="02020603050405020304" pitchFamily="18" charset="0"/>
              </a:rPr>
              <a:t>: I am perfectly sensible that it belongs not to a feeble and feminine hand to draw the Bow of Ulysses.</a:t>
            </a:r>
          </a:p>
          <a:p>
            <a:r>
              <a:rPr lang="en-GB" dirty="0" smtClean="0">
                <a:latin typeface="Times New Roman" panose="02020603050405020304" pitchFamily="18" charset="0"/>
                <a:cs typeface="Times New Roman" panose="02020603050405020304" pitchFamily="18" charset="0"/>
              </a:rPr>
              <a:t>Example of unsought for </a:t>
            </a:r>
            <a:r>
              <a:rPr lang="en-GB" dirty="0" err="1" smtClean="0">
                <a:latin typeface="Times New Roman" panose="02020603050405020304" pitchFamily="18" charset="0"/>
                <a:cs typeface="Times New Roman" panose="02020603050405020304" pitchFamily="18" charset="0"/>
              </a:rPr>
              <a:t>liminality</a:t>
            </a:r>
            <a:r>
              <a:rPr lang="en-GB" dirty="0" smtClean="0">
                <a:latin typeface="Times New Roman" panose="02020603050405020304" pitchFamily="18" charset="0"/>
                <a:cs typeface="Times New Roman" panose="02020603050405020304" pitchFamily="18" charset="0"/>
              </a:rPr>
              <a:t>: in-between male and female, English and French, literally on the borders – very difficult and painful situation, revealing some basic humanity</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362973"/>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1416</TotalTime>
  <Words>3003</Words>
  <Application>Microsoft Office PowerPoint</Application>
  <PresentationFormat>Szélesvásznú</PresentationFormat>
  <Paragraphs>307</Paragraphs>
  <Slides>23</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23</vt:i4>
      </vt:variant>
    </vt:vector>
  </HeadingPairs>
  <TitlesOfParts>
    <vt:vector size="28" baseType="lpstr">
      <vt:lpstr>Arial</vt:lpstr>
      <vt:lpstr>Calibri</vt:lpstr>
      <vt:lpstr>Calibri Light</vt:lpstr>
      <vt:lpstr>Times New Roman</vt:lpstr>
      <vt:lpstr>Office-téma</vt:lpstr>
      <vt:lpstr>Charlotte Smith, The Emigrants (1793)</vt:lpstr>
      <vt:lpstr>1791 </vt:lpstr>
      <vt:lpstr>1792</vt:lpstr>
      <vt:lpstr>1793</vt:lpstr>
      <vt:lpstr>Historical Context</vt:lpstr>
      <vt:lpstr>Opening of Book I</vt:lpstr>
      <vt:lpstr>Opening of Book II</vt:lpstr>
      <vt:lpstr>Opening of Book II (2)</vt:lpstr>
      <vt:lpstr>Women on Politics</vt:lpstr>
      <vt:lpstr>Expertise</vt:lpstr>
      <vt:lpstr>Imperfect Sympathies 1</vt:lpstr>
      <vt:lpstr>Imperfect Sympathies 2</vt:lpstr>
      <vt:lpstr>Anti-Nationalism</vt:lpstr>
      <vt:lpstr>Anti-Nationalism 2</vt:lpstr>
      <vt:lpstr>Victimized Women</vt:lpstr>
      <vt:lpstr>Victimized Women 2</vt:lpstr>
      <vt:lpstr>The grieving mother</vt:lpstr>
      <vt:lpstr>The grieving mother 2</vt:lpstr>
      <vt:lpstr>from Keats’s Hyperion</vt:lpstr>
      <vt:lpstr>From Milton’s Paradise Lost, Book I</vt:lpstr>
      <vt:lpstr>From Lord Byron’s ’Ode to Napoleon Buonaparte’</vt:lpstr>
      <vt:lpstr>From King Lear (in the storm)</vt:lpstr>
      <vt:lpstr>Recommended Literature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Charlotte Smith, The Emigrants (1793)</dc:title>
  <dc:creator>Gárdos Bálint</dc:creator>
  <cp:lastModifiedBy>Gárdos Bálint</cp:lastModifiedBy>
  <cp:revision>32</cp:revision>
  <dcterms:created xsi:type="dcterms:W3CDTF">2019-05-16T08:59:45Z</dcterms:created>
  <dcterms:modified xsi:type="dcterms:W3CDTF">2019-05-17T09:57:34Z</dcterms:modified>
</cp:coreProperties>
</file>