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7" r:id="rId6"/>
    <p:sldId id="259" r:id="rId7"/>
    <p:sldId id="260" r:id="rId8"/>
    <p:sldId id="261" r:id="rId9"/>
    <p:sldId id="262" r:id="rId10"/>
    <p:sldId id="263" r:id="rId11"/>
    <p:sldId id="264" r:id="rId12"/>
    <p:sldId id="265" r:id="rId13"/>
    <p:sldId id="268" r:id="rId14"/>
    <p:sldId id="269" r:id="rId15"/>
    <p:sldId id="270" r:id="rId16"/>
    <p:sldId id="275" r:id="rId17"/>
    <p:sldId id="271" r:id="rId18"/>
    <p:sldId id="272" r:id="rId19"/>
    <p:sldId id="273" r:id="rId20"/>
    <p:sldId id="276" r:id="rId21"/>
    <p:sldId id="277" r:id="rId2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árdos Bálint" initials="GB" lastIdx="1" clrIdx="0">
    <p:extLst>
      <p:ext uri="{19B8F6BF-5375-455C-9EA6-DF929625EA0E}">
        <p15:presenceInfo xmlns:p15="http://schemas.microsoft.com/office/powerpoint/2012/main" userId="Gárdos Bálin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05B1E251-5930-4603-9F07-238248952AD2}" type="datetimeFigureOut">
              <a:rPr lang="hu-HU" smtClean="0"/>
              <a:t>2018. 05. 14.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226547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B1E251-5930-4603-9F07-238248952AD2}" type="datetimeFigureOut">
              <a:rPr lang="hu-HU" smtClean="0"/>
              <a:t>2018. 05. 14.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1583064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B1E251-5930-4603-9F07-238248952AD2}" type="datetimeFigureOut">
              <a:rPr lang="hu-HU" smtClean="0"/>
              <a:t>2018. 05. 14.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2438945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B1E251-5930-4603-9F07-238248952AD2}" type="datetimeFigureOut">
              <a:rPr lang="hu-HU" smtClean="0"/>
              <a:t>2018. 05. 14.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4267617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5B1E251-5930-4603-9F07-238248952AD2}" type="datetimeFigureOut">
              <a:rPr lang="hu-HU" smtClean="0"/>
              <a:t>2018. 05. 14.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295305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5B1E251-5930-4603-9F07-238248952AD2}" type="datetimeFigureOut">
              <a:rPr lang="hu-HU" smtClean="0"/>
              <a:t>2018. 05. 14.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821850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5B1E251-5930-4603-9F07-238248952AD2}" type="datetimeFigureOut">
              <a:rPr lang="hu-HU" smtClean="0"/>
              <a:t>2018. 05. 14.</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404824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5B1E251-5930-4603-9F07-238248952AD2}" type="datetimeFigureOut">
              <a:rPr lang="hu-HU" smtClean="0"/>
              <a:t>2018. 05. 14.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371602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5B1E251-5930-4603-9F07-238248952AD2}" type="datetimeFigureOut">
              <a:rPr lang="hu-HU" smtClean="0"/>
              <a:t>2018. 05. 14.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1608478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5B1E251-5930-4603-9F07-238248952AD2}" type="datetimeFigureOut">
              <a:rPr lang="hu-HU" smtClean="0"/>
              <a:t>2018. 05. 14.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1614488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05B1E251-5930-4603-9F07-238248952AD2}" type="datetimeFigureOut">
              <a:rPr lang="hu-HU" smtClean="0"/>
              <a:t>2018. 05. 14.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3A32F3EC-0ECA-4154-9E3F-08544552070B}" type="slidenum">
              <a:rPr lang="hu-HU" smtClean="0"/>
              <a:t>‹#›</a:t>
            </a:fld>
            <a:endParaRPr lang="hu-HU"/>
          </a:p>
        </p:txBody>
      </p:sp>
    </p:spTree>
    <p:extLst>
      <p:ext uri="{BB962C8B-B14F-4D97-AF65-F5344CB8AC3E}">
        <p14:creationId xmlns:p14="http://schemas.microsoft.com/office/powerpoint/2010/main" val="1102258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B1E251-5930-4603-9F07-238248952AD2}" type="datetimeFigureOut">
              <a:rPr lang="hu-HU" smtClean="0"/>
              <a:t>2018. 05. 14.</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32F3EC-0ECA-4154-9E3F-08544552070B}" type="slidenum">
              <a:rPr lang="hu-HU" smtClean="0"/>
              <a:t>‹#›</a:t>
            </a:fld>
            <a:endParaRPr lang="hu-HU"/>
          </a:p>
        </p:txBody>
      </p:sp>
    </p:spTree>
    <p:extLst>
      <p:ext uri="{BB962C8B-B14F-4D97-AF65-F5344CB8AC3E}">
        <p14:creationId xmlns:p14="http://schemas.microsoft.com/office/powerpoint/2010/main" val="2256910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11560" y="332656"/>
            <a:ext cx="7772400" cy="1470025"/>
          </a:xfrm>
        </p:spPr>
        <p:txBody>
          <a:bodyPr/>
          <a:lstStyle/>
          <a:p>
            <a:r>
              <a:rPr lang="en-GB" dirty="0" smtClean="0">
                <a:latin typeface="Times New Roman" panose="02020603050405020304" pitchFamily="18" charset="0"/>
                <a:cs typeface="Times New Roman" panose="02020603050405020304" pitchFamily="18" charset="0"/>
              </a:rPr>
              <a:t>Ethical Criticism</a:t>
            </a:r>
            <a:endParaRPr lang="en-GB"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hu-HU"/>
          </a:p>
        </p:txBody>
      </p:sp>
    </p:spTree>
    <p:extLst>
      <p:ext uri="{BB962C8B-B14F-4D97-AF65-F5344CB8AC3E}">
        <p14:creationId xmlns:p14="http://schemas.microsoft.com/office/powerpoint/2010/main" val="3989764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88640"/>
            <a:ext cx="8229600" cy="720080"/>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Face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908720"/>
            <a:ext cx="8928992" cy="5832648"/>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The primacy of relation explains why it is that human beings are interested in the questions of ethics at </a:t>
            </a:r>
            <a:r>
              <a:rPr lang="en-GB" dirty="0" smtClean="0">
                <a:latin typeface="Times New Roman" panose="02020603050405020304" pitchFamily="18" charset="0"/>
                <a:cs typeface="Times New Roman" panose="02020603050405020304" pitchFamily="18" charset="0"/>
              </a:rPr>
              <a:t>all. </a:t>
            </a:r>
            <a:r>
              <a:rPr lang="en-GB" dirty="0" smtClean="0">
                <a:latin typeface="Times New Roman" panose="02020603050405020304" pitchFamily="18" charset="0"/>
                <a:cs typeface="Times New Roman" panose="02020603050405020304" pitchFamily="18" charset="0"/>
              </a:rPr>
              <a:t>To situate first philosophy in the face-to-face encounter is to choose to begin philosophy not with the world, not with God, but with what will be argued to be the prime condition for human communication.</a:t>
            </a:r>
          </a:p>
          <a:p>
            <a:r>
              <a:rPr lang="en-GB" dirty="0" smtClean="0">
                <a:latin typeface="Times New Roman" panose="02020603050405020304" pitchFamily="18" charset="0"/>
                <a:cs typeface="Times New Roman" panose="02020603050405020304" pitchFamily="18" charset="0"/>
              </a:rPr>
              <a:t>The encounter </a:t>
            </a:r>
            <a:r>
              <a:rPr lang="en-GB" dirty="0" err="1" smtClean="0">
                <a:latin typeface="Times New Roman" panose="02020603050405020304" pitchFamily="18" charset="0"/>
                <a:cs typeface="Times New Roman" panose="02020603050405020304" pitchFamily="18" charset="0"/>
              </a:rPr>
              <a:t>prece</a:t>
            </a:r>
            <a:r>
              <a:rPr lang="hu-HU" dirty="0" smtClean="0">
                <a:latin typeface="Times New Roman" panose="02020603050405020304" pitchFamily="18" charset="0"/>
                <a:cs typeface="Times New Roman" panose="02020603050405020304" pitchFamily="18" charset="0"/>
              </a:rPr>
              <a:t>e</a:t>
            </a:r>
            <a:r>
              <a:rPr lang="en-GB" dirty="0" smtClean="0">
                <a:latin typeface="Times New Roman" panose="02020603050405020304" pitchFamily="18" charset="0"/>
                <a:cs typeface="Times New Roman" panose="02020603050405020304" pitchFamily="18" charset="0"/>
              </a:rPr>
              <a:t>d</a:t>
            </a:r>
            <a:r>
              <a:rPr lang="hu-HU" dirty="0" smtClean="0">
                <a:latin typeface="Times New Roman" panose="02020603050405020304" pitchFamily="18" charset="0"/>
                <a:cs typeface="Times New Roman" panose="02020603050405020304" pitchFamily="18" charset="0"/>
              </a:rPr>
              <a:t>s</a:t>
            </a:r>
            <a:r>
              <a:rPr lang="en-GB"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the subject-object divide.</a:t>
            </a:r>
          </a:p>
          <a:p>
            <a:r>
              <a:rPr lang="en-GB" dirty="0" smtClean="0">
                <a:latin typeface="Times New Roman" panose="02020603050405020304" pitchFamily="18" charset="0"/>
                <a:cs typeface="Times New Roman" panose="02020603050405020304" pitchFamily="18" charset="0"/>
              </a:rPr>
              <a:t>An ‘I’ discovers its own particularity when it is singled out by the gaze of the other. This gaze is interrogative and imperative. It says “do not kill me.” It also implores the ‘I’, who eludes it only with difficulty, although this request may have actually no discursive content. This command and supplication occurs because human faces impact us as affective moments or, what </a:t>
            </a:r>
            <a:r>
              <a:rPr lang="en-GB" dirty="0" err="1" smtClean="0">
                <a:latin typeface="Times New Roman" panose="02020603050405020304" pitchFamily="18" charset="0"/>
                <a:cs typeface="Times New Roman" panose="02020603050405020304" pitchFamily="18" charset="0"/>
              </a:rPr>
              <a:t>Levinas</a:t>
            </a:r>
            <a:r>
              <a:rPr lang="en-GB" dirty="0" smtClean="0">
                <a:latin typeface="Times New Roman" panose="02020603050405020304" pitchFamily="18" charset="0"/>
                <a:cs typeface="Times New Roman" panose="02020603050405020304" pitchFamily="18" charset="0"/>
              </a:rPr>
              <a:t> calls ‘interruptions’.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45206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634082"/>
          </a:xfrm>
        </p:spPr>
        <p:txBody>
          <a:bodyPr>
            <a:normAutofit fontScale="90000"/>
          </a:bodyPr>
          <a:lstStyle/>
          <a:p>
            <a:r>
              <a:rPr lang="hu-HU" dirty="0" smtClean="0">
                <a:latin typeface="Times New Roman" panose="02020603050405020304" pitchFamily="18" charset="0"/>
                <a:cs typeface="Times New Roman" panose="02020603050405020304" pitchFamily="18" charset="0"/>
              </a:rPr>
              <a:t>Paul </a:t>
            </a:r>
            <a:r>
              <a:rPr lang="hu-HU" dirty="0" err="1" smtClean="0">
                <a:latin typeface="Times New Roman" panose="02020603050405020304" pitchFamily="18" charset="0"/>
                <a:cs typeface="Times New Roman" panose="02020603050405020304" pitchFamily="18" charset="0"/>
              </a:rPr>
              <a:t>Ricoueur</a:t>
            </a:r>
            <a:r>
              <a:rPr lang="hu-HU" dirty="0" smtClean="0">
                <a:latin typeface="Times New Roman" panose="02020603050405020304" pitchFamily="18" charset="0"/>
                <a:cs typeface="Times New Roman" panose="02020603050405020304" pitchFamily="18" charset="0"/>
              </a:rPr>
              <a:t> (1913–2005)</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908720"/>
            <a:ext cx="8928992" cy="5832648"/>
          </a:xfrm>
        </p:spPr>
        <p:txBody>
          <a:bodyPr>
            <a:normAutofit fontScale="92500" lnSpcReduction="10000"/>
          </a:bodyPr>
          <a:lstStyle/>
          <a:p>
            <a:r>
              <a:rPr lang="en-GB" i="1" dirty="0" smtClean="0">
                <a:latin typeface="Times New Roman" panose="02020603050405020304" pitchFamily="18" charset="0"/>
                <a:cs typeface="Times New Roman" panose="02020603050405020304" pitchFamily="18" charset="0"/>
              </a:rPr>
              <a:t>Time and Narrative</a:t>
            </a:r>
            <a:r>
              <a:rPr lang="en-GB" dirty="0" smtClean="0">
                <a:latin typeface="Times New Roman" panose="02020603050405020304" pitchFamily="18" charset="0"/>
                <a:cs typeface="Times New Roman" panose="02020603050405020304" pitchFamily="18" charset="0"/>
              </a:rPr>
              <a:t>, 1984–88.</a:t>
            </a:r>
          </a:p>
          <a:p>
            <a:r>
              <a:rPr lang="en-GB" dirty="0" smtClean="0">
                <a:latin typeface="Times New Roman" panose="02020603050405020304" pitchFamily="18" charset="0"/>
                <a:cs typeface="Times New Roman" panose="02020603050405020304" pitchFamily="18" charset="0"/>
              </a:rPr>
              <a:t>Narrative </a:t>
            </a:r>
            <a:r>
              <a:rPr lang="hu-HU" dirty="0" smtClean="0">
                <a:latin typeface="Times New Roman" panose="02020603050405020304" pitchFamily="18" charset="0"/>
                <a:cs typeface="Times New Roman" panose="02020603050405020304" pitchFamily="18" charset="0"/>
              </a:rPr>
              <a:t>i</a:t>
            </a:r>
            <a:r>
              <a:rPr lang="en-GB" dirty="0" err="1" smtClean="0">
                <a:latin typeface="Times New Roman" panose="02020603050405020304" pitchFamily="18" charset="0"/>
                <a:cs typeface="Times New Roman" panose="02020603050405020304" pitchFamily="18" charset="0"/>
              </a:rPr>
              <a:t>dentity</a:t>
            </a:r>
            <a:r>
              <a:rPr lang="en-GB" dirty="0" smtClean="0">
                <a:latin typeface="Times New Roman" panose="02020603050405020304" pitchFamily="18" charset="0"/>
                <a:cs typeface="Times New Roman" panose="02020603050405020304" pitchFamily="18" charset="0"/>
              </a:rPr>
              <a:t>: This has to do not just with the identity of the characters in a story or history, but with the larger claim that personal identity in every case can be considered in terms of a narrative identity: what story does a person tell about his or her life, or what story do others tell about it?</a:t>
            </a:r>
          </a:p>
          <a:p>
            <a:r>
              <a:rPr lang="en-GB" dirty="0" smtClean="0">
                <a:latin typeface="Times New Roman" panose="02020603050405020304" pitchFamily="18" charset="0"/>
                <a:cs typeface="Times New Roman" panose="02020603050405020304" pitchFamily="18" charset="0"/>
              </a:rPr>
              <a:t>This was a person capable of attesting to his or her own existence and acting in the world, a self that both acted and was acted upon who could recount and take responsibility for its actions.</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Half-way between Cartesian assurance and post-modern flux.]</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968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395536" y="116632"/>
            <a:ext cx="8229600" cy="576064"/>
          </a:xfrm>
        </p:spPr>
        <p:txBody>
          <a:bodyPr>
            <a:normAutofit fontScale="90000"/>
          </a:bodyPr>
          <a:lstStyle/>
          <a:p>
            <a:r>
              <a:rPr lang="en-GB" dirty="0" err="1" smtClean="0">
                <a:latin typeface="Times New Roman" panose="02020603050405020304" pitchFamily="18" charset="0"/>
                <a:cs typeface="Times New Roman" panose="02020603050405020304" pitchFamily="18" charset="0"/>
              </a:rPr>
              <a:t>Ricoeur’s</a:t>
            </a:r>
            <a:r>
              <a:rPr lang="en-GB" dirty="0" smtClean="0">
                <a:latin typeface="Times New Roman" panose="02020603050405020304" pitchFamily="18" charset="0"/>
                <a:cs typeface="Times New Roman" panose="02020603050405020304" pitchFamily="18" charset="0"/>
              </a:rPr>
              <a:t> “little ethics”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692696"/>
            <a:ext cx="8784976" cy="5976664"/>
          </a:xfrm>
        </p:spPr>
        <p:txBody>
          <a:bodyPr>
            <a:normAutofit fontScale="77500" lnSpcReduction="20000"/>
          </a:bodyPr>
          <a:lstStyle/>
          <a:p>
            <a:r>
              <a:rPr lang="en-GB" dirty="0" smtClean="0">
                <a:latin typeface="Times New Roman" panose="02020603050405020304" pitchFamily="18" charset="0"/>
                <a:cs typeface="Times New Roman" panose="02020603050405020304" pitchFamily="18" charset="0"/>
              </a:rPr>
              <a:t>Ethical intention [teleology]: “aiming at a good life lived with and for others in just institutions”.</a:t>
            </a:r>
          </a:p>
          <a:p>
            <a:r>
              <a:rPr lang="en-GB" dirty="0" smtClean="0">
                <a:latin typeface="Times New Roman" panose="02020603050405020304" pitchFamily="18" charset="0"/>
                <a:cs typeface="Times New Roman" panose="02020603050405020304" pitchFamily="18" charset="0"/>
              </a:rPr>
              <a:t>At the level of relations between a self and nearby or intimate others, the ideal of reciprocity entailed here is best expressed as solicitude that enables both self-esteem and self-respect on the parts of those involved. At the level of the distant other or others, the question of justice arises and with it new notions of respect and of institutions such as the rule of law.</a:t>
            </a:r>
          </a:p>
          <a:p>
            <a:r>
              <a:rPr lang="en-GB" dirty="0" smtClean="0">
                <a:latin typeface="Times New Roman" panose="02020603050405020304" pitchFamily="18" charset="0"/>
                <a:cs typeface="Times New Roman" panose="02020603050405020304" pitchFamily="18" charset="0"/>
              </a:rPr>
              <a:t>Beyond every institutionalized system of rules lies the transformative possibility of love which transcends the fragile and provisory practical mediations established by every ethical system through reinterpreting the golden rule. Love is a way of responding not just to the limits of any such system but to the tragic dimension </a:t>
            </a:r>
            <a:r>
              <a:rPr lang="en-GB" dirty="0" err="1" smtClean="0">
                <a:latin typeface="Times New Roman" panose="02020603050405020304" pitchFamily="18" charset="0"/>
                <a:cs typeface="Times New Roman" panose="02020603050405020304" pitchFamily="18" charset="0"/>
              </a:rPr>
              <a:t>Ricoeur</a:t>
            </a:r>
            <a:r>
              <a:rPr lang="en-GB" dirty="0" smtClean="0">
                <a:latin typeface="Times New Roman" panose="02020603050405020304" pitchFamily="18" charset="0"/>
                <a:cs typeface="Times New Roman" panose="02020603050405020304" pitchFamily="18" charset="0"/>
              </a:rPr>
              <a:t> sees as inherent in all human action, which never fully achieves what it intends, another reminder that human freedom is always a finite freedom.</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4664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88640"/>
            <a:ext cx="8229600" cy="504056"/>
          </a:xfrm>
        </p:spPr>
        <p:txBody>
          <a:bodyPr>
            <a:normAutofit fontScale="90000"/>
          </a:bodyPr>
          <a:lstStyle/>
          <a:p>
            <a:r>
              <a:rPr lang="en-GB" dirty="0" smtClean="0">
                <a:latin typeface="Times New Roman" panose="02020603050405020304" pitchFamily="18" charset="0"/>
                <a:cs typeface="Times New Roman" panose="02020603050405020304" pitchFamily="18" charset="0"/>
              </a:rPr>
              <a:t>Singularity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836712"/>
            <a:ext cx="8784976" cy="5832648"/>
          </a:xfrm>
        </p:spPr>
        <p:txBody>
          <a:bodyPr>
            <a:normAutofit fontScale="77500" lnSpcReduction="20000"/>
          </a:bodyPr>
          <a:lstStyle/>
          <a:p>
            <a:r>
              <a:rPr lang="en-GB" dirty="0" smtClean="0">
                <a:latin typeface="Times New Roman" panose="02020603050405020304" pitchFamily="18" charset="0"/>
                <a:cs typeface="Times New Roman" panose="02020603050405020304" pitchFamily="18" charset="0"/>
              </a:rPr>
              <a:t>Derek </a:t>
            </a:r>
            <a:r>
              <a:rPr lang="en-GB" dirty="0" err="1" smtClean="0">
                <a:latin typeface="Times New Roman" panose="02020603050405020304" pitchFamily="18" charset="0"/>
                <a:cs typeface="Times New Roman" panose="02020603050405020304" pitchFamily="18" charset="0"/>
              </a:rPr>
              <a:t>Attridge</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The Singularity of Literature </a:t>
            </a:r>
            <a:r>
              <a:rPr lang="en-GB" dirty="0" smtClean="0">
                <a:latin typeface="Times New Roman" panose="02020603050405020304" pitchFamily="18" charset="0"/>
                <a:cs typeface="Times New Roman" panose="02020603050405020304" pitchFamily="18" charset="0"/>
              </a:rPr>
              <a:t>(2004), who argues that using literature for a particular purpose – to further a political cause, or to illuminate, as evidence, a historical period – is to pass over its  distinctiveness, and, while part of what “deﬁnes” literature is its impossibility of deﬁnition, we can see three key interwoven characteristics of the literary, all of which both evoke the ethical. 1) Singularity: an artwork is  a unique event…just as for </a:t>
            </a:r>
            <a:r>
              <a:rPr lang="en-GB" dirty="0" err="1" smtClean="0">
                <a:latin typeface="Times New Roman" panose="02020603050405020304" pitchFamily="18" charset="0"/>
                <a:cs typeface="Times New Roman" panose="02020603050405020304" pitchFamily="18" charset="0"/>
              </a:rPr>
              <a:t>Levinas</a:t>
            </a:r>
            <a:r>
              <a:rPr lang="en-GB" dirty="0" smtClean="0">
                <a:latin typeface="Times New Roman" panose="02020603050405020304" pitchFamily="18" charset="0"/>
                <a:cs typeface="Times New Roman" panose="02020603050405020304" pitchFamily="18" charset="0"/>
              </a:rPr>
              <a:t> each encounter is not an example  of meeting an example of a person, but a unique encounter with a unique “face.” 2) Alterity: an artwork, like another person, is profoundly other: there are no rules for it and to work to understand it is hard and demanding.  3) Inventiveness: the act of creation is both an openness to newness but also an awareness of what has gone before. </a:t>
            </a:r>
          </a:p>
          <a:p>
            <a:r>
              <a:rPr lang="en-GB" dirty="0" smtClean="0">
                <a:latin typeface="Times New Roman" panose="02020603050405020304" pitchFamily="18" charset="0"/>
                <a:cs typeface="Times New Roman" panose="02020603050405020304" pitchFamily="18" charset="0"/>
              </a:rPr>
              <a:t>The special ethical  force of literature lies not in the world a work invents, but in the singular and inventive use of language in which that world is invented.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7547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Ethics of Reading</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980728"/>
            <a:ext cx="8784976" cy="5688632"/>
          </a:xfrm>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J. Hillis </a:t>
            </a:r>
            <a:r>
              <a:rPr lang="en-US" dirty="0" smtClean="0">
                <a:latin typeface="Times New Roman" panose="02020603050405020304" pitchFamily="18" charset="0"/>
                <a:cs typeface="Times New Roman" panose="02020603050405020304" pitchFamily="18" charset="0"/>
              </a:rPr>
              <a:t>Miller </a:t>
            </a:r>
            <a:r>
              <a:rPr lang="en-US" i="1" dirty="0">
                <a:latin typeface="Times New Roman" panose="02020603050405020304" pitchFamily="18" charset="0"/>
                <a:cs typeface="Times New Roman" panose="02020603050405020304" pitchFamily="18" charset="0"/>
              </a:rPr>
              <a:t>The </a:t>
            </a:r>
            <a:r>
              <a:rPr lang="en-US" i="1" dirty="0" smtClean="0">
                <a:latin typeface="Times New Roman" panose="02020603050405020304" pitchFamily="18" charset="0"/>
                <a:cs typeface="Times New Roman" panose="02020603050405020304" pitchFamily="18" charset="0"/>
              </a:rPr>
              <a:t>Ethics</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of Reading</a:t>
            </a:r>
            <a:r>
              <a:rPr lang="hu-HU" i="1"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1987</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Here, Miller, suggests </a:t>
            </a:r>
            <a:r>
              <a:rPr lang="en-US" dirty="0" smtClean="0">
                <a:latin typeface="Times New Roman" panose="02020603050405020304" pitchFamily="18" charset="0"/>
                <a:cs typeface="Times New Roman" panose="02020603050405020304" pitchFamily="18" charset="0"/>
              </a:rPr>
              <a:t>that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“without </a:t>
            </a:r>
            <a:r>
              <a:rPr lang="en-US" dirty="0">
                <a:latin typeface="Times New Roman" panose="02020603050405020304" pitchFamily="18" charset="0"/>
                <a:cs typeface="Times New Roman" panose="02020603050405020304" pitchFamily="18" charset="0"/>
              </a:rPr>
              <a:t>storytelling there is no theory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ethics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not because </a:t>
            </a:r>
            <a:r>
              <a:rPr lang="en-US" dirty="0" smtClean="0">
                <a:latin typeface="Times New Roman" panose="02020603050405020304" pitchFamily="18" charset="0"/>
                <a:cs typeface="Times New Roman" panose="02020603050405020304" pitchFamily="18" charset="0"/>
              </a:rPr>
              <a:t>stories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contain </a:t>
            </a:r>
            <a:r>
              <a:rPr lang="en-US" dirty="0">
                <a:latin typeface="Times New Roman" panose="02020603050405020304" pitchFamily="18" charset="0"/>
                <a:cs typeface="Times New Roman" panose="02020603050405020304" pitchFamily="18" charset="0"/>
              </a:rPr>
              <a:t>the thematic dramatization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ethical </a:t>
            </a:r>
            <a:r>
              <a:rPr lang="en-US" dirty="0">
                <a:latin typeface="Times New Roman" panose="02020603050405020304" pitchFamily="18" charset="0"/>
                <a:cs typeface="Times New Roman" panose="02020603050405020304" pitchFamily="18" charset="0"/>
              </a:rPr>
              <a:t>situations, judgments and choices</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but </a:t>
            </a:r>
            <a:r>
              <a:rPr lang="en-US" dirty="0">
                <a:latin typeface="Times New Roman" panose="02020603050405020304" pitchFamily="18" charset="0"/>
                <a:cs typeface="Times New Roman" panose="02020603050405020304" pitchFamily="18" charset="0"/>
              </a:rPr>
              <a:t>because an ethical rule (such as “</a:t>
            </a:r>
            <a:r>
              <a:rPr lang="en-US" dirty="0" smtClean="0">
                <a:latin typeface="Times New Roman" panose="02020603050405020304" pitchFamily="18" charset="0"/>
                <a:cs typeface="Times New Roman" panose="02020603050405020304" pitchFamily="18" charset="0"/>
              </a:rPr>
              <a:t>do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lie”)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made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make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sense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particular </a:t>
            </a:r>
            <a:r>
              <a:rPr lang="en-US" dirty="0">
                <a:latin typeface="Times New Roman" panose="02020603050405020304" pitchFamily="18" charset="0"/>
                <a:cs typeface="Times New Roman" panose="02020603050405020304" pitchFamily="18" charset="0"/>
              </a:rPr>
              <a:t>situations which are </a:t>
            </a:r>
            <a:r>
              <a:rPr lang="en-US" dirty="0" smtClean="0">
                <a:latin typeface="Times New Roman" panose="02020603050405020304" pitchFamily="18" charset="0"/>
                <a:cs typeface="Times New Roman" panose="02020603050405020304" pitchFamily="18" charset="0"/>
              </a:rPr>
              <a:t>themselves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presented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narrative.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means </a:t>
            </a:r>
            <a:r>
              <a:rPr lang="en-US" dirty="0">
                <a:latin typeface="Times New Roman" panose="02020603050405020304" pitchFamily="18" charset="0"/>
                <a:cs typeface="Times New Roman" panose="02020603050405020304" pitchFamily="18" charset="0"/>
              </a:rPr>
              <a:t>that “ethics is not just a form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language </a:t>
            </a:r>
            <a:r>
              <a:rPr lang="en-US" dirty="0">
                <a:latin typeface="Times New Roman" panose="02020603050405020304" pitchFamily="18" charset="0"/>
                <a:cs typeface="Times New Roman" panose="02020603050405020304" pitchFamily="18" charset="0"/>
              </a:rPr>
              <a:t>but a running or </a:t>
            </a:r>
            <a:r>
              <a:rPr lang="en-US" dirty="0" smtClean="0">
                <a:latin typeface="Times New Roman" panose="02020603050405020304" pitchFamily="18" charset="0"/>
                <a:cs typeface="Times New Roman" panose="02020603050405020304" pitchFamily="18" charset="0"/>
              </a:rPr>
              <a:t>sequential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mode </a:t>
            </a:r>
            <a:r>
              <a:rPr lang="en-US" dirty="0">
                <a:latin typeface="Times New Roman" panose="02020603050405020304" pitchFamily="18" charset="0"/>
                <a:cs typeface="Times New Roman" panose="02020603050405020304" pitchFamily="18" charset="0"/>
              </a:rPr>
              <a:t>of language, in short a story</a:t>
            </a:r>
            <a:r>
              <a:rPr lang="en-US" dirty="0" smtClean="0">
                <a:latin typeface="Times New Roman" panose="02020603050405020304" pitchFamily="18" charset="0"/>
                <a:cs typeface="Times New Roman" panose="02020603050405020304" pitchFamily="18" charset="0"/>
              </a:rPr>
              <a:t>.”. This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leads </a:t>
            </a:r>
            <a:r>
              <a:rPr lang="en-US" dirty="0">
                <a:latin typeface="Times New Roman" panose="02020603050405020304" pitchFamily="18" charset="0"/>
                <a:cs typeface="Times New Roman" panose="02020603050405020304" pitchFamily="18" charset="0"/>
              </a:rPr>
              <a:t>Miller to conclude that, in making </a:t>
            </a:r>
            <a:r>
              <a:rPr lang="en-US" dirty="0" smtClean="0">
                <a:latin typeface="Times New Roman" panose="02020603050405020304" pitchFamily="18" charset="0"/>
                <a:cs typeface="Times New Roman" panose="02020603050405020304" pitchFamily="18" charset="0"/>
              </a:rPr>
              <a:t>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ethical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judgment,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one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“unable</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know</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whether </a:t>
            </a:r>
            <a:r>
              <a:rPr lang="en-US" dirty="0">
                <a:latin typeface="Times New Roman" panose="02020603050405020304" pitchFamily="18" charset="0"/>
                <a:cs typeface="Times New Roman" panose="02020603050405020304" pitchFamily="18" charset="0"/>
              </a:rPr>
              <a:t>... I am subject to a </a:t>
            </a:r>
            <a:r>
              <a:rPr lang="en-US" dirty="0" smtClean="0">
                <a:latin typeface="Times New Roman" panose="02020603050405020304" pitchFamily="18" charset="0"/>
                <a:cs typeface="Times New Roman" panose="02020603050405020304" pitchFamily="18" charset="0"/>
              </a:rPr>
              <a:t>linguistic</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necessity </a:t>
            </a:r>
            <a:r>
              <a:rPr lang="en-US" dirty="0">
                <a:latin typeface="Times New Roman" panose="02020603050405020304" pitchFamily="18" charset="0"/>
                <a:cs typeface="Times New Roman" panose="02020603050405020304" pitchFamily="18" charset="0"/>
              </a:rPr>
              <a:t>or to an ontological one</a:t>
            </a:r>
            <a:r>
              <a:rPr lang="en-US" dirty="0" smtClean="0">
                <a:latin typeface="Times New Roman" panose="02020603050405020304" pitchFamily="18" charset="0"/>
                <a:cs typeface="Times New Roman" panose="02020603050405020304" pitchFamily="18" charset="0"/>
              </a:rPr>
              <a:t>”.</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565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Deconstruction and Trauma</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1052736"/>
            <a:ext cx="8784976" cy="5544616"/>
          </a:xfrm>
        </p:spPr>
        <p:txBody>
          <a:bodyPr>
            <a:normAutofit lnSpcReduction="10000"/>
          </a:bodyPr>
          <a:lstStyle/>
          <a:p>
            <a:r>
              <a:rPr lang="en-GB" dirty="0" smtClean="0">
                <a:latin typeface="Times New Roman" panose="02020603050405020304" pitchFamily="18" charset="0"/>
                <a:cs typeface="Times New Roman" panose="02020603050405020304" pitchFamily="18" charset="0"/>
              </a:rPr>
              <a:t>Again, inﬂuenced by deconstruction, the new interest in “trauma” is also one form of interest in ethics.</a:t>
            </a:r>
          </a:p>
          <a:p>
            <a:r>
              <a:rPr lang="en-GB" dirty="0" smtClean="0">
                <a:latin typeface="Times New Roman" panose="02020603050405020304" pitchFamily="18" charset="0"/>
                <a:cs typeface="Times New Roman" panose="02020603050405020304" pitchFamily="18" charset="0"/>
              </a:rPr>
              <a:t>Cathy </a:t>
            </a:r>
            <a:r>
              <a:rPr lang="en-GB" dirty="0" err="1" smtClean="0">
                <a:latin typeface="Times New Roman" panose="02020603050405020304" pitchFamily="18" charset="0"/>
                <a:cs typeface="Times New Roman" panose="02020603050405020304" pitchFamily="18" charset="0"/>
              </a:rPr>
              <a:t>Caruth’s</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Unclaimed Experience </a:t>
            </a:r>
            <a:r>
              <a:rPr lang="en-GB" dirty="0" smtClean="0">
                <a:latin typeface="Times New Roman" panose="02020603050405020304" pitchFamily="18" charset="0"/>
                <a:cs typeface="Times New Roman" panose="02020603050405020304" pitchFamily="18" charset="0"/>
              </a:rPr>
              <a:t>(1996) argues that deconstruction’s more subtle understanding of reference means it is suited to better approach the events and responses to atrocity and traumatic events which “break the frame” between event, language, and representation, and so express a concern with ethics more profoundly. </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5078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93204" y="260648"/>
            <a:ext cx="8229600" cy="634082"/>
          </a:xfrm>
        </p:spPr>
        <p:txBody>
          <a:bodyPr>
            <a:normAutofit fontScale="90000"/>
          </a:bodyPr>
          <a:lstStyle/>
          <a:p>
            <a:r>
              <a:rPr lang="en-GB" dirty="0" smtClean="0">
                <a:latin typeface="Times New Roman" panose="02020603050405020304" pitchFamily="18" charset="0"/>
                <a:cs typeface="Times New Roman" panose="02020603050405020304" pitchFamily="18" charset="0"/>
              </a:rPr>
              <a:t>Trauma</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980728"/>
            <a:ext cx="8856984" cy="5688632"/>
          </a:xfrm>
        </p:spPr>
        <p:txBody>
          <a:bodyPr>
            <a:normAutofit fontScale="77500" lnSpcReduction="20000"/>
          </a:bodyPr>
          <a:lstStyle/>
          <a:p>
            <a:r>
              <a:rPr lang="en-GB" dirty="0" smtClean="0">
                <a:latin typeface="Times New Roman" panose="02020603050405020304" pitchFamily="18" charset="0"/>
                <a:cs typeface="Times New Roman" panose="02020603050405020304" pitchFamily="18" charset="0"/>
              </a:rPr>
              <a:t>An exceptional form of memory; not a memory formed through symbols and narratives but one closer to the nature of an injury, a fact that is further supported by the Greek etymology of the term </a:t>
            </a:r>
            <a:r>
              <a:rPr lang="en-GB" i="1" dirty="0" smtClean="0">
                <a:latin typeface="Times New Roman" panose="02020603050405020304" pitchFamily="18" charset="0"/>
                <a:cs typeface="Times New Roman" panose="02020603050405020304" pitchFamily="18" charset="0"/>
              </a:rPr>
              <a:t>trauma</a:t>
            </a:r>
            <a:r>
              <a:rPr lang="en-GB" dirty="0" smtClean="0">
                <a:latin typeface="Times New Roman" panose="02020603050405020304" pitchFamily="18" charset="0"/>
                <a:cs typeface="Times New Roman" panose="02020603050405020304" pitchFamily="18" charset="0"/>
              </a:rPr>
              <a:t>, which means </a:t>
            </a:r>
            <a:r>
              <a:rPr lang="en-GB" i="1" dirty="0" smtClean="0">
                <a:latin typeface="Times New Roman" panose="02020603050405020304" pitchFamily="18" charset="0"/>
                <a:cs typeface="Times New Roman" panose="02020603050405020304" pitchFamily="18" charset="0"/>
              </a:rPr>
              <a:t>wound</a:t>
            </a:r>
            <a:r>
              <a:rPr lang="en-GB" dirty="0" smtClean="0">
                <a:latin typeface="Times New Roman" panose="02020603050405020304" pitchFamily="18" charset="0"/>
                <a:cs typeface="Times New Roman" panose="02020603050405020304" pitchFamily="18" charset="0"/>
              </a:rPr>
              <a:t>: a painful mark of the past that haunts and overwhelms the present. It is the analogical physicality of the traces left by the past in traumatic memory that complicates attempts to understand trauma in terms of cultural representation. </a:t>
            </a:r>
          </a:p>
          <a:p>
            <a:r>
              <a:rPr lang="en-GB" dirty="0" smtClean="0">
                <a:latin typeface="Times New Roman" panose="02020603050405020304" pitchFamily="18" charset="0"/>
                <a:cs typeface="Times New Roman" panose="02020603050405020304" pitchFamily="18" charset="0"/>
              </a:rPr>
              <a:t>Trauma became a key concept in clinical psychology, particularly in Freudian psychoanalysis, as it analogically described a psychological injury produced by the experience of an external event that damaged the individual's sense of self, and continued to produce belated negative effects that manifested themselves in the form of involuntary symptoms, for example, as disturbing nightmares and flashbacks. Trauma causes dissociation between the subject and its present, conscious experience, due to the pervasive, involuntary irruption of disturbing, incomprehensible memories.</a:t>
            </a:r>
          </a:p>
          <a:p>
            <a:endParaRPr lang="en-GB" dirty="0"/>
          </a:p>
        </p:txBody>
      </p:sp>
    </p:spTree>
    <p:extLst>
      <p:ext uri="{BB962C8B-B14F-4D97-AF65-F5344CB8AC3E}">
        <p14:creationId xmlns:p14="http://schemas.microsoft.com/office/powerpoint/2010/main" val="3172412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6632"/>
            <a:ext cx="8229600" cy="634082"/>
          </a:xfrm>
        </p:spPr>
        <p:txBody>
          <a:bodyPr>
            <a:normAutofit fontScale="90000"/>
          </a:bodyPr>
          <a:lstStyle/>
          <a:p>
            <a:r>
              <a:rPr lang="en-GB" dirty="0" smtClean="0">
                <a:latin typeface="Times New Roman" panose="02020603050405020304" pitchFamily="18" charset="0"/>
                <a:cs typeface="Times New Roman" panose="02020603050405020304" pitchFamily="18" charset="0"/>
              </a:rPr>
              <a:t>Trauma and Memory Studies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764704"/>
            <a:ext cx="8784976" cy="5832648"/>
          </a:xfrm>
        </p:spPr>
        <p:txBody>
          <a:bodyPr>
            <a:normAutofit fontScale="77500" lnSpcReduction="20000"/>
          </a:bodyPr>
          <a:lstStyle/>
          <a:p>
            <a:r>
              <a:rPr lang="hu-HU" dirty="0" smtClean="0">
                <a:latin typeface="Times New Roman" panose="02020603050405020304" pitchFamily="18" charset="0"/>
                <a:cs typeface="Times New Roman" panose="02020603050405020304" pitchFamily="18" charset="0"/>
              </a:rPr>
              <a:t>G</a:t>
            </a:r>
            <a:r>
              <a:rPr lang="en-US" dirty="0" err="1" smtClean="0">
                <a:latin typeface="Times New Roman" panose="02020603050405020304" pitchFamily="18" charset="0"/>
                <a:cs typeface="Times New Roman" panose="02020603050405020304" pitchFamily="18" charset="0"/>
              </a:rPr>
              <a:t>rowth</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interest and popularity, </a:t>
            </a:r>
            <a:r>
              <a:rPr lang="en-US" dirty="0" smtClean="0">
                <a:latin typeface="Times New Roman" panose="02020603050405020304" pitchFamily="18" charset="0"/>
                <a:cs typeface="Times New Roman" panose="02020603050405020304" pitchFamily="18" charset="0"/>
              </a:rPr>
              <a:t>particularly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the early 1990s.</a:t>
            </a:r>
          </a:p>
          <a:p>
            <a:r>
              <a:rPr lang="en-US" dirty="0" smtClean="0">
                <a:latin typeface="Times New Roman" panose="02020603050405020304" pitchFamily="18" charset="0"/>
                <a:cs typeface="Times New Roman" panose="02020603050405020304" pitchFamily="18" charset="0"/>
              </a:rPr>
              <a:t>Trauma</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considered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context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pathological form of remembering</a:t>
            </a:r>
            <a:r>
              <a:rPr lang="en-US" dirty="0" smtClean="0">
                <a:latin typeface="Times New Roman" panose="02020603050405020304" pitchFamily="18" charset="0"/>
                <a:cs typeface="Times New Roman" panose="02020603050405020304" pitchFamily="18" charset="0"/>
              </a:rPr>
              <a:t>.</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ofﬁcial recognition of </a:t>
            </a:r>
            <a:r>
              <a:rPr lang="en-US" dirty="0" smtClean="0">
                <a:latin typeface="Times New Roman" panose="02020603050405020304" pitchFamily="18" charset="0"/>
                <a:cs typeface="Times New Roman" panose="02020603050405020304" pitchFamily="18" charset="0"/>
              </a:rPr>
              <a:t>posttraumatic</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stress </a:t>
            </a:r>
            <a:r>
              <a:rPr lang="en-US" dirty="0">
                <a:latin typeface="Times New Roman" panose="02020603050405020304" pitchFamily="18" charset="0"/>
                <a:cs typeface="Times New Roman" panose="02020603050405020304" pitchFamily="18" charset="0"/>
              </a:rPr>
              <a:t>disorder (PTSD) by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American </a:t>
            </a:r>
            <a:r>
              <a:rPr lang="en-US" dirty="0">
                <a:latin typeface="Times New Roman" panose="02020603050405020304" pitchFamily="18" charset="0"/>
                <a:cs typeface="Times New Roman" panose="02020603050405020304" pitchFamily="18" charset="0"/>
              </a:rPr>
              <a:t>Psychiatric Association in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Diagnostic </a:t>
            </a:r>
            <a:r>
              <a:rPr lang="en-US" dirty="0">
                <a:latin typeface="Times New Roman" panose="02020603050405020304" pitchFamily="18" charset="0"/>
                <a:cs typeface="Times New Roman" panose="02020603050405020304" pitchFamily="18" charset="0"/>
              </a:rPr>
              <a:t>and Statistical Manual of </a:t>
            </a:r>
            <a:r>
              <a:rPr lang="en-US" dirty="0" smtClean="0">
                <a:latin typeface="Times New Roman" panose="02020603050405020304" pitchFamily="18" charset="0"/>
                <a:cs typeface="Times New Roman" panose="02020603050405020304" pitchFamily="18" charset="0"/>
              </a:rPr>
              <a:t>1980.</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connected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turn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aftermath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the Vietnam War, as returning </a:t>
            </a:r>
            <a:r>
              <a:rPr lang="en-US" dirty="0" smtClean="0">
                <a:latin typeface="Times New Roman" panose="02020603050405020304" pitchFamily="18" charset="0"/>
                <a:cs typeface="Times New Roman" panose="02020603050405020304" pitchFamily="18" charset="0"/>
              </a:rPr>
              <a:t>soldiers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campaigned </a:t>
            </a:r>
            <a:r>
              <a:rPr lang="en-US" dirty="0">
                <a:latin typeface="Times New Roman" panose="02020603050405020304" pitchFamily="18" charset="0"/>
                <a:cs typeface="Times New Roman" panose="02020603050405020304" pitchFamily="18" charset="0"/>
              </a:rPr>
              <a:t>for recognition of their </a:t>
            </a:r>
            <a:r>
              <a:rPr lang="en-US" dirty="0" smtClean="0">
                <a:latin typeface="Times New Roman" panose="02020603050405020304" pitchFamily="18" charset="0"/>
                <a:cs typeface="Times New Roman" panose="02020603050405020304" pitchFamily="18" charset="0"/>
              </a:rPr>
              <a:t>traumatic</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symptomatology</a:t>
            </a:r>
            <a:r>
              <a:rPr lang="hu-HU"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Cathy </a:t>
            </a:r>
            <a:r>
              <a:rPr lang="en-US" dirty="0" err="1">
                <a:latin typeface="Times New Roman" panose="02020603050405020304" pitchFamily="18" charset="0"/>
                <a:cs typeface="Times New Roman" panose="02020603050405020304" pitchFamily="18" charset="0"/>
              </a:rPr>
              <a:t>Caruth</a:t>
            </a:r>
            <a:r>
              <a:rPr lang="en-US" dirty="0">
                <a:latin typeface="Times New Roman" panose="02020603050405020304" pitchFamily="18" charset="0"/>
                <a:cs typeface="Times New Roman" panose="02020603050405020304" pitchFamily="18" charset="0"/>
              </a:rPr>
              <a:t> edited the </a:t>
            </a:r>
            <a:r>
              <a:rPr lang="en-US" dirty="0" smtClean="0">
                <a:latin typeface="Times New Roman" panose="02020603050405020304" pitchFamily="18" charset="0"/>
                <a:cs typeface="Times New Roman" panose="02020603050405020304" pitchFamily="18" charset="0"/>
              </a:rPr>
              <a:t>volume</a:t>
            </a:r>
            <a:r>
              <a:rPr lang="hu-HU" dirty="0" smtClean="0">
                <a:latin typeface="Times New Roman" panose="02020603050405020304" pitchFamily="18" charset="0"/>
                <a:cs typeface="Times New Roman" panose="02020603050405020304" pitchFamily="18" charset="0"/>
              </a:rPr>
              <a:t> </a:t>
            </a:r>
            <a:r>
              <a:rPr lang="hu-HU" i="1" dirty="0" smtClean="0">
                <a:latin typeface="Times New Roman" panose="02020603050405020304" pitchFamily="18" charset="0"/>
                <a:cs typeface="Times New Roman" panose="02020603050405020304" pitchFamily="18" charset="0"/>
              </a:rPr>
              <a:t>T</a:t>
            </a:r>
            <a:r>
              <a:rPr lang="en-US" i="1" dirty="0" err="1" smtClean="0">
                <a:latin typeface="Times New Roman" panose="02020603050405020304" pitchFamily="18" charset="0"/>
                <a:cs typeface="Times New Roman" panose="02020603050405020304" pitchFamily="18" charset="0"/>
              </a:rPr>
              <a:t>rauma</a:t>
            </a:r>
            <a:r>
              <a:rPr lang="en-US" i="1" dirty="0">
                <a:latin typeface="Times New Roman" panose="02020603050405020304" pitchFamily="18" charset="0"/>
                <a:cs typeface="Times New Roman" panose="02020603050405020304" pitchFamily="18" charset="0"/>
              </a:rPr>
              <a:t>: Explorations in Memory </a:t>
            </a:r>
            <a:r>
              <a:rPr lang="en-US" dirty="0">
                <a:latin typeface="Times New Roman" panose="02020603050405020304" pitchFamily="18" charset="0"/>
                <a:cs typeface="Times New Roman" panose="02020603050405020304" pitchFamily="18" charset="0"/>
              </a:rPr>
              <a:t>(1995</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 </a:t>
            </a:r>
            <a:r>
              <a:rPr lang="en-US" dirty="0">
                <a:latin typeface="Times New Roman" panose="02020603050405020304" pitchFamily="18" charset="0"/>
                <a:cs typeface="Times New Roman" panose="02020603050405020304" pitchFamily="18" charset="0"/>
              </a:rPr>
              <a:t>is notable for a deﬁnition of </a:t>
            </a:r>
            <a:r>
              <a:rPr lang="en-US" dirty="0" smtClean="0">
                <a:latin typeface="Times New Roman" panose="02020603050405020304" pitchFamily="18" charset="0"/>
                <a:cs typeface="Times New Roman" panose="02020603050405020304" pitchFamily="18" charset="0"/>
              </a:rPr>
              <a:t>trauma</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that makes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applicable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across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wide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range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events. </a:t>
            </a:r>
            <a:r>
              <a:rPr lang="en-US" dirty="0" err="1">
                <a:latin typeface="Times New Roman" panose="02020603050405020304" pitchFamily="18" charset="0"/>
                <a:cs typeface="Times New Roman" panose="02020603050405020304" pitchFamily="18" charset="0"/>
              </a:rPr>
              <a:t>Caruth</a:t>
            </a:r>
            <a:r>
              <a:rPr lang="en-US" dirty="0">
                <a:latin typeface="Times New Roman" panose="02020603050405020304" pitchFamily="18" charset="0"/>
                <a:cs typeface="Times New Roman" panose="02020603050405020304" pitchFamily="18" charset="0"/>
              </a:rPr>
              <a:t> provides an </a:t>
            </a:r>
            <a:r>
              <a:rPr lang="en-US" dirty="0" smtClean="0">
                <a:latin typeface="Times New Roman" panose="02020603050405020304" pitchFamily="18" charset="0"/>
                <a:cs typeface="Times New Roman" panose="02020603050405020304" pitchFamily="18" charset="0"/>
              </a:rPr>
              <a:t>inﬂuential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structural </a:t>
            </a:r>
            <a:r>
              <a:rPr lang="en-US" dirty="0">
                <a:latin typeface="Times New Roman" panose="02020603050405020304" pitchFamily="18" charset="0"/>
                <a:cs typeface="Times New Roman" panose="02020603050405020304" pitchFamily="18" charset="0"/>
              </a:rPr>
              <a:t>model of trauma, in which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very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immediacy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experience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precludes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its </a:t>
            </a:r>
            <a:r>
              <a:rPr lang="en-US" dirty="0">
                <a:latin typeface="Times New Roman" panose="02020603050405020304" pitchFamily="18" charset="0"/>
                <a:cs typeface="Times New Roman" panose="02020603050405020304" pitchFamily="18" charset="0"/>
              </a:rPr>
              <a:t>registration so that it exceeds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individual’s </a:t>
            </a:r>
            <a:r>
              <a:rPr lang="en-US" dirty="0">
                <a:latin typeface="Times New Roman" panose="02020603050405020304" pitchFamily="18" charset="0"/>
                <a:cs typeface="Times New Roman" panose="02020603050405020304" pitchFamily="18" charset="0"/>
              </a:rPr>
              <a:t>capacity for </a:t>
            </a:r>
            <a:r>
              <a:rPr lang="en-US" dirty="0" smtClean="0">
                <a:latin typeface="Times New Roman" panose="02020603050405020304" pitchFamily="18" charset="0"/>
                <a:cs typeface="Times New Roman" panose="02020603050405020304" pitchFamily="18" charset="0"/>
              </a:rPr>
              <a:t>understanding.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traumatic experience can only be </a:t>
            </a:r>
            <a:r>
              <a:rPr lang="en-US" dirty="0" smtClean="0">
                <a:latin typeface="Times New Roman" panose="02020603050405020304" pitchFamily="18" charset="0"/>
                <a:cs typeface="Times New Roman" panose="02020603050405020304" pitchFamily="18" charset="0"/>
              </a:rPr>
              <a:t>registered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belatedly </a:t>
            </a:r>
            <a:r>
              <a:rPr lang="en-US" dirty="0">
                <a:latin typeface="Times New Roman" panose="02020603050405020304" pitchFamily="18" charset="0"/>
                <a:cs typeface="Times New Roman" panose="02020603050405020304" pitchFamily="18" charset="0"/>
              </a:rPr>
              <a:t>and so is characterized </a:t>
            </a:r>
            <a:r>
              <a:rPr lang="en-US" dirty="0" smtClean="0">
                <a:latin typeface="Times New Roman" panose="02020603050405020304" pitchFamily="18" charset="0"/>
                <a:cs typeface="Times New Roman" panose="02020603050405020304" pitchFamily="18" charset="0"/>
              </a:rPr>
              <a:t>by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temporal latency or delay.</a:t>
            </a:r>
          </a:p>
          <a:p>
            <a:endParaRPr lang="en-US" dirty="0">
              <a:latin typeface="Times New Roman" panose="02020603050405020304" pitchFamily="18" charset="0"/>
              <a:cs typeface="Times New Roman" panose="02020603050405020304" pitchFamily="18" charset="0"/>
            </a:endParaRP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7823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67544" y="116632"/>
            <a:ext cx="8229600" cy="648072"/>
          </a:xfrm>
        </p:spPr>
        <p:txBody>
          <a:bodyPr>
            <a:normAutofit fontScale="90000"/>
          </a:bodyPr>
          <a:lstStyle/>
          <a:p>
            <a:r>
              <a:rPr lang="en-GB" dirty="0" smtClean="0">
                <a:latin typeface="Times New Roman" panose="02020603050405020304" pitchFamily="18" charset="0"/>
                <a:cs typeface="Times New Roman" panose="02020603050405020304" pitchFamily="18" charset="0"/>
              </a:rPr>
              <a:t>Testimony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51520" y="764704"/>
            <a:ext cx="8712968" cy="5904656"/>
          </a:xfrm>
        </p:spPr>
        <p:txBody>
          <a:bodyPr>
            <a:normAutofit fontScale="85000" lnSpcReduction="10000"/>
          </a:bodyPr>
          <a:lstStyle/>
          <a:p>
            <a:r>
              <a:rPr lang="en-GB" dirty="0" smtClean="0">
                <a:latin typeface="Times New Roman" panose="02020603050405020304" pitchFamily="18" charset="0"/>
                <a:cs typeface="Times New Roman" panose="02020603050405020304" pitchFamily="18" charset="0"/>
              </a:rPr>
              <a:t>Interest in trauma at Yale centred particularly on the </a:t>
            </a:r>
            <a:r>
              <a:rPr lang="en-GB" dirty="0" err="1" smtClean="0">
                <a:latin typeface="Times New Roman" panose="02020603050405020304" pitchFamily="18" charset="0"/>
                <a:cs typeface="Times New Roman" panose="02020603050405020304" pitchFamily="18" charset="0"/>
              </a:rPr>
              <a:t>Fortunoff</a:t>
            </a:r>
            <a:r>
              <a:rPr lang="en-GB" dirty="0" smtClean="0">
                <a:latin typeface="Times New Roman" panose="02020603050405020304" pitchFamily="18" charset="0"/>
                <a:cs typeface="Times New Roman" panose="02020603050405020304" pitchFamily="18" charset="0"/>
              </a:rPr>
              <a:t> Video Archive Project, led by psychoanalyst Dori </a:t>
            </a:r>
            <a:r>
              <a:rPr lang="en-GB" dirty="0" err="1" smtClean="0">
                <a:latin typeface="Times New Roman" panose="02020603050405020304" pitchFamily="18" charset="0"/>
                <a:cs typeface="Times New Roman" panose="02020603050405020304" pitchFamily="18" charset="0"/>
              </a:rPr>
              <a:t>Laub</a:t>
            </a:r>
            <a:r>
              <a:rPr lang="en-GB" dirty="0" smtClean="0">
                <a:latin typeface="Times New Roman" panose="02020603050405020304" pitchFamily="18" charset="0"/>
                <a:cs typeface="Times New Roman" panose="02020603050405020304" pitchFamily="18" charset="0"/>
              </a:rPr>
              <a:t> and literary critic Geoffrey Hartman, which recorded the video testimonies of Holocaust survivors. </a:t>
            </a:r>
          </a:p>
          <a:p>
            <a:r>
              <a:rPr lang="en-GB" i="1" dirty="0" smtClean="0">
                <a:latin typeface="Times New Roman" panose="02020603050405020304" pitchFamily="18" charset="0"/>
                <a:cs typeface="Times New Roman" panose="02020603050405020304" pitchFamily="18" charset="0"/>
              </a:rPr>
              <a:t>Testimony: Crises of Witnessing in Literature, Psychoanalysis and History</a:t>
            </a:r>
            <a:r>
              <a:rPr lang="en-GB" dirty="0" smtClean="0">
                <a:latin typeface="Times New Roman" panose="02020603050405020304" pitchFamily="18" charset="0"/>
                <a:cs typeface="Times New Roman" panose="02020603050405020304" pitchFamily="18" charset="0"/>
              </a:rPr>
              <a:t> (1992), co-authored by </a:t>
            </a:r>
            <a:r>
              <a:rPr lang="en-GB" dirty="0" err="1" smtClean="0">
                <a:latin typeface="Times New Roman" panose="02020603050405020304" pitchFamily="18" charset="0"/>
                <a:cs typeface="Times New Roman" panose="02020603050405020304" pitchFamily="18" charset="0"/>
              </a:rPr>
              <a:t>Laub</a:t>
            </a:r>
            <a:r>
              <a:rPr lang="en-GB" dirty="0" smtClean="0">
                <a:latin typeface="Times New Roman" panose="02020603050405020304" pitchFamily="18" charset="0"/>
                <a:cs typeface="Times New Roman" panose="02020603050405020304" pitchFamily="18" charset="0"/>
              </a:rPr>
              <a:t> and literary scholar Shoshana </a:t>
            </a:r>
            <a:r>
              <a:rPr lang="en-GB" dirty="0" err="1" smtClean="0">
                <a:latin typeface="Times New Roman" panose="02020603050405020304" pitchFamily="18" charset="0"/>
                <a:cs typeface="Times New Roman" panose="02020603050405020304" pitchFamily="18" charset="0"/>
              </a:rPr>
              <a:t>Felman</a:t>
            </a:r>
            <a:r>
              <a:rPr lang="en-GB" dirty="0" smtClean="0">
                <a:latin typeface="Times New Roman" panose="02020603050405020304" pitchFamily="18" charset="0"/>
                <a:cs typeface="Times New Roman" panose="02020603050405020304" pitchFamily="18" charset="0"/>
              </a:rPr>
              <a:t>. Intertwining of trauma studies and Holocaust </a:t>
            </a:r>
            <a:r>
              <a:rPr lang="en-GB" dirty="0" smtClean="0">
                <a:latin typeface="Times New Roman" panose="02020603050405020304" pitchFamily="18" charset="0"/>
                <a:cs typeface="Times New Roman" panose="02020603050405020304" pitchFamily="18" charset="0"/>
              </a:rPr>
              <a:t>studies</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t>
            </a:r>
            <a:endParaRPr lang="en-GB" dirty="0" smtClean="0">
              <a:latin typeface="Times New Roman" panose="02020603050405020304" pitchFamily="18" charset="0"/>
              <a:cs typeface="Times New Roman" panose="02020603050405020304" pitchFamily="18" charset="0"/>
            </a:endParaRPr>
          </a:p>
          <a:p>
            <a:r>
              <a:rPr lang="en-GB" dirty="0" smtClean="0">
                <a:latin typeface="Times New Roman" panose="02020603050405020304" pitchFamily="18" charset="0"/>
                <a:cs typeface="Times New Roman" panose="02020603050405020304" pitchFamily="18" charset="0"/>
              </a:rPr>
              <a:t>Historian Dominick </a:t>
            </a:r>
            <a:r>
              <a:rPr lang="en-GB" dirty="0" err="1" smtClean="0">
                <a:latin typeface="Times New Roman" panose="02020603050405020304" pitchFamily="18" charset="0"/>
                <a:cs typeface="Times New Roman" panose="02020603050405020304" pitchFamily="18" charset="0"/>
              </a:rPr>
              <a:t>LaCapra</a:t>
            </a:r>
            <a:r>
              <a:rPr lang="en-GB" dirty="0" smtClean="0">
                <a:latin typeface="Times New Roman" panose="02020603050405020304" pitchFamily="18" charset="0"/>
                <a:cs typeface="Times New Roman" panose="02020603050405020304" pitchFamily="18" charset="0"/>
              </a:rPr>
              <a:t> (2004) the study of trauma had become too encompassing. He made a case for distinguishing between what he termed “historical trauma,” which referred to speciﬁc natural or human-made historical catastrophes, and “structural trauma,” which encompassed such </a:t>
            </a:r>
            <a:r>
              <a:rPr lang="en-GB" dirty="0" err="1" smtClean="0">
                <a:latin typeface="Times New Roman" panose="02020603050405020304" pitchFamily="18" charset="0"/>
                <a:cs typeface="Times New Roman" panose="02020603050405020304" pitchFamily="18" charset="0"/>
              </a:rPr>
              <a:t>originary</a:t>
            </a:r>
            <a:r>
              <a:rPr lang="en-GB" dirty="0" smtClean="0">
                <a:latin typeface="Times New Roman" panose="02020603050405020304" pitchFamily="18" charset="0"/>
                <a:cs typeface="Times New Roman" panose="02020603050405020304" pitchFamily="18" charset="0"/>
              </a:rPr>
              <a:t> losses as entry into language or separation from the mother.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2816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en-GB" dirty="0" smtClean="0">
                <a:latin typeface="Times New Roman" panose="02020603050405020304" pitchFamily="18" charset="0"/>
                <a:cs typeface="Times New Roman" panose="02020603050405020304" pitchFamily="18" charset="0"/>
              </a:rPr>
              <a:t>Memory Studies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1052736"/>
            <a:ext cx="8856984" cy="5544616"/>
          </a:xfrm>
        </p:spPr>
        <p:txBody>
          <a:bodyPr/>
          <a:lstStyle/>
          <a:p>
            <a:pPr marL="0" indent="0">
              <a:buNone/>
            </a:pPr>
            <a:r>
              <a:rPr lang="en-US" dirty="0">
                <a:latin typeface="Times New Roman" panose="02020603050405020304" pitchFamily="18" charset="0"/>
                <a:cs typeface="Times New Roman" panose="02020603050405020304" pitchFamily="18" charset="0"/>
              </a:rPr>
              <a:t>Reflecting a broader cultural interest – an obsession some may say – in memory as a phenomenon at once neuronal, psychological, cultural, and socio-political, the academic study of memory has seen scholars from diverse disciplines attempt to understand a subject that constantly challenges the traditional disciplinary boundaries on which academic research is based.</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170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Questions, Concerns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1052736"/>
            <a:ext cx="8784976" cy="5544616"/>
          </a:xfrm>
        </p:spPr>
        <p:txBody>
          <a:bodyPr>
            <a:normAutofit fontScale="92500" lnSpcReduction="10000"/>
          </a:bodyPr>
          <a:lstStyle/>
          <a:p>
            <a:r>
              <a:rPr lang="en-GB" dirty="0" smtClean="0">
                <a:latin typeface="Times New Roman" panose="02020603050405020304" pitchFamily="18" charset="0"/>
                <a:cs typeface="Times New Roman" panose="02020603050405020304" pitchFamily="18" charset="0"/>
              </a:rPr>
              <a:t>The term “ethical criticism” does not refer to a school or critical approach, but rather to an upsurge of interest in the relationship between ethics, literature, criticism, and theory since the late 1990s, often called the “turn to ethics.”</a:t>
            </a:r>
          </a:p>
          <a:p>
            <a:r>
              <a:rPr lang="en-GB" dirty="0" smtClean="0">
                <a:latin typeface="Times New Roman" panose="02020603050405020304" pitchFamily="18" charset="0"/>
                <a:cs typeface="Times New Roman" panose="02020603050405020304" pitchFamily="18" charset="0"/>
              </a:rPr>
              <a:t>There is a worry that criticism has shied away from value judgments, whether ethical or aesthetic and severed the millennia-long connection between criticism of literature and the arts and morality.</a:t>
            </a:r>
          </a:p>
          <a:p>
            <a:r>
              <a:rPr lang="en-GB" dirty="0" smtClean="0">
                <a:latin typeface="Times New Roman" panose="02020603050405020304" pitchFamily="18" charset="0"/>
                <a:cs typeface="Times New Roman" panose="02020603050405020304" pitchFamily="18" charset="0"/>
              </a:rPr>
              <a:t>Worries that in schools like post-colonial studies or feminism, politics has replaced ethics and that deconstruction is altogether nihilistic.</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7991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490066"/>
          </a:xfrm>
        </p:spPr>
        <p:txBody>
          <a:bodyPr>
            <a:normAutofit fontScale="90000"/>
          </a:bodyPr>
          <a:lstStyle/>
          <a:p>
            <a:r>
              <a:rPr lang="en-GB" dirty="0" smtClean="0">
                <a:latin typeface="Times New Roman" panose="02020603050405020304" pitchFamily="18" charset="0"/>
                <a:cs typeface="Times New Roman" panose="02020603050405020304" pitchFamily="18" charset="0"/>
              </a:rPr>
              <a:t>The Cultural Aspects of Memory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836712"/>
            <a:ext cx="8856984" cy="5904656"/>
          </a:xfrm>
        </p:spPr>
        <p:txBody>
          <a:bodyPr>
            <a:normAutofit fontScale="70000" lnSpcReduction="20000"/>
          </a:bodyPr>
          <a:lstStyle/>
          <a:p>
            <a:r>
              <a:rPr lang="en-GB" dirty="0" smtClean="0">
                <a:latin typeface="Times New Roman" panose="02020603050405020304" pitchFamily="18" charset="0"/>
                <a:cs typeface="Times New Roman" panose="02020603050405020304" pitchFamily="18" charset="0"/>
              </a:rPr>
              <a:t>British historian Frances Yates , </a:t>
            </a:r>
            <a:r>
              <a:rPr lang="en-GB" i="1" dirty="0" smtClean="0">
                <a:latin typeface="Times New Roman" panose="02020603050405020304" pitchFamily="18" charset="0"/>
                <a:cs typeface="Times New Roman" panose="02020603050405020304" pitchFamily="18" charset="0"/>
              </a:rPr>
              <a:t>The Art of Memory </a:t>
            </a:r>
            <a:r>
              <a:rPr lang="en-GB" dirty="0" smtClean="0">
                <a:latin typeface="Times New Roman" panose="02020603050405020304" pitchFamily="18" charset="0"/>
                <a:cs typeface="Times New Roman" panose="02020603050405020304" pitchFamily="18" charset="0"/>
              </a:rPr>
              <a:t>(1966), a study of early-modern memory practices that were, in turn, inherited from ancient Greek and Roman sources. Remembering was concerned not so much with reviving personal  recollections but with the efﬁcient storage and retrieval of information. “Place system” of remembering, in which a speciﬁc location, typically a building with many rooms, was internalized in the mind; the objects to be remembered were placed in the  different rooms and were recalled by the individual mentally walking through the building.</a:t>
            </a:r>
          </a:p>
          <a:p>
            <a:r>
              <a:rPr lang="en-GB" dirty="0" smtClean="0">
                <a:latin typeface="Times New Roman" panose="02020603050405020304" pitchFamily="18" charset="0"/>
                <a:cs typeface="Times New Roman" panose="02020603050405020304" pitchFamily="18" charset="0"/>
              </a:rPr>
              <a:t> Literary scholar Mary Carruthers, </a:t>
            </a:r>
            <a:r>
              <a:rPr lang="en-GB" i="1" dirty="0" smtClean="0">
                <a:latin typeface="Times New Roman" panose="02020603050405020304" pitchFamily="18" charset="0"/>
                <a:cs typeface="Times New Roman" panose="02020603050405020304" pitchFamily="18" charset="0"/>
              </a:rPr>
              <a:t>The Book of Memory </a:t>
            </a:r>
            <a:r>
              <a:rPr lang="en-GB" dirty="0" smtClean="0">
                <a:latin typeface="Times New Roman" panose="02020603050405020304" pitchFamily="18" charset="0"/>
                <a:cs typeface="Times New Roman" panose="02020603050405020304" pitchFamily="18" charset="0"/>
              </a:rPr>
              <a:t>(1990) on the medieval period. The rise of the book at this time did not fundamentally transform memory practices inherited from the ancient world. Reading was thus regarded as an activity of memory and the medieval book was designed to facilitate memory. </a:t>
            </a:r>
          </a:p>
          <a:p>
            <a:r>
              <a:rPr lang="en-GB" dirty="0" smtClean="0">
                <a:latin typeface="Times New Roman" panose="02020603050405020304" pitchFamily="18" charset="0"/>
                <a:cs typeface="Times New Roman" panose="02020603050405020304" pitchFamily="18" charset="0"/>
              </a:rPr>
              <a:t>American literary scholar James Young published the highly inﬂuential </a:t>
            </a:r>
            <a:r>
              <a:rPr lang="en-GB" i="1" dirty="0" smtClean="0">
                <a:latin typeface="Times New Roman" panose="02020603050405020304" pitchFamily="18" charset="0"/>
                <a:cs typeface="Times New Roman" panose="02020603050405020304" pitchFamily="18" charset="0"/>
              </a:rPr>
              <a:t>The Texture of Memory </a:t>
            </a:r>
            <a:r>
              <a:rPr lang="en-GB" dirty="0" smtClean="0">
                <a:latin typeface="Times New Roman" panose="02020603050405020304" pitchFamily="18" charset="0"/>
                <a:cs typeface="Times New Roman" panose="02020603050405020304" pitchFamily="18" charset="0"/>
              </a:rPr>
              <a:t>(1993), which studied a range of Holocaust memorials across Germany,  Israel, Poland, and the United States. Young concluded that the memorials, like the memory of the events they commemorated, were contingent on the time and place in which they were created. Every nation remembers the Holocaust according to its own  traditions, ideals and experiences.</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54171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634082"/>
          </a:xfrm>
        </p:spPr>
        <p:txBody>
          <a:bodyPr>
            <a:normAutofit fontScale="90000"/>
          </a:bodyPr>
          <a:lstStyle/>
          <a:p>
            <a:r>
              <a:rPr lang="en-GB" dirty="0" smtClean="0">
                <a:latin typeface="Times New Roman" panose="02020603050405020304" pitchFamily="18" charset="0"/>
                <a:cs typeface="Times New Roman" panose="02020603050405020304" pitchFamily="18" charset="0"/>
              </a:rPr>
              <a:t>Communities and Places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908720"/>
            <a:ext cx="8784976" cy="5832648"/>
          </a:xfrm>
        </p:spPr>
        <p:txBody>
          <a:bodyPr>
            <a:normAutofit fontScale="70000" lnSpcReduction="20000"/>
          </a:bodyPr>
          <a:lstStyle/>
          <a:p>
            <a:r>
              <a:rPr lang="hu-HU"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The</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Collective</a:t>
            </a:r>
            <a:r>
              <a:rPr lang="hu-HU" i="1"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Memory</a:t>
            </a:r>
            <a:r>
              <a:rPr lang="hu-HU" i="1"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(1950) </a:t>
            </a:r>
            <a:r>
              <a:rPr lang="en-US" dirty="0" smtClean="0">
                <a:latin typeface="Times New Roman" panose="02020603050405020304" pitchFamily="18" charset="0"/>
                <a:cs typeface="Times New Roman" panose="02020603050405020304" pitchFamily="18" charset="0"/>
              </a:rPr>
              <a:t>by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French-Jewish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sociologist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Maurice</a:t>
            </a:r>
            <a:r>
              <a:rPr lang="hu-HU"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Halbwachs</a:t>
            </a:r>
            <a:r>
              <a:rPr lang="hu-HU" dirty="0" smtClean="0">
                <a:latin typeface="Times New Roman" panose="02020603050405020304" pitchFamily="18" charset="0"/>
                <a:cs typeface="Times New Roman" panose="02020603050405020304" pitchFamily="18" charset="0"/>
              </a:rPr>
              <a:t>. M</a:t>
            </a:r>
            <a:r>
              <a:rPr lang="en-US" dirty="0" err="1" smtClean="0">
                <a:latin typeface="Times New Roman" panose="02020603050405020304" pitchFamily="18" charset="0"/>
                <a:cs typeface="Times New Roman" panose="02020603050405020304" pitchFamily="18" charset="0"/>
              </a:rPr>
              <a:t>emory</a:t>
            </a:r>
            <a:r>
              <a:rPr lang="en-US" dirty="0" smtClean="0">
                <a:latin typeface="Times New Roman" panose="02020603050405020304" pitchFamily="18" charset="0"/>
                <a:cs typeface="Times New Roman" panose="02020603050405020304" pitchFamily="18" charset="0"/>
              </a:rPr>
              <a:t> 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not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individual</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framed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social </a:t>
            </a:r>
            <a:r>
              <a:rPr lang="en-US" dirty="0">
                <a:latin typeface="Times New Roman" panose="02020603050405020304" pitchFamily="18" charset="0"/>
                <a:cs typeface="Times New Roman" panose="02020603050405020304" pitchFamily="18" charset="0"/>
              </a:rPr>
              <a:t>structures of remembering. In </a:t>
            </a:r>
            <a:r>
              <a:rPr lang="en-US" dirty="0" smtClean="0">
                <a:latin typeface="Times New Roman" panose="02020603050405020304" pitchFamily="18" charset="0"/>
                <a:cs typeface="Times New Roman" panose="02020603050405020304" pitchFamily="18" charset="0"/>
              </a:rPr>
              <a:t>contrast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to</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history,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which</a:t>
            </a:r>
            <a:r>
              <a:rPr lang="hu-HU"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Halbwachs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regards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universal</a:t>
            </a:r>
            <a:r>
              <a:rPr lang="en-US" dirty="0">
                <a:latin typeface="Times New Roman" panose="02020603050405020304" pitchFamily="18" charset="0"/>
                <a:cs typeface="Times New Roman" panose="02020603050405020304" pitchFamily="18" charset="0"/>
              </a:rPr>
              <a:t>, memory is more </a:t>
            </a:r>
            <a:r>
              <a:rPr lang="en-US" dirty="0" smtClean="0">
                <a:latin typeface="Times New Roman" panose="02020603050405020304" pitchFamily="18" charset="0"/>
                <a:cs typeface="Times New Roman" panose="02020603050405020304" pitchFamily="18" charset="0"/>
              </a:rPr>
              <a:t>contingent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multiple, and requires the support </a:t>
            </a:r>
            <a:r>
              <a:rPr lang="en-US" dirty="0" smtClean="0">
                <a:latin typeface="Times New Roman" panose="02020603050405020304" pitchFamily="18" charset="0"/>
                <a:cs typeface="Times New Roman" panose="02020603050405020304" pitchFamily="18" charset="0"/>
              </a:rPr>
              <a:t>of</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group which is delimited in space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time</a:t>
            </a:r>
            <a:r>
              <a:rPr lang="en-US"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M</a:t>
            </a:r>
            <a:r>
              <a:rPr lang="en-US" dirty="0" err="1" smtClean="0">
                <a:latin typeface="Times New Roman" panose="02020603050405020304" pitchFamily="18" charset="0"/>
                <a:cs typeface="Times New Roman" panose="02020603050405020304" pitchFamily="18" charset="0"/>
              </a:rPr>
              <a:t>emory</a:t>
            </a:r>
            <a:r>
              <a:rPr lang="en-US" dirty="0" smtClean="0">
                <a:latin typeface="Times New Roman" panose="02020603050405020304" pitchFamily="18" charset="0"/>
                <a:cs typeface="Times New Roman" panose="02020603050405020304" pitchFamily="18" charset="0"/>
              </a:rPr>
              <a:t> groups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family, the workplace,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religious communities,</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Pierre Nora</a:t>
            </a:r>
            <a:r>
              <a:rPr lang="hu-HU" dirty="0" smtClean="0">
                <a:latin typeface="Times New Roman" panose="02020603050405020304" pitchFamily="18" charset="0"/>
                <a:cs typeface="Times New Roman" panose="02020603050405020304" pitchFamily="18" charset="0"/>
              </a:rPr>
              <a:t>’s</a:t>
            </a:r>
            <a:r>
              <a:rPr lang="en-US" dirty="0" smtClean="0">
                <a:latin typeface="Times New Roman" panose="02020603050405020304" pitchFamily="18" charset="0"/>
                <a:cs typeface="Times New Roman" panose="02020603050405020304" pitchFamily="18" charset="0"/>
              </a:rPr>
              <a:t> multivolume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collaborative </a:t>
            </a:r>
            <a:r>
              <a:rPr lang="en-US" dirty="0">
                <a:latin typeface="Times New Roman" panose="02020603050405020304" pitchFamily="18" charset="0"/>
                <a:cs typeface="Times New Roman" panose="02020603050405020304" pitchFamily="18" charset="0"/>
              </a:rPr>
              <a:t>project on the national </a:t>
            </a:r>
            <a:r>
              <a:rPr lang="en-US" dirty="0" smtClean="0">
                <a:latin typeface="Times New Roman" panose="02020603050405020304" pitchFamily="18" charset="0"/>
                <a:cs typeface="Times New Roman" panose="02020603050405020304" pitchFamily="18" charset="0"/>
              </a:rPr>
              <a:t>memory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of </a:t>
            </a:r>
            <a:r>
              <a:rPr lang="en-US" dirty="0">
                <a:latin typeface="Times New Roman" panose="02020603050405020304" pitchFamily="18" charset="0"/>
                <a:cs typeface="Times New Roman" panose="02020603050405020304" pitchFamily="18" charset="0"/>
              </a:rPr>
              <a:t>France, </a:t>
            </a:r>
            <a:r>
              <a:rPr lang="en-US" i="1" dirty="0">
                <a:latin typeface="Times New Roman" panose="02020603050405020304" pitchFamily="18" charset="0"/>
                <a:cs typeface="Times New Roman" panose="02020603050405020304" pitchFamily="18" charset="0"/>
              </a:rPr>
              <a:t>Les </a:t>
            </a:r>
            <a:r>
              <a:rPr lang="en-US" i="1" dirty="0" err="1">
                <a:latin typeface="Times New Roman" panose="02020603050405020304" pitchFamily="18" charset="0"/>
                <a:cs typeface="Times New Roman" panose="02020603050405020304" pitchFamily="18" charset="0"/>
              </a:rPr>
              <a:t>Lieux</a:t>
            </a:r>
            <a:r>
              <a:rPr lang="en-US" i="1" dirty="0">
                <a:latin typeface="Times New Roman" panose="02020603050405020304" pitchFamily="18" charset="0"/>
                <a:cs typeface="Times New Roman" panose="02020603050405020304" pitchFamily="18" charset="0"/>
              </a:rPr>
              <a:t> de </a:t>
            </a:r>
            <a:r>
              <a:rPr lang="en-US" i="1" dirty="0" smtClean="0">
                <a:latin typeface="Times New Roman" panose="02020603050405020304" pitchFamily="18" charset="0"/>
                <a:cs typeface="Times New Roman" panose="02020603050405020304" pitchFamily="18" charset="0"/>
              </a:rPr>
              <a:t>m</a:t>
            </a:r>
            <a:r>
              <a:rPr lang="hu-HU" i="1" dirty="0" smtClean="0">
                <a:latin typeface="Times New Roman" panose="02020603050405020304" pitchFamily="18" charset="0"/>
                <a:cs typeface="Times New Roman" panose="02020603050405020304" pitchFamily="18" charset="0"/>
              </a:rPr>
              <a:t>é</a:t>
            </a:r>
            <a:r>
              <a:rPr lang="en-US" i="1" dirty="0" err="1" smtClean="0">
                <a:latin typeface="Times New Roman" panose="02020603050405020304" pitchFamily="18" charset="0"/>
                <a:cs typeface="Times New Roman" panose="02020603050405020304" pitchFamily="18" charset="0"/>
              </a:rPr>
              <a:t>moire</a:t>
            </a:r>
            <a:r>
              <a:rPr lang="hu-HU" i="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(1984–92</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looking </a:t>
            </a:r>
            <a:r>
              <a:rPr lang="en-US" dirty="0">
                <a:latin typeface="Times New Roman" panose="02020603050405020304" pitchFamily="18" charset="0"/>
                <a:cs typeface="Times New Roman" panose="02020603050405020304" pitchFamily="18" charset="0"/>
              </a:rPr>
              <a:t>speciﬁcally at the </a:t>
            </a:r>
            <a:r>
              <a:rPr lang="en-US" dirty="0" smtClean="0">
                <a:latin typeface="Times New Roman" panose="02020603050405020304" pitchFamily="18" charset="0"/>
                <a:cs typeface="Times New Roman" panose="02020603050405020304" pitchFamily="18" charset="0"/>
              </a:rPr>
              <a:t>French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nation </a:t>
            </a:r>
            <a:r>
              <a:rPr lang="en-US" dirty="0">
                <a:latin typeface="Times New Roman" panose="02020603050405020304" pitchFamily="18" charset="0"/>
                <a:cs typeface="Times New Roman" panose="02020603050405020304" pitchFamily="18" charset="0"/>
              </a:rPr>
              <a:t>as a collective and identifying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“sites </a:t>
            </a:r>
            <a:r>
              <a:rPr lang="en-US" dirty="0">
                <a:latin typeface="Times New Roman" panose="02020603050405020304" pitchFamily="18" charset="0"/>
                <a:cs typeface="Times New Roman" panose="02020603050405020304" pitchFamily="18" charset="0"/>
              </a:rPr>
              <a:t>of memory” that were </a:t>
            </a:r>
            <a:r>
              <a:rPr lang="en-US" dirty="0" smtClean="0">
                <a:latin typeface="Times New Roman" panose="02020603050405020304" pitchFamily="18" charset="0"/>
                <a:cs typeface="Times New Roman" panose="02020603050405020304" pitchFamily="18" charset="0"/>
              </a:rPr>
              <a:t>particularly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important </a:t>
            </a:r>
            <a:r>
              <a:rPr lang="en-US" dirty="0">
                <a:latin typeface="Times New Roman" panose="02020603050405020304" pitchFamily="18" charset="0"/>
                <a:cs typeface="Times New Roman" panose="02020603050405020304" pitchFamily="18" charset="0"/>
              </a:rPr>
              <a:t>in this context; these </a:t>
            </a:r>
            <a:r>
              <a:rPr lang="en-US" dirty="0" smtClean="0">
                <a:latin typeface="Times New Roman" panose="02020603050405020304" pitchFamily="18" charset="0"/>
                <a:cs typeface="Times New Roman" panose="02020603050405020304" pitchFamily="18" charset="0"/>
              </a:rPr>
              <a:t>included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places </a:t>
            </a:r>
            <a:r>
              <a:rPr lang="en-US" dirty="0">
                <a:latin typeface="Times New Roman" panose="02020603050405020304" pitchFamily="18" charset="0"/>
                <a:cs typeface="Times New Roman" panose="02020603050405020304" pitchFamily="18" charset="0"/>
              </a:rPr>
              <a:t>such as Versailles, the Louvre or </a:t>
            </a:r>
            <a:r>
              <a:rPr lang="en-US" dirty="0"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Eiffel </a:t>
            </a:r>
            <a:r>
              <a:rPr lang="en-US" dirty="0">
                <a:latin typeface="Times New Roman" panose="02020603050405020304" pitchFamily="18" charset="0"/>
                <a:cs typeface="Times New Roman" panose="02020603050405020304" pitchFamily="18" charset="0"/>
              </a:rPr>
              <a:t>Tower, but also events, for </a:t>
            </a:r>
            <a:r>
              <a:rPr lang="en-US" dirty="0" smtClean="0">
                <a:latin typeface="Times New Roman" panose="02020603050405020304" pitchFamily="18" charset="0"/>
                <a:cs typeface="Times New Roman" panose="02020603050405020304" pitchFamily="18" charset="0"/>
              </a:rPr>
              <a:t>example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Bastille </a:t>
            </a:r>
            <a:r>
              <a:rPr lang="en-US" dirty="0">
                <a:latin typeface="Times New Roman" panose="02020603050405020304" pitchFamily="18" charset="0"/>
                <a:cs typeface="Times New Roman" panose="02020603050405020304" pitchFamily="18" charset="0"/>
              </a:rPr>
              <a:t>Day or the Tour de France, </a:t>
            </a:r>
            <a:r>
              <a:rPr lang="en-US" dirty="0" smtClean="0">
                <a:latin typeface="Times New Roman" panose="02020603050405020304" pitchFamily="18" charset="0"/>
                <a:cs typeface="Times New Roman" panose="02020603050405020304" pitchFamily="18" charset="0"/>
              </a:rPr>
              <a:t>and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objects </a:t>
            </a:r>
            <a:r>
              <a:rPr lang="en-US" dirty="0">
                <a:latin typeface="Times New Roman" panose="02020603050405020304" pitchFamily="18" charset="0"/>
                <a:cs typeface="Times New Roman" panose="02020603050405020304" pitchFamily="18" charset="0"/>
              </a:rPr>
              <a:t>or symbols like the French </a:t>
            </a:r>
            <a:r>
              <a:rPr lang="en-US" dirty="0" smtClean="0">
                <a:latin typeface="Times New Roman" panose="02020603050405020304" pitchFamily="18" charset="0"/>
                <a:cs typeface="Times New Roman" panose="02020603050405020304" pitchFamily="18" charset="0"/>
              </a:rPr>
              <a:t>ﬂag</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“liberty, equality, fraternity.” </a:t>
            </a:r>
            <a:r>
              <a:rPr lang="hu-HU" dirty="0" smtClean="0">
                <a:latin typeface="Times New Roman" panose="02020603050405020304" pitchFamily="18" charset="0"/>
                <a:cs typeface="Times New Roman" panose="02020603050405020304" pitchFamily="18" charset="0"/>
              </a:rPr>
              <a:t>A </a:t>
            </a:r>
            <a:r>
              <a:rPr lang="en-US" dirty="0" smtClean="0">
                <a:latin typeface="Times New Roman" panose="02020603050405020304" pitchFamily="18" charset="0"/>
                <a:cs typeface="Times New Roman" panose="02020603050405020304" pitchFamily="18" charset="0"/>
              </a:rPr>
              <a:t>pronounced nostalgic</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tendency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t>
            </a:r>
            <a:r>
              <a:rPr lang="hu-HU" dirty="0" smtClean="0">
                <a:latin typeface="Times New Roman" panose="02020603050405020304" pitchFamily="18" charset="0"/>
                <a:cs typeface="Times New Roman" panose="02020603050405020304" pitchFamily="18" charset="0"/>
              </a:rPr>
              <a:t>S</a:t>
            </a:r>
            <a:r>
              <a:rPr lang="en-US" dirty="0" err="1" smtClean="0">
                <a:latin typeface="Times New Roman" panose="02020603050405020304" pitchFamily="18" charset="0"/>
                <a:cs typeface="Times New Roman" panose="02020603050405020304" pitchFamily="18" charset="0"/>
              </a:rPr>
              <a:t>ites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memory” </a:t>
            </a:r>
            <a:r>
              <a:rPr lang="en-US" dirty="0" smtClean="0">
                <a:latin typeface="Times New Roman" panose="02020603050405020304" pitchFamily="18" charset="0"/>
                <a:cs typeface="Times New Roman" panose="02020603050405020304" pitchFamily="18" charset="0"/>
              </a:rPr>
              <a:t>represent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deliberate </a:t>
            </a:r>
            <a:r>
              <a:rPr lang="en-US" dirty="0">
                <a:latin typeface="Times New Roman" panose="02020603050405020304" pitchFamily="18" charset="0"/>
                <a:cs typeface="Times New Roman" panose="02020603050405020304" pitchFamily="18" charset="0"/>
              </a:rPr>
              <a:t>rather than </a:t>
            </a:r>
            <a:r>
              <a:rPr lang="en-US" dirty="0" smtClean="0">
                <a:latin typeface="Times New Roman" panose="02020603050405020304" pitchFamily="18" charset="0"/>
                <a:cs typeface="Times New Roman" panose="02020603050405020304" pitchFamily="18" charset="0"/>
              </a:rPr>
              <a:t>spontaneous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acts </a:t>
            </a:r>
            <a:r>
              <a:rPr lang="en-US" dirty="0">
                <a:latin typeface="Times New Roman" panose="02020603050405020304" pitchFamily="18" charset="0"/>
                <a:cs typeface="Times New Roman" panose="02020603050405020304" pitchFamily="18" charset="0"/>
              </a:rPr>
              <a:t>of commemoration and </a:t>
            </a:r>
            <a:r>
              <a:rPr lang="en-US" dirty="0" smtClean="0">
                <a:latin typeface="Times New Roman" panose="02020603050405020304" pitchFamily="18" charset="0"/>
                <a:cs typeface="Times New Roman" panose="02020603050405020304" pitchFamily="18" charset="0"/>
              </a:rPr>
              <a:t>characterize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industrialized and secularized </a:t>
            </a:r>
            <a:r>
              <a:rPr lang="en-US" dirty="0" smtClean="0">
                <a:latin typeface="Times New Roman" panose="02020603050405020304" pitchFamily="18" charset="0"/>
                <a:cs typeface="Times New Roman" panose="02020603050405020304" pitchFamily="18" charset="0"/>
              </a:rPr>
              <a:t>modern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world</a:t>
            </a:r>
            <a:r>
              <a:rPr lang="en-US" dirty="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W</a:t>
            </a:r>
            <a:r>
              <a:rPr lang="en-US" dirty="0" smtClean="0">
                <a:latin typeface="Times New Roman" panose="02020603050405020304" pitchFamily="18" charset="0"/>
                <a:cs typeface="Times New Roman" panose="02020603050405020304" pitchFamily="18" charset="0"/>
              </a:rPr>
              <a:t>e</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inhabit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fallen”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and </a:t>
            </a:r>
            <a:r>
              <a:rPr lang="en-US" dirty="0">
                <a:latin typeface="Times New Roman" panose="02020603050405020304" pitchFamily="18" charset="0"/>
                <a:cs typeface="Times New Roman" panose="02020603050405020304" pitchFamily="18" charset="0"/>
              </a:rPr>
              <a:t>amnesiac modernity, which </a:t>
            </a:r>
            <a:r>
              <a:rPr lang="hu-HU" dirty="0" smtClean="0">
                <a:latin typeface="Times New Roman" panose="02020603050405020304" pitchFamily="18" charset="0"/>
                <a:cs typeface="Times New Roman" panose="02020603050405020304" pitchFamily="18" charset="0"/>
              </a:rPr>
              <a:t>c</a:t>
            </a:r>
            <a:r>
              <a:rPr lang="en-US" dirty="0" err="1" smtClean="0">
                <a:latin typeface="Times New Roman" panose="02020603050405020304" pitchFamily="18" charset="0"/>
                <a:cs typeface="Times New Roman" panose="02020603050405020304" pitchFamily="18" charset="0"/>
              </a:rPr>
              <a:t>ontrasts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unfavorably</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an</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idealized</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but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lost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peasant</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culture </a:t>
            </a:r>
            <a:r>
              <a:rPr lang="en-US" dirty="0">
                <a:latin typeface="Times New Roman" panose="02020603050405020304" pitchFamily="18" charset="0"/>
                <a:cs typeface="Times New Roman" panose="02020603050405020304" pitchFamily="18" charset="0"/>
              </a:rPr>
              <a:t>in which memorial </a:t>
            </a:r>
            <a:r>
              <a:rPr lang="en-US" dirty="0" smtClean="0">
                <a:latin typeface="Times New Roman" panose="02020603050405020304" pitchFamily="18" charset="0"/>
                <a:cs typeface="Times New Roman" panose="02020603050405020304" pitchFamily="18" charset="0"/>
              </a:rPr>
              <a:t>activities</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occurred </a:t>
            </a:r>
            <a:r>
              <a:rPr lang="en-US" dirty="0">
                <a:latin typeface="Times New Roman" panose="02020603050405020304" pitchFamily="18" charset="0"/>
                <a:cs typeface="Times New Roman" panose="02020603050405020304" pitchFamily="18" charset="0"/>
              </a:rPr>
              <a:t>naturally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8741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78098"/>
          </a:xfrm>
        </p:spPr>
        <p:txBody>
          <a:bodyPr/>
          <a:lstStyle/>
          <a:p>
            <a:r>
              <a:rPr lang="en-GB" dirty="0" smtClean="0">
                <a:latin typeface="Times New Roman" panose="02020603050405020304" pitchFamily="18" charset="0"/>
                <a:cs typeface="Times New Roman" panose="02020603050405020304" pitchFamily="18" charset="0"/>
              </a:rPr>
              <a:t>2 ways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1196752"/>
            <a:ext cx="8784976" cy="5400600"/>
          </a:xfrm>
        </p:spPr>
        <p:txBody>
          <a:bodyPr/>
          <a:lstStyle/>
          <a:p>
            <a:r>
              <a:rPr lang="en-GB" dirty="0" smtClean="0">
                <a:latin typeface="Times New Roman" panose="02020603050405020304" pitchFamily="18" charset="0"/>
                <a:cs typeface="Times New Roman" panose="02020603050405020304" pitchFamily="18" charset="0"/>
              </a:rPr>
              <a:t>1) a turn towards the ethics of narratives, esp. </a:t>
            </a:r>
            <a:r>
              <a:rPr lang="hu-HU" dirty="0" smtClean="0">
                <a:latin typeface="Times New Roman" panose="02020603050405020304" pitchFamily="18" charset="0"/>
                <a:cs typeface="Times New Roman" panose="02020603050405020304" pitchFamily="18" charset="0"/>
              </a:rPr>
              <a:t>p</a:t>
            </a:r>
            <a:r>
              <a:rPr lang="en-GB" dirty="0" err="1" smtClean="0">
                <a:latin typeface="Times New Roman" panose="02020603050405020304" pitchFamily="18" charset="0"/>
                <a:cs typeface="Times New Roman" panose="02020603050405020304" pitchFamily="18" charset="0"/>
              </a:rPr>
              <a:t>hilosophers</a:t>
            </a:r>
            <a:r>
              <a:rPr lang="en-GB" dirty="0" smtClean="0">
                <a:latin typeface="Times New Roman" panose="02020603050405020304" pitchFamily="18" charset="0"/>
                <a:cs typeface="Times New Roman" panose="02020603050405020304" pitchFamily="18" charset="0"/>
              </a:rPr>
              <a:t>, like Alasdair </a:t>
            </a:r>
            <a:r>
              <a:rPr lang="en-GB" dirty="0" err="1" smtClean="0">
                <a:latin typeface="Times New Roman" panose="02020603050405020304" pitchFamily="18" charset="0"/>
                <a:cs typeface="Times New Roman" panose="02020603050405020304" pitchFamily="18" charset="0"/>
              </a:rPr>
              <a:t>MacIntyre</a:t>
            </a:r>
            <a:r>
              <a:rPr lang="en-GB" dirty="0" smtClean="0">
                <a:latin typeface="Times New Roman" panose="02020603050405020304" pitchFamily="18" charset="0"/>
                <a:cs typeface="Times New Roman" panose="02020603050405020304" pitchFamily="18" charset="0"/>
              </a:rPr>
              <a:t>, Paul </a:t>
            </a:r>
            <a:r>
              <a:rPr lang="en-GB" dirty="0" err="1" smtClean="0">
                <a:latin typeface="Times New Roman" panose="02020603050405020304" pitchFamily="18" charset="0"/>
                <a:cs typeface="Times New Roman" panose="02020603050405020304" pitchFamily="18" charset="0"/>
              </a:rPr>
              <a:t>Ricoeur</a:t>
            </a:r>
            <a:r>
              <a:rPr lang="en-GB" dirty="0" smtClean="0">
                <a:latin typeface="Times New Roman" panose="02020603050405020304" pitchFamily="18" charset="0"/>
                <a:cs typeface="Times New Roman" panose="02020603050405020304" pitchFamily="18" charset="0"/>
              </a:rPr>
              <a:t>, and Martha </a:t>
            </a:r>
            <a:r>
              <a:rPr lang="en-GB" dirty="0" smtClean="0">
                <a:latin typeface="Times New Roman" panose="02020603050405020304" pitchFamily="18" charset="0"/>
                <a:cs typeface="Times New Roman" panose="02020603050405020304" pitchFamily="18" charset="0"/>
              </a:rPr>
              <a:t>Nussbaum, </a:t>
            </a:r>
            <a:r>
              <a:rPr lang="en-GB" dirty="0" smtClean="0">
                <a:latin typeface="Times New Roman" panose="02020603050405020304" pitchFamily="18" charset="0"/>
                <a:cs typeface="Times New Roman" panose="02020603050405020304" pitchFamily="18" charset="0"/>
              </a:rPr>
              <a:t>but also by literary critics, like Wayne Booth &gt;&gt;&gt; Aristotle.</a:t>
            </a:r>
          </a:p>
          <a:p>
            <a:r>
              <a:rPr lang="en-GB" dirty="0" smtClean="0">
                <a:latin typeface="Times New Roman" panose="02020603050405020304" pitchFamily="18" charset="0"/>
                <a:cs typeface="Times New Roman" panose="02020603050405020304" pitchFamily="18" charset="0"/>
              </a:rPr>
              <a:t>2) a turn towards the ethical core of the then leading critical schools: one adopts the political agendas for ethical reasons; even deconstruction has an ethics, exemplified by Derrida’s lifelong interest in </a:t>
            </a:r>
            <a:r>
              <a:rPr lang="en-GB" dirty="0" err="1" smtClean="0">
                <a:latin typeface="Times New Roman" panose="02020603050405020304" pitchFamily="18" charset="0"/>
                <a:cs typeface="Times New Roman" panose="02020603050405020304" pitchFamily="18" charset="0"/>
              </a:rPr>
              <a:t>Lévinas</a:t>
            </a:r>
            <a:r>
              <a:rPr lang="en-GB" dirty="0" smtClean="0">
                <a:latin typeface="Times New Roman" panose="02020603050405020304" pitchFamily="18" charset="0"/>
                <a:cs typeface="Times New Roman" panose="02020603050405020304" pitchFamily="18" charset="0"/>
              </a:rPr>
              <a:t> and his claim that “Deconstruction is Justice”.</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96065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188640"/>
            <a:ext cx="8229600" cy="648072"/>
          </a:xfrm>
        </p:spPr>
        <p:txBody>
          <a:bodyPr>
            <a:normAutofit fontScale="90000"/>
          </a:bodyPr>
          <a:lstStyle/>
          <a:p>
            <a:r>
              <a:rPr lang="en-GB" dirty="0" smtClean="0">
                <a:latin typeface="Times New Roman" panose="02020603050405020304" pitchFamily="18" charset="0"/>
                <a:cs typeface="Times New Roman" panose="02020603050405020304" pitchFamily="18" charset="0"/>
              </a:rPr>
              <a:t>Literature and Human Possibilities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836712"/>
            <a:ext cx="8856984" cy="5832648"/>
          </a:xfrm>
        </p:spPr>
        <p:txBody>
          <a:bodyPr>
            <a:normAutofit fontScale="70000" lnSpcReduction="20000"/>
          </a:bodyPr>
          <a:lstStyle/>
          <a:p>
            <a:r>
              <a:rPr lang="en-GB" dirty="0" smtClean="0">
                <a:latin typeface="Times New Roman" panose="02020603050405020304" pitchFamily="18" charset="0"/>
                <a:cs typeface="Times New Roman" panose="02020603050405020304" pitchFamily="18" charset="0"/>
              </a:rPr>
              <a:t>“[Literature] speaks about us, ... As Aristotle observed, it is deep and conducive to our inquiry about how to live because it does not simply ... record that this or that event happened; it searches for patterns of possibility… that turn up in human lives with such a persistence that they must be regarded as our possibilities.” (Nussbaum)</a:t>
            </a:r>
          </a:p>
          <a:p>
            <a:r>
              <a:rPr lang="en-GB" dirty="0" smtClean="0">
                <a:latin typeface="Times New Roman" panose="02020603050405020304" pitchFamily="18" charset="0"/>
                <a:cs typeface="Times New Roman" panose="02020603050405020304" pitchFamily="18" charset="0"/>
              </a:rPr>
              <a:t>Readers identify with the characters in ﬁction and in doing so enact their stories and it is this imaginative re-enactment which generates an understanding of other people’s points of view, and often suffering, and of the moral demands placed on us. The text is an “adventure of the reader”, almost as if it were an educational or therapeutic role-playing exercise and it is this that makes us better and more responsive people.</a:t>
            </a:r>
          </a:p>
          <a:p>
            <a:r>
              <a:rPr lang="en-GB" dirty="0" smtClean="0">
                <a:latin typeface="Times New Roman" panose="02020603050405020304" pitchFamily="18" charset="0"/>
                <a:cs typeface="Times New Roman" panose="02020603050405020304" pitchFamily="18" charset="0"/>
              </a:rPr>
              <a:t> This sort of claim is one often made for classic realist texts (Eliot or Dickens). Part of the work of the novelist – and especially the realist novelist – is the education of sympathy. This idea too underlines much work in the “medical humanities,” where a sense that, for example, doctors who read widely in ﬁction may understand better the experience of being a sick patient, and so may become a better and more insightful doctor.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486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490066"/>
          </a:xfrm>
        </p:spPr>
        <p:txBody>
          <a:bodyPr>
            <a:normAutofit fontScale="90000"/>
          </a:bodyPr>
          <a:lstStyle/>
          <a:p>
            <a:r>
              <a:rPr lang="en-GB" dirty="0" smtClean="0">
                <a:latin typeface="Times New Roman" panose="02020603050405020304" pitchFamily="18" charset="0"/>
                <a:cs typeface="Times New Roman" panose="02020603050405020304" pitchFamily="18" charset="0"/>
              </a:rPr>
              <a:t>Aristotle </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908720"/>
            <a:ext cx="8856984" cy="5832648"/>
          </a:xfrm>
        </p:spPr>
        <p:txBody>
          <a:bodyPr>
            <a:normAutofit fontScale="92500" lnSpcReduction="20000"/>
          </a:bodyPr>
          <a:lstStyle/>
          <a:p>
            <a:r>
              <a:rPr lang="en-GB" dirty="0" smtClean="0">
                <a:latin typeface="Times New Roman" panose="02020603050405020304" pitchFamily="18" charset="0"/>
                <a:cs typeface="Times New Roman" panose="02020603050405020304" pitchFamily="18" charset="0"/>
              </a:rPr>
              <a:t>“The real difference [between history and poetry] is this, that one tells what happened and the other what might happen. For this reason poetry is something more scientific and serious than history, because poetry tends to give general truths while history gives particular facts. By a </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general truth</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I mean the sort of thing that a certain type of man will do or say either probably or necessarily.” (</a:t>
            </a:r>
            <a:r>
              <a:rPr lang="en-GB" i="1" dirty="0" smtClean="0">
                <a:latin typeface="Times New Roman" panose="02020603050405020304" pitchFamily="18" charset="0"/>
                <a:cs typeface="Times New Roman" panose="02020603050405020304" pitchFamily="18" charset="0"/>
              </a:rPr>
              <a:t>Poetics</a:t>
            </a:r>
            <a:r>
              <a:rPr lang="en-GB" dirty="0" smtClean="0">
                <a:latin typeface="Times New Roman" panose="02020603050405020304" pitchFamily="18" charset="0"/>
                <a:cs typeface="Times New Roman" panose="02020603050405020304" pitchFamily="18" charset="0"/>
              </a:rPr>
              <a:t> 1451b).</a:t>
            </a:r>
          </a:p>
          <a:p>
            <a:r>
              <a:rPr lang="en-GB" dirty="0" smtClean="0">
                <a:latin typeface="Times New Roman" panose="02020603050405020304" pitchFamily="18" charset="0"/>
                <a:cs typeface="Times New Roman" panose="02020603050405020304" pitchFamily="18" charset="0"/>
              </a:rPr>
              <a:t>“Tragedy is, then, a representation of an action that is heroic and complete and of a certain magnitude—by means of language enriched with all kinds of ornament, each used separately in the different parts of the play: it represents men in action and does not use narrative, and through pity and fear it effects relief to these and similar emotions.” (</a:t>
            </a:r>
            <a:r>
              <a:rPr lang="en-GB" i="1" dirty="0" smtClean="0">
                <a:latin typeface="Times New Roman" panose="02020603050405020304" pitchFamily="18" charset="0"/>
                <a:cs typeface="Times New Roman" panose="02020603050405020304" pitchFamily="18" charset="0"/>
              </a:rPr>
              <a:t>Poetics</a:t>
            </a:r>
            <a:r>
              <a:rPr lang="en-GB" dirty="0" smtClean="0">
                <a:latin typeface="Times New Roman" panose="02020603050405020304" pitchFamily="18" charset="0"/>
                <a:cs typeface="Times New Roman" panose="02020603050405020304" pitchFamily="18" charset="0"/>
              </a:rPr>
              <a:t> 1449b)</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9602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fontScale="90000"/>
          </a:bodyPr>
          <a:lstStyle/>
          <a:p>
            <a:r>
              <a:rPr lang="hu-HU" dirty="0" smtClean="0">
                <a:latin typeface="Times New Roman" panose="02020603050405020304" pitchFamily="18" charset="0"/>
                <a:cs typeface="Times New Roman" panose="02020603050405020304" pitchFamily="18" charset="0"/>
              </a:rPr>
              <a:t>Emmanuel </a:t>
            </a:r>
            <a:r>
              <a:rPr lang="hu-HU" dirty="0" err="1" smtClean="0">
                <a:latin typeface="Times New Roman" panose="02020603050405020304" pitchFamily="18" charset="0"/>
                <a:cs typeface="Times New Roman" panose="02020603050405020304" pitchFamily="18" charset="0"/>
              </a:rPr>
              <a:t>Levinas</a:t>
            </a:r>
            <a:r>
              <a:rPr lang="hu-HU" dirty="0" smtClean="0">
                <a:latin typeface="Times New Roman" panose="02020603050405020304" pitchFamily="18" charset="0"/>
                <a:cs typeface="Times New Roman" panose="02020603050405020304" pitchFamily="18" charset="0"/>
              </a:rPr>
              <a:t> (1906-1995)</a:t>
            </a:r>
            <a:endParaRPr lang="hu-HU"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836712"/>
            <a:ext cx="8856984" cy="5832648"/>
          </a:xfrm>
        </p:spPr>
        <p:txBody>
          <a:bodyPr>
            <a:normAutofit lnSpcReduction="10000"/>
          </a:bodyPr>
          <a:lstStyle/>
          <a:p>
            <a:r>
              <a:rPr lang="en-GB" dirty="0" smtClean="0">
                <a:latin typeface="Times New Roman" panose="02020603050405020304" pitchFamily="18" charset="0"/>
                <a:cs typeface="Times New Roman" panose="02020603050405020304" pitchFamily="18" charset="0"/>
              </a:rPr>
              <a:t>A Lithuanian-born (his mother tongue was Russian) French philosopher and scholar of Judaism and the Talmud.</a:t>
            </a:r>
          </a:p>
          <a:p>
            <a:r>
              <a:rPr lang="en-GB" dirty="0" smtClean="0">
                <a:latin typeface="Times New Roman" panose="02020603050405020304" pitchFamily="18" charset="0"/>
                <a:cs typeface="Times New Roman" panose="02020603050405020304" pitchFamily="18" charset="0"/>
              </a:rPr>
              <a:t>Studied philosophy and sociology in Strasburg, then in Freiburg with Husserl, attends Heidegger’s lectures. </a:t>
            </a:r>
          </a:p>
          <a:p>
            <a:r>
              <a:rPr lang="en-GB" dirty="0" smtClean="0">
                <a:latin typeface="Times New Roman" panose="02020603050405020304" pitchFamily="18" charset="0"/>
                <a:cs typeface="Times New Roman" panose="02020603050405020304" pitchFamily="18" charset="0"/>
              </a:rPr>
              <a:t>1939. Naturalized French; enlists in the French officer corps. 1940. Captured by the Nazis; imprisoned in </a:t>
            </a:r>
            <a:r>
              <a:rPr lang="en-GB" i="1" dirty="0" err="1" smtClean="0">
                <a:latin typeface="Times New Roman" panose="02020603050405020304" pitchFamily="18" charset="0"/>
                <a:cs typeface="Times New Roman" panose="02020603050405020304" pitchFamily="18" charset="0"/>
              </a:rPr>
              <a:t>Fallingsbotel</a:t>
            </a:r>
            <a:r>
              <a:rPr lang="en-GB" dirty="0" smtClean="0">
                <a:latin typeface="Times New Roman" panose="02020603050405020304" pitchFamily="18" charset="0"/>
                <a:cs typeface="Times New Roman" panose="02020603050405020304" pitchFamily="18" charset="0"/>
              </a:rPr>
              <a:t>, a labour camp for officers. His Lithuanian family is murdered. His wife </a:t>
            </a:r>
            <a:r>
              <a:rPr lang="en-GB" dirty="0" err="1" smtClean="0">
                <a:latin typeface="Times New Roman" panose="02020603050405020304" pitchFamily="18" charset="0"/>
                <a:cs typeface="Times New Roman" panose="02020603050405020304" pitchFamily="18" charset="0"/>
              </a:rPr>
              <a:t>Raïssa</a:t>
            </a:r>
            <a:r>
              <a:rPr lang="en-GB" dirty="0" smtClean="0">
                <a:latin typeface="Times New Roman" panose="02020603050405020304" pitchFamily="18" charset="0"/>
                <a:cs typeface="Times New Roman" panose="02020603050405020304" pitchFamily="18" charset="0"/>
              </a:rPr>
              <a:t>, and daughter, Simone, are hidden in </a:t>
            </a:r>
            <a:r>
              <a:rPr lang="en-GB" dirty="0" err="1" smtClean="0">
                <a:latin typeface="Times New Roman" panose="02020603050405020304" pitchFamily="18" charset="0"/>
                <a:cs typeface="Times New Roman" panose="02020603050405020304" pitchFamily="18" charset="0"/>
              </a:rPr>
              <a:t>Orléans</a:t>
            </a:r>
            <a:r>
              <a:rPr lang="en-GB" dirty="0" smtClean="0">
                <a:latin typeface="Times New Roman" panose="02020603050405020304" pitchFamily="18" charset="0"/>
                <a:cs typeface="Times New Roman" panose="02020603050405020304" pitchFamily="18" charset="0"/>
              </a:rPr>
              <a:t>.</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35217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fontScale="90000"/>
          </a:bodyPr>
          <a:lstStyle/>
          <a:p>
            <a:r>
              <a:rPr lang="en-GB" dirty="0" smtClean="0">
                <a:latin typeface="Times New Roman" panose="02020603050405020304" pitchFamily="18" charset="0"/>
                <a:cs typeface="Times New Roman" panose="02020603050405020304" pitchFamily="18" charset="0"/>
              </a:rPr>
              <a:t>Ethics as first philosophy</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908720"/>
            <a:ext cx="8784976" cy="5832648"/>
          </a:xfrm>
        </p:spPr>
        <p:txBody>
          <a:bodyPr>
            <a:normAutofit lnSpcReduction="10000"/>
          </a:bodyPr>
          <a:lstStyle/>
          <a:p>
            <a:r>
              <a:rPr lang="en-GB" dirty="0" smtClean="0">
                <a:latin typeface="Times New Roman" panose="02020603050405020304" pitchFamily="18" charset="0"/>
                <a:cs typeface="Times New Roman" panose="02020603050405020304" pitchFamily="18" charset="0"/>
              </a:rPr>
              <a:t>First philosophy is neither metaphysics or logic as traditionally understood and ethics is NOT rationalist self-legislation and freedom (deontology), the calculation of happiness (utilitarianism), or the cultivation of virtues (virtue ethics).</a:t>
            </a:r>
          </a:p>
          <a:p>
            <a:r>
              <a:rPr lang="en-GB" dirty="0" smtClean="0">
                <a:latin typeface="Times New Roman" panose="02020603050405020304" pitchFamily="18" charset="0"/>
                <a:cs typeface="Times New Roman" panose="02020603050405020304" pitchFamily="18" charset="0"/>
              </a:rPr>
              <a:t>It is an interpretive, phenomenological description of the rise and repetition of the face-to-face encounter, or the intersubjective relation at its precognitive core (experienced as sensibility and affectivity); viz., being called by another and responding to that other.</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2310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706090"/>
          </a:xfrm>
        </p:spPr>
        <p:txBody>
          <a:bodyPr>
            <a:normAutofit fontScale="90000"/>
          </a:bodyPr>
          <a:lstStyle/>
          <a:p>
            <a:r>
              <a:rPr lang="en-GB" dirty="0" smtClean="0">
                <a:latin typeface="Times New Roman" panose="02020603050405020304" pitchFamily="18" charset="0"/>
                <a:cs typeface="Times New Roman" panose="02020603050405020304" pitchFamily="18" charset="0"/>
              </a:rPr>
              <a:t>An encounter</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79512" y="1052736"/>
            <a:ext cx="8784976" cy="5688632"/>
          </a:xfrm>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That encounter evinces a particular feature: the other impacts me unlike any worldly object or force. I can constitute the other person cognitively, on the basis of vision, as an </a:t>
            </a:r>
            <a:r>
              <a:rPr lang="en-US" i="1" dirty="0" smtClean="0">
                <a:latin typeface="Times New Roman" panose="02020603050405020304" pitchFamily="18" charset="0"/>
                <a:cs typeface="Times New Roman" panose="02020603050405020304" pitchFamily="18" charset="0"/>
              </a:rPr>
              <a:t>alter ego</a:t>
            </a:r>
            <a:r>
              <a:rPr lang="en-US" dirty="0" smtClean="0">
                <a:latin typeface="Times New Roman" panose="02020603050405020304" pitchFamily="18" charset="0"/>
                <a:cs typeface="Times New Roman" panose="02020603050405020304" pitchFamily="18" charset="0"/>
              </a:rPr>
              <a:t>. I can see that another human being is “like me,” acts like me, appears to be the master of her conscious life.</a:t>
            </a:r>
            <a:endParaRPr lang="hu-HU" dirty="0" smtClean="0">
              <a:latin typeface="Times New Roman" panose="02020603050405020304" pitchFamily="18" charset="0"/>
              <a:cs typeface="Times New Roman" panose="02020603050405020304" pitchFamily="18" charset="0"/>
            </a:endParaRPr>
          </a:p>
          <a:p>
            <a:r>
              <a:rPr lang="hu-HU"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smtClean="0">
                <a:latin typeface="Times New Roman" panose="02020603050405020304" pitchFamily="18" charset="0"/>
                <a:cs typeface="Times New Roman" panose="02020603050405020304" pitchFamily="18" charset="0"/>
              </a:rPr>
              <a:t>other person addresses me, calls to me. He does not even have to utter words in order for me to </a:t>
            </a:r>
            <a:r>
              <a:rPr lang="en-US" i="1" dirty="0" smtClean="0">
                <a:latin typeface="Times New Roman" panose="02020603050405020304" pitchFamily="18" charset="0"/>
                <a:cs typeface="Times New Roman" panose="02020603050405020304" pitchFamily="18" charset="0"/>
              </a:rPr>
              <a:t>feel</a:t>
            </a:r>
            <a:r>
              <a:rPr lang="en-US" dirty="0" smtClean="0">
                <a:latin typeface="Times New Roman" panose="02020603050405020304" pitchFamily="18" charset="0"/>
                <a:cs typeface="Times New Roman" panose="02020603050405020304" pitchFamily="18" charset="0"/>
              </a:rPr>
              <a:t> the summons implicit in his approach.</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Beyond any other philosophical concerns, the fundamental intuition of </a:t>
            </a:r>
            <a:r>
              <a:rPr lang="en-US" dirty="0" err="1" smtClean="0">
                <a:latin typeface="Times New Roman" panose="02020603050405020304" pitchFamily="18" charset="0"/>
                <a:cs typeface="Times New Roman" panose="02020603050405020304" pitchFamily="18" charset="0"/>
              </a:rPr>
              <a:t>Levinas's</a:t>
            </a:r>
            <a:r>
              <a:rPr lang="en-US" dirty="0" smtClean="0">
                <a:latin typeface="Times New Roman" panose="02020603050405020304" pitchFamily="18" charset="0"/>
                <a:cs typeface="Times New Roman" panose="02020603050405020304" pitchFamily="18" charset="0"/>
              </a:rPr>
              <a:t> philosophy is the non-reciprocal relation of responsibility.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417969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562074"/>
          </a:xfrm>
        </p:spPr>
        <p:txBody>
          <a:bodyPr>
            <a:normAutofit fontScale="90000"/>
          </a:bodyPr>
          <a:lstStyle/>
          <a:p>
            <a:r>
              <a:rPr lang="en-GB" dirty="0" smtClean="0">
                <a:latin typeface="Times New Roman" panose="02020603050405020304" pitchFamily="18" charset="0"/>
                <a:cs typeface="Times New Roman" panose="02020603050405020304" pitchFamily="18" charset="0"/>
              </a:rPr>
              <a:t>Dialogue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7504" y="908720"/>
            <a:ext cx="8856984" cy="5760640"/>
          </a:xfrm>
        </p:spPr>
        <p:txBody>
          <a:bodyPr>
            <a:normAutofit lnSpcReduction="10000"/>
          </a:bodyPr>
          <a:lstStyle/>
          <a:p>
            <a:r>
              <a:rPr lang="hu-HU" dirty="0">
                <a:latin typeface="Times New Roman" panose="02020603050405020304" pitchFamily="18" charset="0"/>
                <a:cs typeface="Times New Roman" panose="02020603050405020304" pitchFamily="18" charset="0"/>
              </a:rPr>
              <a:t>N</a:t>
            </a:r>
            <a:r>
              <a:rPr lang="en-US" dirty="0" smtClean="0">
                <a:latin typeface="Times New Roman" panose="02020603050405020304" pitchFamily="18" charset="0"/>
                <a:cs typeface="Times New Roman" panose="02020603050405020304" pitchFamily="18" charset="0"/>
              </a:rPr>
              <a:t>o event is as affectively disruptive for a consciousness holding sway in its world than the encounter with another person. In this encounter (even if it later becomes competitive or instrumental), the ‘I’ first experiences itself as called and liable to account for itself. </a:t>
            </a:r>
            <a:endParaRPr lang="hu-HU"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With the response comes the beginning of language as dialogue. The origin of language, for </a:t>
            </a:r>
            <a:r>
              <a:rPr lang="en-US" dirty="0" err="1" smtClean="0">
                <a:latin typeface="Times New Roman" panose="02020603050405020304" pitchFamily="18" charset="0"/>
                <a:cs typeface="Times New Roman" panose="02020603050405020304" pitchFamily="18" charset="0"/>
              </a:rPr>
              <a:t>Levinas</a:t>
            </a:r>
            <a:r>
              <a:rPr lang="en-US" dirty="0" smtClean="0">
                <a:latin typeface="Times New Roman" panose="02020603050405020304" pitchFamily="18" charset="0"/>
                <a:cs typeface="Times New Roman" panose="02020603050405020304" pitchFamily="18" charset="0"/>
              </a:rPr>
              <a:t>, is always response. </a:t>
            </a:r>
            <a:r>
              <a:rPr lang="hu-HU" dirty="0" smtClean="0">
                <a:latin typeface="Times New Roman" panose="02020603050405020304" pitchFamily="18" charset="0"/>
                <a:cs typeface="Times New Roman" panose="02020603050405020304" pitchFamily="18" charset="0"/>
              </a:rPr>
              <a:t>I</a:t>
            </a:r>
            <a:r>
              <a:rPr lang="en-US" dirty="0" err="1" smtClean="0">
                <a:latin typeface="Times New Roman" panose="02020603050405020304" pitchFamily="18" charset="0"/>
                <a:cs typeface="Times New Roman" panose="02020603050405020304" pitchFamily="18" charset="0"/>
              </a:rPr>
              <a:t>ntersubjectivity</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i</a:t>
            </a:r>
            <a:r>
              <a:rPr lang="en-US" dirty="0" smtClean="0">
                <a:latin typeface="Times New Roman" panose="02020603050405020304" pitchFamily="18" charset="0"/>
                <a:cs typeface="Times New Roman" panose="02020603050405020304" pitchFamily="18" charset="0"/>
              </a:rPr>
              <a:t>s lived immediacy. </a:t>
            </a:r>
            <a:r>
              <a:rPr lang="hu-HU" dirty="0" smtClean="0">
                <a:latin typeface="Times New Roman" panose="02020603050405020304" pitchFamily="18" charset="0"/>
                <a:cs typeface="Times New Roman" panose="02020603050405020304" pitchFamily="18" charset="0"/>
              </a:rPr>
              <a:t>R</a:t>
            </a:r>
            <a:r>
              <a:rPr lang="en-US" dirty="0" err="1" smtClean="0">
                <a:latin typeface="Times New Roman" panose="02020603050405020304" pitchFamily="18" charset="0"/>
                <a:cs typeface="Times New Roman" panose="02020603050405020304" pitchFamily="18" charset="0"/>
              </a:rPr>
              <a:t>esponsibility</a:t>
            </a:r>
            <a:r>
              <a:rPr lang="en-US" dirty="0" smtClean="0">
                <a:latin typeface="Times New Roman" panose="02020603050405020304" pitchFamily="18" charset="0"/>
                <a:cs typeface="Times New Roman" panose="02020603050405020304" pitchFamily="18" charset="0"/>
              </a:rPr>
              <a:t> is the affective, immediate experience of “transcendence” and “fraternity.”</a:t>
            </a:r>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8249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2827</TotalTime>
  <Words>2830</Words>
  <Application>Microsoft Office PowerPoint</Application>
  <PresentationFormat>Diavetítés a képernyőre (4:3 oldalarány)</PresentationFormat>
  <Paragraphs>72</Paragraphs>
  <Slides>21</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21</vt:i4>
      </vt:variant>
    </vt:vector>
  </HeadingPairs>
  <TitlesOfParts>
    <vt:vector size="25" baseType="lpstr">
      <vt:lpstr>Arial</vt:lpstr>
      <vt:lpstr>Calibri</vt:lpstr>
      <vt:lpstr>Times New Roman</vt:lpstr>
      <vt:lpstr>Office-téma</vt:lpstr>
      <vt:lpstr>Ethical Criticism</vt:lpstr>
      <vt:lpstr>Questions, Concerns</vt:lpstr>
      <vt:lpstr>2 ways</vt:lpstr>
      <vt:lpstr>Literature and Human Possibilities</vt:lpstr>
      <vt:lpstr>Aristotle </vt:lpstr>
      <vt:lpstr>Emmanuel Levinas (1906-1995)</vt:lpstr>
      <vt:lpstr>Ethics as first philosophy</vt:lpstr>
      <vt:lpstr>An encounter</vt:lpstr>
      <vt:lpstr>Dialogue</vt:lpstr>
      <vt:lpstr>The Face</vt:lpstr>
      <vt:lpstr>Paul Ricoueur (1913–2005)</vt:lpstr>
      <vt:lpstr>Ricoeur’s “little ethics”</vt:lpstr>
      <vt:lpstr>Singularity</vt:lpstr>
      <vt:lpstr>Ethics of Reading</vt:lpstr>
      <vt:lpstr>Deconstruction and Trauma</vt:lpstr>
      <vt:lpstr>Trauma</vt:lpstr>
      <vt:lpstr>Trauma and Memory Studies</vt:lpstr>
      <vt:lpstr>Testimony</vt:lpstr>
      <vt:lpstr>Memory Studies</vt:lpstr>
      <vt:lpstr>The Cultural Aspects of Memory</vt:lpstr>
      <vt:lpstr>Communities and Places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Bálint</dc:creator>
  <cp:lastModifiedBy>Gárdos Bálint</cp:lastModifiedBy>
  <cp:revision>44</cp:revision>
  <dcterms:created xsi:type="dcterms:W3CDTF">2018-05-09T06:47:05Z</dcterms:created>
  <dcterms:modified xsi:type="dcterms:W3CDTF">2018-05-14T19:15:50Z</dcterms:modified>
</cp:coreProperties>
</file>