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4660"/>
  </p:normalViewPr>
  <p:slideViewPr>
    <p:cSldViewPr snapToGrid="0">
      <p:cViewPr>
        <p:scale>
          <a:sx n="96" d="100"/>
          <a:sy n="96" d="100"/>
        </p:scale>
        <p:origin x="-1212" y="-5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en-GB"/>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en-GB"/>
          </a:p>
        </p:txBody>
      </p:sp>
      <p:sp>
        <p:nvSpPr>
          <p:cNvPr id="4" name="Dátum helye 3"/>
          <p:cNvSpPr>
            <a:spLocks noGrp="1"/>
          </p:cNvSpPr>
          <p:nvPr>
            <p:ph type="dt" sz="half" idx="10"/>
          </p:nvPr>
        </p:nvSpPr>
        <p:spPr/>
        <p:txBody>
          <a:bodyPr/>
          <a:lstStyle/>
          <a:p>
            <a:fld id="{6C2C7EC3-2C32-4CD0-B4D4-96CB5B3625A6}" type="datetimeFigureOut">
              <a:rPr lang="en-GB" smtClean="0"/>
              <a:t>07/02/2018</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212685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Dátum helye 3"/>
          <p:cNvSpPr>
            <a:spLocks noGrp="1"/>
          </p:cNvSpPr>
          <p:nvPr>
            <p:ph type="dt" sz="half" idx="10"/>
          </p:nvPr>
        </p:nvSpPr>
        <p:spPr/>
        <p:txBody>
          <a:bodyPr/>
          <a:lstStyle/>
          <a:p>
            <a:fld id="{6C2C7EC3-2C32-4CD0-B4D4-96CB5B3625A6}" type="datetimeFigureOut">
              <a:rPr lang="en-GB" smtClean="0"/>
              <a:t>07/02/2018</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274204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en-GB"/>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Dátum helye 3"/>
          <p:cNvSpPr>
            <a:spLocks noGrp="1"/>
          </p:cNvSpPr>
          <p:nvPr>
            <p:ph type="dt" sz="half" idx="10"/>
          </p:nvPr>
        </p:nvSpPr>
        <p:spPr/>
        <p:txBody>
          <a:bodyPr/>
          <a:lstStyle/>
          <a:p>
            <a:fld id="{6C2C7EC3-2C32-4CD0-B4D4-96CB5B3625A6}" type="datetimeFigureOut">
              <a:rPr lang="en-GB" smtClean="0"/>
              <a:t>07/02/2018</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1034077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Dátum helye 3"/>
          <p:cNvSpPr>
            <a:spLocks noGrp="1"/>
          </p:cNvSpPr>
          <p:nvPr>
            <p:ph type="dt" sz="half" idx="10"/>
          </p:nvPr>
        </p:nvSpPr>
        <p:spPr/>
        <p:txBody>
          <a:bodyPr/>
          <a:lstStyle/>
          <a:p>
            <a:fld id="{6C2C7EC3-2C32-4CD0-B4D4-96CB5B3625A6}" type="datetimeFigureOut">
              <a:rPr lang="en-GB" smtClean="0"/>
              <a:t>07/02/2018</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472274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en-GB"/>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6C2C7EC3-2C32-4CD0-B4D4-96CB5B3625A6}" type="datetimeFigureOut">
              <a:rPr lang="en-GB" smtClean="0"/>
              <a:t>07/02/2018</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999384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5" name="Dátum helye 4"/>
          <p:cNvSpPr>
            <a:spLocks noGrp="1"/>
          </p:cNvSpPr>
          <p:nvPr>
            <p:ph type="dt" sz="half" idx="10"/>
          </p:nvPr>
        </p:nvSpPr>
        <p:spPr/>
        <p:txBody>
          <a:bodyPr/>
          <a:lstStyle/>
          <a:p>
            <a:fld id="{6C2C7EC3-2C32-4CD0-B4D4-96CB5B3625A6}" type="datetimeFigureOut">
              <a:rPr lang="en-GB" smtClean="0"/>
              <a:t>07/02/2018</a:t>
            </a:fld>
            <a:endParaRPr lang="en-GB"/>
          </a:p>
        </p:txBody>
      </p:sp>
      <p:sp>
        <p:nvSpPr>
          <p:cNvPr id="6" name="Élőláb helye 5"/>
          <p:cNvSpPr>
            <a:spLocks noGrp="1"/>
          </p:cNvSpPr>
          <p:nvPr>
            <p:ph type="ftr" sz="quarter" idx="11"/>
          </p:nvPr>
        </p:nvSpPr>
        <p:spPr/>
        <p:txBody>
          <a:bodyPr/>
          <a:lstStyle/>
          <a:p>
            <a:endParaRPr lang="en-GB"/>
          </a:p>
        </p:txBody>
      </p:sp>
      <p:sp>
        <p:nvSpPr>
          <p:cNvPr id="7" name="Dia számának helye 6"/>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99330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en-GB"/>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7" name="Dátum helye 6"/>
          <p:cNvSpPr>
            <a:spLocks noGrp="1"/>
          </p:cNvSpPr>
          <p:nvPr>
            <p:ph type="dt" sz="half" idx="10"/>
          </p:nvPr>
        </p:nvSpPr>
        <p:spPr/>
        <p:txBody>
          <a:bodyPr/>
          <a:lstStyle/>
          <a:p>
            <a:fld id="{6C2C7EC3-2C32-4CD0-B4D4-96CB5B3625A6}" type="datetimeFigureOut">
              <a:rPr lang="en-GB" smtClean="0"/>
              <a:t>07/02/2018</a:t>
            </a:fld>
            <a:endParaRPr lang="en-GB"/>
          </a:p>
        </p:txBody>
      </p:sp>
      <p:sp>
        <p:nvSpPr>
          <p:cNvPr id="8" name="Élőláb helye 7"/>
          <p:cNvSpPr>
            <a:spLocks noGrp="1"/>
          </p:cNvSpPr>
          <p:nvPr>
            <p:ph type="ftr" sz="quarter" idx="11"/>
          </p:nvPr>
        </p:nvSpPr>
        <p:spPr/>
        <p:txBody>
          <a:bodyPr/>
          <a:lstStyle/>
          <a:p>
            <a:endParaRPr lang="en-GB"/>
          </a:p>
        </p:txBody>
      </p:sp>
      <p:sp>
        <p:nvSpPr>
          <p:cNvPr id="9" name="Dia számának helye 8"/>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4118921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Dátum helye 2"/>
          <p:cNvSpPr>
            <a:spLocks noGrp="1"/>
          </p:cNvSpPr>
          <p:nvPr>
            <p:ph type="dt" sz="half" idx="10"/>
          </p:nvPr>
        </p:nvSpPr>
        <p:spPr/>
        <p:txBody>
          <a:bodyPr/>
          <a:lstStyle/>
          <a:p>
            <a:fld id="{6C2C7EC3-2C32-4CD0-B4D4-96CB5B3625A6}" type="datetimeFigureOut">
              <a:rPr lang="en-GB" smtClean="0"/>
              <a:t>07/02/2018</a:t>
            </a:fld>
            <a:endParaRPr lang="en-GB"/>
          </a:p>
        </p:txBody>
      </p:sp>
      <p:sp>
        <p:nvSpPr>
          <p:cNvPr id="4" name="Élőláb helye 3"/>
          <p:cNvSpPr>
            <a:spLocks noGrp="1"/>
          </p:cNvSpPr>
          <p:nvPr>
            <p:ph type="ftr" sz="quarter" idx="11"/>
          </p:nvPr>
        </p:nvSpPr>
        <p:spPr/>
        <p:txBody>
          <a:bodyPr/>
          <a:lstStyle/>
          <a:p>
            <a:endParaRPr lang="en-GB"/>
          </a:p>
        </p:txBody>
      </p:sp>
      <p:sp>
        <p:nvSpPr>
          <p:cNvPr id="5" name="Dia számának helye 4"/>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256899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6C2C7EC3-2C32-4CD0-B4D4-96CB5B3625A6}" type="datetimeFigureOut">
              <a:rPr lang="en-GB" smtClean="0"/>
              <a:t>07/02/2018</a:t>
            </a:fld>
            <a:endParaRPr lang="en-GB"/>
          </a:p>
        </p:txBody>
      </p:sp>
      <p:sp>
        <p:nvSpPr>
          <p:cNvPr id="3" name="Élőláb helye 2"/>
          <p:cNvSpPr>
            <a:spLocks noGrp="1"/>
          </p:cNvSpPr>
          <p:nvPr>
            <p:ph type="ftr" sz="quarter" idx="11"/>
          </p:nvPr>
        </p:nvSpPr>
        <p:spPr/>
        <p:txBody>
          <a:bodyPr/>
          <a:lstStyle/>
          <a:p>
            <a:endParaRPr lang="en-GB"/>
          </a:p>
        </p:txBody>
      </p:sp>
      <p:sp>
        <p:nvSpPr>
          <p:cNvPr id="4" name="Dia számának helye 3"/>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19018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en-GB"/>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6C2C7EC3-2C32-4CD0-B4D4-96CB5B3625A6}" type="datetimeFigureOut">
              <a:rPr lang="en-GB" smtClean="0"/>
              <a:t>07/02/2018</a:t>
            </a:fld>
            <a:endParaRPr lang="en-GB"/>
          </a:p>
        </p:txBody>
      </p:sp>
      <p:sp>
        <p:nvSpPr>
          <p:cNvPr id="6" name="Élőláb helye 5"/>
          <p:cNvSpPr>
            <a:spLocks noGrp="1"/>
          </p:cNvSpPr>
          <p:nvPr>
            <p:ph type="ftr" sz="quarter" idx="11"/>
          </p:nvPr>
        </p:nvSpPr>
        <p:spPr/>
        <p:txBody>
          <a:bodyPr/>
          <a:lstStyle/>
          <a:p>
            <a:endParaRPr lang="en-GB"/>
          </a:p>
        </p:txBody>
      </p:sp>
      <p:sp>
        <p:nvSpPr>
          <p:cNvPr id="7" name="Dia számának helye 6"/>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147385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en-GB"/>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6C2C7EC3-2C32-4CD0-B4D4-96CB5B3625A6}" type="datetimeFigureOut">
              <a:rPr lang="en-GB" smtClean="0"/>
              <a:t>07/02/2018</a:t>
            </a:fld>
            <a:endParaRPr lang="en-GB"/>
          </a:p>
        </p:txBody>
      </p:sp>
      <p:sp>
        <p:nvSpPr>
          <p:cNvPr id="6" name="Élőláb helye 5"/>
          <p:cNvSpPr>
            <a:spLocks noGrp="1"/>
          </p:cNvSpPr>
          <p:nvPr>
            <p:ph type="ftr" sz="quarter" idx="11"/>
          </p:nvPr>
        </p:nvSpPr>
        <p:spPr/>
        <p:txBody>
          <a:bodyPr/>
          <a:lstStyle/>
          <a:p>
            <a:endParaRPr lang="en-GB"/>
          </a:p>
        </p:txBody>
      </p:sp>
      <p:sp>
        <p:nvSpPr>
          <p:cNvPr id="7" name="Dia számának helye 6"/>
          <p:cNvSpPr>
            <a:spLocks noGrp="1"/>
          </p:cNvSpPr>
          <p:nvPr>
            <p:ph type="sldNum" sz="quarter" idx="12"/>
          </p:nvPr>
        </p:nvSpPr>
        <p:spPr/>
        <p:txBody>
          <a:bodyPr/>
          <a:lstStyle/>
          <a:p>
            <a:fld id="{3F7B432B-70B0-4F40-ABE9-0A200CDE80C0}" type="slidenum">
              <a:rPr lang="en-GB" smtClean="0"/>
              <a:t>‹#›</a:t>
            </a:fld>
            <a:endParaRPr lang="en-GB"/>
          </a:p>
        </p:txBody>
      </p:sp>
    </p:spTree>
    <p:extLst>
      <p:ext uri="{BB962C8B-B14F-4D97-AF65-F5344CB8AC3E}">
        <p14:creationId xmlns:p14="http://schemas.microsoft.com/office/powerpoint/2010/main" val="685242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en-GB"/>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C7EC3-2C32-4CD0-B4D4-96CB5B3625A6}" type="datetimeFigureOut">
              <a:rPr lang="en-GB" smtClean="0"/>
              <a:t>07/02/2018</a:t>
            </a:fld>
            <a:endParaRPr lang="en-GB"/>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B432B-70B0-4F40-ABE9-0A200CDE80C0}" type="slidenum">
              <a:rPr lang="en-GB" smtClean="0"/>
              <a:t>‹#›</a:t>
            </a:fld>
            <a:endParaRPr lang="en-GB"/>
          </a:p>
        </p:txBody>
      </p:sp>
    </p:spTree>
    <p:extLst>
      <p:ext uri="{BB962C8B-B14F-4D97-AF65-F5344CB8AC3E}">
        <p14:creationId xmlns:p14="http://schemas.microsoft.com/office/powerpoint/2010/main" val="3950457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1779863"/>
          </a:xfrm>
        </p:spPr>
        <p:txBody>
          <a:bodyPr/>
          <a:lstStyle/>
          <a:p>
            <a:r>
              <a:rPr lang="en-GB" dirty="0" smtClean="0">
                <a:latin typeface="Times New Roman" panose="02020603050405020304" pitchFamily="18" charset="0"/>
                <a:cs typeface="Times New Roman" panose="02020603050405020304" pitchFamily="18" charset="0"/>
              </a:rPr>
              <a:t>Introduction</a:t>
            </a:r>
            <a:endParaRPr lang="en-GB" dirty="0">
              <a:latin typeface="Times New Roman" panose="02020603050405020304" pitchFamily="18" charset="0"/>
              <a:cs typeface="Times New Roman" panose="02020603050405020304" pitchFamily="18" charset="0"/>
            </a:endParaRPr>
          </a:p>
        </p:txBody>
      </p:sp>
      <p:sp>
        <p:nvSpPr>
          <p:cNvPr id="3" name="Alcím 2"/>
          <p:cNvSpPr>
            <a:spLocks noGrp="1"/>
          </p:cNvSpPr>
          <p:nvPr>
            <p:ph type="subTitle" idx="1"/>
          </p:nvPr>
        </p:nvSpPr>
        <p:spPr/>
        <p:txBody>
          <a:bodyPr>
            <a:normAutofit/>
          </a:bodyPr>
          <a:lstStyle/>
          <a:p>
            <a:r>
              <a:rPr lang="en-GB" sz="3600" dirty="0" smtClean="0">
                <a:latin typeface="Times New Roman" panose="02020603050405020304" pitchFamily="18" charset="0"/>
                <a:cs typeface="Times New Roman" panose="02020603050405020304" pitchFamily="18" charset="0"/>
              </a:rPr>
              <a:t>Why Study Literary Theory</a:t>
            </a:r>
            <a:r>
              <a:rPr lang="hu-HU" sz="3600" dirty="0" smtClean="0">
                <a:latin typeface="Times New Roman" panose="02020603050405020304" pitchFamily="18" charset="0"/>
                <a:cs typeface="Times New Roman" panose="02020603050405020304" pitchFamily="18" charset="0"/>
              </a:rPr>
              <a:t>?</a:t>
            </a: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9379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Gendered lyric subjectivities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From Ovid’s imaginative recreation of a woman’s words to Robinson’s heady version of a woman talking from a masculine position.</a:t>
            </a:r>
          </a:p>
          <a:p>
            <a:r>
              <a:rPr lang="en-GB" dirty="0" smtClean="0">
                <a:latin typeface="Times New Roman" panose="02020603050405020304" pitchFamily="18" charset="0"/>
                <a:cs typeface="Times New Roman" panose="02020603050405020304" pitchFamily="18" charset="0"/>
              </a:rPr>
              <a:t>Strengths and weaknesses, empowering or domesticating the passionate female voice.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1059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Embodied, sexual female subjects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The limits of representation in Ovid, in Pope’s translation, in the Petrarchan tradition…</a:t>
            </a:r>
          </a:p>
          <a:p>
            <a:r>
              <a:rPr lang="en-GB" dirty="0" smtClean="0">
                <a:latin typeface="Times New Roman" panose="02020603050405020304" pitchFamily="18" charset="0"/>
                <a:cs typeface="Times New Roman" panose="02020603050405020304" pitchFamily="18" charset="0"/>
              </a:rPr>
              <a:t>All in a suicidal situation.</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3955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Aesthetics and Structure</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From Edmund Burke’s A </a:t>
            </a:r>
            <a:r>
              <a:rPr lang="en-GB" i="1" dirty="0" smtClean="0">
                <a:latin typeface="Times New Roman" panose="02020603050405020304" pitchFamily="18" charset="0"/>
                <a:cs typeface="Times New Roman" panose="02020603050405020304" pitchFamily="18" charset="0"/>
              </a:rPr>
              <a:t>philosophical enquiry into</a:t>
            </a:r>
            <a:r>
              <a:rPr lang="en-GB" dirty="0" smtClean="0">
                <a:latin typeface="Times New Roman" panose="02020603050405020304" pitchFamily="18" charset="0"/>
                <a:cs typeface="Times New Roman" panose="02020603050405020304" pitchFamily="18" charset="0"/>
              </a:rPr>
              <a:t> </a:t>
            </a:r>
            <a:r>
              <a:rPr lang="en-GB" i="1" dirty="0" smtClean="0">
                <a:latin typeface="Times New Roman" panose="02020603050405020304" pitchFamily="18" charset="0"/>
                <a:cs typeface="Times New Roman" panose="02020603050405020304" pitchFamily="18" charset="0"/>
              </a:rPr>
              <a:t>the</a:t>
            </a:r>
            <a:r>
              <a:rPr lang="en-GB" dirty="0" smtClean="0">
                <a:latin typeface="Times New Roman" panose="02020603050405020304" pitchFamily="18" charset="0"/>
                <a:cs typeface="Times New Roman" panose="02020603050405020304" pitchFamily="18" charset="0"/>
              </a:rPr>
              <a:t> </a:t>
            </a:r>
            <a:r>
              <a:rPr lang="en-GB" i="1" dirty="0" smtClean="0">
                <a:latin typeface="Times New Roman" panose="02020603050405020304" pitchFamily="18" charset="0"/>
                <a:cs typeface="Times New Roman" panose="02020603050405020304" pitchFamily="18" charset="0"/>
              </a:rPr>
              <a:t>origin</a:t>
            </a:r>
            <a:r>
              <a:rPr lang="en-GB" dirty="0" smtClean="0">
                <a:latin typeface="Times New Roman" panose="02020603050405020304" pitchFamily="18" charset="0"/>
                <a:cs typeface="Times New Roman" panose="02020603050405020304" pitchFamily="18" charset="0"/>
              </a:rPr>
              <a:t> </a:t>
            </a:r>
            <a:r>
              <a:rPr lang="en-GB" i="1" dirty="0" smtClean="0">
                <a:latin typeface="Times New Roman" panose="02020603050405020304" pitchFamily="18" charset="0"/>
                <a:cs typeface="Times New Roman" panose="02020603050405020304" pitchFamily="18" charset="0"/>
              </a:rPr>
              <a:t>of</a:t>
            </a:r>
            <a:r>
              <a:rPr lang="en-GB" dirty="0" smtClean="0">
                <a:latin typeface="Times New Roman" panose="02020603050405020304" pitchFamily="18" charset="0"/>
                <a:cs typeface="Times New Roman" panose="02020603050405020304" pitchFamily="18" charset="0"/>
              </a:rPr>
              <a:t> </a:t>
            </a:r>
            <a:r>
              <a:rPr lang="en-GB" i="1" dirty="0" smtClean="0">
                <a:latin typeface="Times New Roman" panose="02020603050405020304" pitchFamily="18" charset="0"/>
                <a:cs typeface="Times New Roman" panose="02020603050405020304" pitchFamily="18" charset="0"/>
              </a:rPr>
              <a:t>our ideas</a:t>
            </a:r>
            <a:r>
              <a:rPr lang="en-GB" dirty="0" smtClean="0">
                <a:latin typeface="Times New Roman" panose="02020603050405020304" pitchFamily="18" charset="0"/>
                <a:cs typeface="Times New Roman" panose="02020603050405020304" pitchFamily="18" charset="0"/>
              </a:rPr>
              <a:t> of </a:t>
            </a:r>
            <a:r>
              <a:rPr lang="en-GB" i="1" dirty="0" smtClean="0">
                <a:latin typeface="Times New Roman" panose="02020603050405020304" pitchFamily="18" charset="0"/>
                <a:cs typeface="Times New Roman" panose="02020603050405020304" pitchFamily="18" charset="0"/>
              </a:rPr>
              <a:t>the</a:t>
            </a:r>
            <a:r>
              <a:rPr lang="en-GB" dirty="0" smtClean="0">
                <a:latin typeface="Times New Roman" panose="02020603050405020304" pitchFamily="18" charset="0"/>
                <a:cs typeface="Times New Roman" panose="02020603050405020304" pitchFamily="18" charset="0"/>
              </a:rPr>
              <a:t> </a:t>
            </a:r>
            <a:r>
              <a:rPr lang="en-GB" i="1" dirty="0" smtClean="0">
                <a:latin typeface="Times New Roman" panose="02020603050405020304" pitchFamily="18" charset="0"/>
                <a:cs typeface="Times New Roman" panose="02020603050405020304" pitchFamily="18" charset="0"/>
              </a:rPr>
              <a:t>sublime</a:t>
            </a:r>
            <a:r>
              <a:rPr lang="en-GB" dirty="0" smtClean="0">
                <a:latin typeface="Times New Roman" panose="02020603050405020304" pitchFamily="18" charset="0"/>
                <a:cs typeface="Times New Roman" panose="02020603050405020304" pitchFamily="18" charset="0"/>
              </a:rPr>
              <a:t> and </a:t>
            </a:r>
            <a:r>
              <a:rPr lang="en-GB" i="1" dirty="0" smtClean="0">
                <a:latin typeface="Times New Roman" panose="02020603050405020304" pitchFamily="18" charset="0"/>
                <a:cs typeface="Times New Roman" panose="02020603050405020304" pitchFamily="18" charset="0"/>
              </a:rPr>
              <a:t>beautiful</a:t>
            </a:r>
            <a:r>
              <a:rPr lang="en-GB" dirty="0" smtClean="0">
                <a:latin typeface="Times New Roman" panose="02020603050405020304" pitchFamily="18" charset="0"/>
                <a:cs typeface="Times New Roman" panose="02020603050405020304" pitchFamily="18" charset="0"/>
              </a:rPr>
              <a:t>  (1757)</a:t>
            </a:r>
          </a:p>
          <a:p>
            <a:r>
              <a:rPr lang="hu-HU" dirty="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For sublime objects are vast in their dimensions, beautiful ones comparatively small: beauty should be smooth and polished; the great, rugged and negligent; beauty should shun the right line, yet deviate from it insensibly; the great in many cases loves the right line, and when it deviates it often makes a strong deviation: beauty should not be obscure; the great ought to be dark and gloomy: beauty should be light and delicate; the great ought to be solid, and even massive.</a:t>
            </a:r>
            <a:r>
              <a:rPr lang="hu-HU"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4795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So, why study literary theory?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lnSpcReduction="10000"/>
          </a:bodyPr>
          <a:lstStyle/>
          <a:p>
            <a:r>
              <a:rPr lang="en-GB" b="1" dirty="0" smtClean="0">
                <a:latin typeface="Times New Roman" panose="02020603050405020304" pitchFamily="18" charset="0"/>
                <a:cs typeface="Times New Roman" panose="02020603050405020304" pitchFamily="18" charset="0"/>
              </a:rPr>
              <a:t>For clarity</a:t>
            </a:r>
            <a:r>
              <a:rPr lang="en-GB" dirty="0" smtClean="0">
                <a:latin typeface="Times New Roman" panose="02020603050405020304" pitchFamily="18" charset="0"/>
                <a:cs typeface="Times New Roman" panose="02020603050405020304" pitchFamily="18" charset="0"/>
              </a:rPr>
              <a:t>.(modern literary studies begin when we stop taking what we do for granted, after positivism)</a:t>
            </a:r>
          </a:p>
          <a:p>
            <a:r>
              <a:rPr lang="en-GB" dirty="0" smtClean="0">
                <a:latin typeface="Times New Roman" panose="02020603050405020304" pitchFamily="18" charset="0"/>
                <a:cs typeface="Times New Roman" panose="02020603050405020304" pitchFamily="18" charset="0"/>
              </a:rPr>
              <a:t>Poetics</a:t>
            </a:r>
          </a:p>
          <a:p>
            <a:r>
              <a:rPr lang="en-GB" dirty="0" smtClean="0">
                <a:latin typeface="Times New Roman" panose="02020603050405020304" pitchFamily="18" charset="0"/>
                <a:cs typeface="Times New Roman" panose="02020603050405020304" pitchFamily="18" charset="0"/>
              </a:rPr>
              <a:t>Gender</a:t>
            </a:r>
          </a:p>
          <a:p>
            <a:r>
              <a:rPr lang="en-GB" dirty="0" smtClean="0">
                <a:latin typeface="Times New Roman" panose="02020603050405020304" pitchFamily="18" charset="0"/>
                <a:cs typeface="Times New Roman" panose="02020603050405020304" pitchFamily="18" charset="0"/>
              </a:rPr>
              <a:t>Queer Studies</a:t>
            </a:r>
          </a:p>
          <a:p>
            <a:r>
              <a:rPr lang="en-GB" dirty="0" smtClean="0">
                <a:latin typeface="Times New Roman" panose="02020603050405020304" pitchFamily="18" charset="0"/>
                <a:cs typeface="Times New Roman" panose="02020603050405020304" pitchFamily="18" charset="0"/>
              </a:rPr>
              <a:t>Classical Receptions</a:t>
            </a:r>
          </a:p>
          <a:p>
            <a:r>
              <a:rPr lang="en-GB" dirty="0" smtClean="0">
                <a:latin typeface="Times New Roman" panose="02020603050405020304" pitchFamily="18" charset="0"/>
                <a:cs typeface="Times New Roman" panose="02020603050405020304" pitchFamily="18" charset="0"/>
              </a:rPr>
              <a:t>Translations and adaptations</a:t>
            </a:r>
          </a:p>
          <a:p>
            <a:r>
              <a:rPr lang="en-GB" dirty="0" smtClean="0">
                <a:latin typeface="Times New Roman" panose="02020603050405020304" pitchFamily="18" charset="0"/>
                <a:cs typeface="Times New Roman" panose="02020603050405020304" pitchFamily="18" charset="0"/>
              </a:rPr>
              <a:t>Structural descriptions</a:t>
            </a:r>
          </a:p>
          <a:p>
            <a:r>
              <a:rPr lang="en-GB" b="1" dirty="0" smtClean="0">
                <a:latin typeface="Times New Roman" panose="02020603050405020304" pitchFamily="18" charset="0"/>
                <a:cs typeface="Times New Roman" panose="02020603050405020304" pitchFamily="18" charset="0"/>
              </a:rPr>
              <a:t>+ Terminology</a:t>
            </a:r>
          </a:p>
        </p:txBody>
      </p:sp>
    </p:spTree>
    <p:extLst>
      <p:ext uri="{BB962C8B-B14F-4D97-AF65-F5344CB8AC3E}">
        <p14:creationId xmlns:p14="http://schemas.microsoft.com/office/powerpoint/2010/main" val="1027394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Course Description</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fontScale="77500" lnSpcReduction="20000"/>
          </a:bodyPr>
          <a:lstStyle/>
          <a:p>
            <a:pPr marL="0" indent="0">
              <a:buNone/>
            </a:pPr>
            <a:r>
              <a:rPr lang="en-GB" dirty="0" smtClean="0">
                <a:latin typeface="Times New Roman" panose="02020603050405020304" pitchFamily="18" charset="0"/>
                <a:cs typeface="Times New Roman" panose="02020603050405020304" pitchFamily="18" charset="0"/>
              </a:rPr>
              <a:t>Schools: Formalism and New Criticism: 2) Structuralism 3) Deconstruction 4) Hermeneutics, reader-response, reception theory 5) Psychoanalysis 6) Feminism, Gender and Sexuality 7) New Historicism and Cultural Materialism 8) Postcolonial Criticism 9) Ethical Criticism 10) Cultural Studies 11) Critical Theory </a:t>
            </a:r>
          </a:p>
          <a:p>
            <a:pPr marL="0" indent="0">
              <a:buNone/>
            </a:pPr>
            <a:r>
              <a:rPr lang="en-GB" dirty="0" smtClean="0">
                <a:latin typeface="Times New Roman" panose="02020603050405020304" pitchFamily="18" charset="0"/>
                <a:cs typeface="Times New Roman" panose="02020603050405020304" pitchFamily="18" charset="0"/>
              </a:rPr>
              <a:t>Set Texts: 1. Boris </a:t>
            </a:r>
            <a:r>
              <a:rPr lang="en-GB" dirty="0" err="1" smtClean="0">
                <a:latin typeface="Times New Roman" panose="02020603050405020304" pitchFamily="18" charset="0"/>
                <a:cs typeface="Times New Roman" panose="02020603050405020304" pitchFamily="18" charset="0"/>
              </a:rPr>
              <a:t>Eichenbaum</a:t>
            </a:r>
            <a:r>
              <a:rPr lang="en-GB" dirty="0" smtClean="0">
                <a:latin typeface="Times New Roman" panose="02020603050405020304" pitchFamily="18" charset="0"/>
                <a:cs typeface="Times New Roman" panose="02020603050405020304" pitchFamily="18" charset="0"/>
              </a:rPr>
              <a:t>, ’The Formal Method’; </a:t>
            </a:r>
            <a:r>
              <a:rPr lang="en-GB" dirty="0" err="1" smtClean="0">
                <a:latin typeface="Times New Roman" panose="02020603050405020304" pitchFamily="18" charset="0"/>
                <a:cs typeface="Times New Roman" panose="02020603050405020304" pitchFamily="18" charset="0"/>
              </a:rPr>
              <a:t>Cleanth</a:t>
            </a:r>
            <a:r>
              <a:rPr lang="en-GB" dirty="0" smtClean="0">
                <a:latin typeface="Times New Roman" panose="02020603050405020304" pitchFamily="18" charset="0"/>
                <a:cs typeface="Times New Roman" panose="02020603050405020304" pitchFamily="18" charset="0"/>
              </a:rPr>
              <a:t> Brooks, ’Keats’s Sylvan Historian: History without Footnotes’ 2. Roland Barthes, ‘The Death of an Author’; Michel Foucault, ‘What is an Author?’ 3. Barbara Johnson, Writing 4. Stanley Fish, Interpretive Communities 5. Sigmund Freud, ’The Uncanny’ 6. from Sandra Gilbert and Susan </a:t>
            </a:r>
            <a:r>
              <a:rPr lang="en-GB" dirty="0" err="1" smtClean="0">
                <a:latin typeface="Times New Roman" panose="02020603050405020304" pitchFamily="18" charset="0"/>
                <a:cs typeface="Times New Roman" panose="02020603050405020304" pitchFamily="18" charset="0"/>
              </a:rPr>
              <a:t>Gubar</a:t>
            </a:r>
            <a:r>
              <a:rPr lang="en-GB" dirty="0" smtClean="0">
                <a:latin typeface="Times New Roman" panose="02020603050405020304" pitchFamily="18" charset="0"/>
                <a:cs typeface="Times New Roman" panose="02020603050405020304" pitchFamily="18" charset="0"/>
              </a:rPr>
              <a:t>, The Madwoman in the Attic; Judith Butler, ’Performative Acts and Gender Constitution’ 7. Stephen Greenblatt, ’Invisible Bullets’ 8. </a:t>
            </a:r>
            <a:r>
              <a:rPr lang="en-GB" dirty="0" err="1" smtClean="0">
                <a:latin typeface="Times New Roman" panose="02020603050405020304" pitchFamily="18" charset="0"/>
                <a:cs typeface="Times New Roman" panose="02020603050405020304" pitchFamily="18" charset="0"/>
              </a:rPr>
              <a:t>Gayatri</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Chakravorty</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Spivak</a:t>
            </a:r>
            <a:r>
              <a:rPr lang="en-GB" dirty="0" smtClean="0">
                <a:latin typeface="Times New Roman" panose="02020603050405020304" pitchFamily="18" charset="0"/>
                <a:cs typeface="Times New Roman" panose="02020603050405020304" pitchFamily="18" charset="0"/>
              </a:rPr>
              <a:t> Three Women's Texts and a Critique of Imperialism 9. David Parker: ’Introduction: The Turn to Ethics in the 1990s’ 10. Antony </a:t>
            </a:r>
            <a:r>
              <a:rPr lang="en-GB" dirty="0" err="1" smtClean="0">
                <a:latin typeface="Times New Roman" panose="02020603050405020304" pitchFamily="18" charset="0"/>
                <a:cs typeface="Times New Roman" panose="02020603050405020304" pitchFamily="18" charset="0"/>
              </a:rPr>
              <a:t>Easthope</a:t>
            </a:r>
            <a:r>
              <a:rPr lang="en-GB" dirty="0" smtClean="0">
                <a:latin typeface="Times New Roman" panose="02020603050405020304" pitchFamily="18" charset="0"/>
                <a:cs typeface="Times New Roman" panose="02020603050405020304" pitchFamily="18" charset="0"/>
              </a:rPr>
              <a:t>, from Literary into Cultural Studies 11. Max </a:t>
            </a:r>
            <a:r>
              <a:rPr lang="en-GB" dirty="0" err="1" smtClean="0">
                <a:latin typeface="Times New Roman" panose="02020603050405020304" pitchFamily="18" charset="0"/>
                <a:cs typeface="Times New Roman" panose="02020603050405020304" pitchFamily="18" charset="0"/>
              </a:rPr>
              <a:t>Horkheimer</a:t>
            </a:r>
            <a:r>
              <a:rPr lang="en-GB" dirty="0" smtClean="0">
                <a:latin typeface="Times New Roman" panose="02020603050405020304" pitchFamily="18" charset="0"/>
                <a:cs typeface="Times New Roman" panose="02020603050405020304" pitchFamily="18" charset="0"/>
              </a:rPr>
              <a:t> and Theodor Adorno, ‘The Culture Industry as Mass Deception’</a:t>
            </a:r>
          </a:p>
          <a:p>
            <a:pPr marL="0" indent="0">
              <a:buNone/>
            </a:pPr>
            <a:r>
              <a:rPr lang="en-GB" dirty="0" smtClean="0">
                <a:latin typeface="Times New Roman" panose="02020603050405020304" pitchFamily="18" charset="0"/>
                <a:cs typeface="Times New Roman" panose="02020603050405020304" pitchFamily="18" charset="0"/>
              </a:rPr>
              <a:t>Grading is based on an oral exam, where students will be asked to discuss one of the theories covered (both in terms of its general characteristics and its specific application) as well as a theoretical reading. </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2813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65759" y="365125"/>
            <a:ext cx="11286309" cy="915035"/>
          </a:xfrm>
        </p:spPr>
        <p:txBody>
          <a:bodyPr>
            <a:normAutofit/>
          </a:bodyPr>
          <a:lstStyle/>
          <a:p>
            <a:pPr algn="ctr"/>
            <a:r>
              <a:rPr lang="hu-HU" sz="4000" dirty="0" smtClean="0">
                <a:latin typeface="Times New Roman" panose="02020603050405020304" pitchFamily="18" charset="0"/>
                <a:cs typeface="Times New Roman" panose="02020603050405020304" pitchFamily="18" charset="0"/>
              </a:rPr>
              <a:t>Mary Robinson</a:t>
            </a:r>
            <a:r>
              <a:rPr lang="en-GB" sz="4000" dirty="0" smtClean="0">
                <a:latin typeface="Times New Roman" panose="02020603050405020304" pitchFamily="18" charset="0"/>
                <a:cs typeface="Times New Roman" panose="02020603050405020304" pitchFamily="18" charset="0"/>
              </a:rPr>
              <a:t> </a:t>
            </a:r>
            <a:r>
              <a:rPr lang="en-GB" sz="4000" dirty="0">
                <a:latin typeface="Times New Roman" panose="02020603050405020304" pitchFamily="18" charset="0"/>
                <a:cs typeface="Times New Roman" panose="02020603050405020304" pitchFamily="18" charset="0"/>
              </a:rPr>
              <a:t>(1757?-1800</a:t>
            </a:r>
            <a:r>
              <a:rPr lang="en-GB" sz="4000" dirty="0" smtClean="0">
                <a:latin typeface="Times New Roman" panose="02020603050405020304" pitchFamily="18" charset="0"/>
                <a:cs typeface="Times New Roman" panose="02020603050405020304" pitchFamily="18" charset="0"/>
              </a:rPr>
              <a:t>)</a:t>
            </a:r>
            <a:r>
              <a:rPr lang="hu-HU" sz="4000" dirty="0" smtClean="0">
                <a:latin typeface="Times New Roman" panose="02020603050405020304" pitchFamily="18" charset="0"/>
                <a:cs typeface="Times New Roman" panose="02020603050405020304" pitchFamily="18" charset="0"/>
              </a:rPr>
              <a:t>, </a:t>
            </a:r>
            <a:r>
              <a:rPr lang="en-GB" sz="4000" i="1" dirty="0" smtClean="0">
                <a:latin typeface="Times New Roman" panose="02020603050405020304" pitchFamily="18" charset="0"/>
                <a:cs typeface="Times New Roman" panose="02020603050405020304" pitchFamily="18" charset="0"/>
              </a:rPr>
              <a:t>Sappho </a:t>
            </a:r>
            <a:r>
              <a:rPr lang="en-GB" sz="4000" i="1" dirty="0">
                <a:latin typeface="Times New Roman" panose="02020603050405020304" pitchFamily="18" charset="0"/>
                <a:cs typeface="Times New Roman" panose="02020603050405020304" pitchFamily="18" charset="0"/>
              </a:rPr>
              <a:t>and </a:t>
            </a:r>
            <a:r>
              <a:rPr lang="en-GB" sz="4000" i="1" dirty="0" err="1">
                <a:latin typeface="Times New Roman" panose="02020603050405020304" pitchFamily="18" charset="0"/>
                <a:cs typeface="Times New Roman" panose="02020603050405020304" pitchFamily="18" charset="0"/>
              </a:rPr>
              <a:t>Phaon</a:t>
            </a:r>
            <a:r>
              <a:rPr lang="en-GB" sz="4000" dirty="0">
                <a:latin typeface="Times New Roman" panose="02020603050405020304" pitchFamily="18" charset="0"/>
                <a:cs typeface="Times New Roman" panose="02020603050405020304" pitchFamily="18" charset="0"/>
              </a:rPr>
              <a:t> 24</a:t>
            </a:r>
          </a:p>
        </p:txBody>
      </p:sp>
      <p:sp>
        <p:nvSpPr>
          <p:cNvPr id="3" name="Tartalom helye 2"/>
          <p:cNvSpPr>
            <a:spLocks noGrp="1"/>
          </p:cNvSpPr>
          <p:nvPr>
            <p:ph idx="1"/>
          </p:nvPr>
        </p:nvSpPr>
        <p:spPr>
          <a:xfrm>
            <a:off x="130629" y="1502229"/>
            <a:ext cx="11782697" cy="4885508"/>
          </a:xfrm>
        </p:spPr>
        <p:txBody>
          <a:bodyPr numCol="2">
            <a:noAutofit/>
          </a:bodyPr>
          <a:lstStyle/>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O THOU! meek Orb! that stealing o'er the </a:t>
            </a:r>
            <a:r>
              <a:rPr lang="en-GB" sz="2400" dirty="0" smtClean="0">
                <a:latin typeface="Times New Roman" panose="02020603050405020304" pitchFamily="18" charset="0"/>
                <a:cs typeface="Times New Roman" panose="02020603050405020304" pitchFamily="18" charset="0"/>
              </a:rPr>
              <a:t>dale</a:t>
            </a:r>
            <a:endParaRPr lang="hu-HU" sz="2400" dirty="0" smtClean="0">
              <a:latin typeface="Times New Roman" panose="02020603050405020304" pitchFamily="18" charset="0"/>
              <a:cs typeface="Times New Roman" panose="02020603050405020304" pitchFamily="18" charset="0"/>
            </a:endParaRPr>
          </a:p>
          <a:p>
            <a:pPr marL="0" indent="0" algn="ctr">
              <a:lnSpc>
                <a:spcPct val="120000"/>
              </a:lnSpc>
              <a:spcBef>
                <a:spcPts val="0"/>
              </a:spcBef>
              <a:buNone/>
            </a:pPr>
            <a:r>
              <a:rPr lang="en-GB" sz="2400" dirty="0" err="1" smtClean="0">
                <a:latin typeface="Times New Roman" panose="02020603050405020304" pitchFamily="18" charset="0"/>
                <a:cs typeface="Times New Roman" panose="02020603050405020304" pitchFamily="18" charset="0"/>
              </a:rPr>
              <a:t>Cheer'st</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with thy modest beams the noon of night!</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On the smooth lake diffusing </a:t>
            </a:r>
            <a:r>
              <a:rPr lang="en-GB" sz="2400" dirty="0" err="1">
                <a:latin typeface="Times New Roman" panose="02020603050405020304" pitchFamily="18" charset="0"/>
                <a:cs typeface="Times New Roman" panose="02020603050405020304" pitchFamily="18" charset="0"/>
              </a:rPr>
              <a:t>silv'ry</a:t>
            </a:r>
            <a:r>
              <a:rPr lang="en-GB" sz="2400" dirty="0">
                <a:latin typeface="Times New Roman" panose="02020603050405020304" pitchFamily="18" charset="0"/>
                <a:cs typeface="Times New Roman" panose="02020603050405020304" pitchFamily="18" charset="0"/>
              </a:rPr>
              <a:t> light,</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Sublimely still, and beautifully pale!</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What can thy cool and placid eye avail,</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Where fierce despair absorbs the mental sight,</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While inbred glooms the vagrant thoughts invite, </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To tempt the </a:t>
            </a:r>
            <a:r>
              <a:rPr lang="en-GB" sz="2400" dirty="0" err="1">
                <a:latin typeface="Times New Roman" panose="02020603050405020304" pitchFamily="18" charset="0"/>
                <a:cs typeface="Times New Roman" panose="02020603050405020304" pitchFamily="18" charset="0"/>
              </a:rPr>
              <a:t>gulph</a:t>
            </a:r>
            <a:r>
              <a:rPr lang="en-GB" sz="2400" dirty="0">
                <a:latin typeface="Times New Roman" panose="02020603050405020304" pitchFamily="18" charset="0"/>
                <a:cs typeface="Times New Roman" panose="02020603050405020304" pitchFamily="18" charset="0"/>
              </a:rPr>
              <a:t> where howling fiends assail?</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O, Night! all nature owns thy </a:t>
            </a:r>
            <a:r>
              <a:rPr lang="en-GB" sz="2400" dirty="0" err="1">
                <a:latin typeface="Times New Roman" panose="02020603050405020304" pitchFamily="18" charset="0"/>
                <a:cs typeface="Times New Roman" panose="02020603050405020304" pitchFamily="18" charset="0"/>
              </a:rPr>
              <a:t>temper'd</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pow'r</a:t>
            </a:r>
            <a:r>
              <a:rPr lang="en-GB" sz="2400" dirty="0">
                <a:latin typeface="Times New Roman" panose="02020603050405020304" pitchFamily="18" charset="0"/>
                <a:cs typeface="Times New Roman" panose="02020603050405020304" pitchFamily="18" charset="0"/>
              </a:rPr>
              <a:t>; </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Thy solemn pause, thy dews, thy pensive beam;</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Thy sweet breath </a:t>
            </a:r>
            <a:r>
              <a:rPr lang="en-GB" sz="2400" dirty="0" err="1">
                <a:latin typeface="Times New Roman" panose="02020603050405020304" pitchFamily="18" charset="0"/>
                <a:cs typeface="Times New Roman" panose="02020603050405020304" pitchFamily="18" charset="0"/>
              </a:rPr>
              <a:t>whisp'ring</a:t>
            </a:r>
            <a:r>
              <a:rPr lang="en-GB" sz="2400" dirty="0">
                <a:latin typeface="Times New Roman" panose="02020603050405020304" pitchFamily="18" charset="0"/>
                <a:cs typeface="Times New Roman" panose="02020603050405020304" pitchFamily="18" charset="0"/>
              </a:rPr>
              <a:t> the moonlight </a:t>
            </a:r>
            <a:r>
              <a:rPr lang="en-GB" sz="2400" dirty="0" err="1">
                <a:latin typeface="Times New Roman" panose="02020603050405020304" pitchFamily="18" charset="0"/>
                <a:cs typeface="Times New Roman" panose="02020603050405020304" pitchFamily="18" charset="0"/>
              </a:rPr>
              <a:t>bow'r</a:t>
            </a:r>
            <a:r>
              <a:rPr lang="en-GB" sz="2400" dirty="0">
                <a:latin typeface="Times New Roman" panose="02020603050405020304" pitchFamily="18" charset="0"/>
                <a:cs typeface="Times New Roman" panose="02020603050405020304" pitchFamily="18" charset="0"/>
              </a:rPr>
              <a:t>, </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While fainting </a:t>
            </a:r>
            <a:r>
              <a:rPr lang="en-GB" sz="2400" dirty="0" err="1">
                <a:latin typeface="Times New Roman" panose="02020603050405020304" pitchFamily="18" charset="0"/>
                <a:cs typeface="Times New Roman" panose="02020603050405020304" pitchFamily="18" charset="0"/>
              </a:rPr>
              <a:t>flow'rets</a:t>
            </a:r>
            <a:r>
              <a:rPr lang="en-GB" sz="2400" dirty="0">
                <a:latin typeface="Times New Roman" panose="02020603050405020304" pitchFamily="18" charset="0"/>
                <a:cs typeface="Times New Roman" panose="02020603050405020304" pitchFamily="18" charset="0"/>
              </a:rPr>
              <a:t> kiss the </a:t>
            </a:r>
            <a:r>
              <a:rPr lang="en-GB" sz="2400" dirty="0" err="1">
                <a:latin typeface="Times New Roman" panose="02020603050405020304" pitchFamily="18" charset="0"/>
                <a:cs typeface="Times New Roman" panose="02020603050405020304" pitchFamily="18" charset="0"/>
              </a:rPr>
              <a:t>wand'ring</a:t>
            </a:r>
            <a:r>
              <a:rPr lang="en-GB" sz="2400" dirty="0">
                <a:latin typeface="Times New Roman" panose="02020603050405020304" pitchFamily="18" charset="0"/>
                <a:cs typeface="Times New Roman" panose="02020603050405020304" pitchFamily="18" charset="0"/>
              </a:rPr>
              <a:t> stream!</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Yet, vain is </a:t>
            </a:r>
            <a:r>
              <a:rPr lang="en-GB" sz="2400" dirty="0" err="1">
                <a:latin typeface="Times New Roman" panose="02020603050405020304" pitchFamily="18" charset="0"/>
                <a:cs typeface="Times New Roman" panose="02020603050405020304" pitchFamily="18" charset="0"/>
              </a:rPr>
              <a:t>ev'ry</a:t>
            </a:r>
            <a:r>
              <a:rPr lang="en-GB" sz="2400" dirty="0">
                <a:latin typeface="Times New Roman" panose="02020603050405020304" pitchFamily="18" charset="0"/>
                <a:cs typeface="Times New Roman" panose="02020603050405020304" pitchFamily="18" charset="0"/>
              </a:rPr>
              <a:t> charm! and vain the hour, </a:t>
            </a:r>
          </a:p>
          <a:p>
            <a:pPr marL="0" indent="0" algn="ctr">
              <a:lnSpc>
                <a:spcPct val="120000"/>
              </a:lnSpc>
              <a:spcBef>
                <a:spcPts val="0"/>
              </a:spcBef>
              <a:buNone/>
            </a:pPr>
            <a:r>
              <a:rPr lang="en-GB" sz="2400" dirty="0">
                <a:latin typeface="Times New Roman" panose="02020603050405020304" pitchFamily="18" charset="0"/>
                <a:cs typeface="Times New Roman" panose="02020603050405020304" pitchFamily="18" charset="0"/>
              </a:rPr>
              <a:t>That brings to </a:t>
            </a:r>
            <a:r>
              <a:rPr lang="en-GB" sz="2400" dirty="0" err="1">
                <a:latin typeface="Times New Roman" panose="02020603050405020304" pitchFamily="18" charset="0"/>
                <a:cs typeface="Times New Roman" panose="02020603050405020304" pitchFamily="18" charset="0"/>
              </a:rPr>
              <a:t>madd'ning</a:t>
            </a:r>
            <a:r>
              <a:rPr lang="en-GB" sz="2400" dirty="0">
                <a:latin typeface="Times New Roman" panose="02020603050405020304" pitchFamily="18" charset="0"/>
                <a:cs typeface="Times New Roman" panose="02020603050405020304" pitchFamily="18" charset="0"/>
              </a:rPr>
              <a:t> love, no soothing dream! </a:t>
            </a:r>
            <a:endParaRPr lang="hu-HU" sz="2400" dirty="0" smtClean="0">
              <a:latin typeface="Times New Roman" panose="02020603050405020304" pitchFamily="18" charset="0"/>
              <a:cs typeface="Times New Roman" panose="02020603050405020304" pitchFamily="18" charset="0"/>
            </a:endParaRPr>
          </a:p>
          <a:p>
            <a:pPr marL="0" indent="0" algn="r">
              <a:lnSpc>
                <a:spcPct val="120000"/>
              </a:lnSpc>
              <a:spcBef>
                <a:spcPts val="0"/>
              </a:spcBef>
              <a:buNone/>
            </a:pPr>
            <a:r>
              <a:rPr lang="en-GB" sz="2400" dirty="0" smtClean="0">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1796)</a:t>
            </a:r>
          </a:p>
        </p:txBody>
      </p:sp>
    </p:spTree>
    <p:extLst>
      <p:ext uri="{BB962C8B-B14F-4D97-AF65-F5344CB8AC3E}">
        <p14:creationId xmlns:p14="http://schemas.microsoft.com/office/powerpoint/2010/main" val="3732810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5"/>
            <a:ext cx="10515600" cy="980349"/>
          </a:xfrm>
        </p:spPr>
        <p:txBody>
          <a:bodyPr>
            <a:noAutofit/>
          </a:bodyPr>
          <a:lstStyle/>
          <a:p>
            <a:r>
              <a:rPr lang="en-GB" sz="3600" dirty="0">
                <a:latin typeface="Times New Roman" panose="02020603050405020304" pitchFamily="18" charset="0"/>
                <a:cs typeface="Times New Roman" panose="02020603050405020304" pitchFamily="18" charset="0"/>
              </a:rPr>
              <a:t>from Ovid’s (43 BCE–17 CE) </a:t>
            </a:r>
            <a:r>
              <a:rPr lang="en-GB" sz="3600" i="1" dirty="0" err="1">
                <a:latin typeface="Times New Roman" panose="02020603050405020304" pitchFamily="18" charset="0"/>
                <a:cs typeface="Times New Roman" panose="02020603050405020304" pitchFamily="18" charset="0"/>
              </a:rPr>
              <a:t>Heroides</a:t>
            </a:r>
            <a:r>
              <a:rPr lang="en-GB" sz="3600" dirty="0">
                <a:latin typeface="Times New Roman" panose="02020603050405020304" pitchFamily="18" charset="0"/>
                <a:cs typeface="Times New Roman" panose="02020603050405020304" pitchFamily="18" charset="0"/>
              </a:rPr>
              <a:t> (19 BCE</a:t>
            </a:r>
            <a:r>
              <a:rPr lang="en-GB" sz="3600" dirty="0" smtClean="0">
                <a:latin typeface="Times New Roman" panose="02020603050405020304" pitchFamily="18" charset="0"/>
                <a:cs typeface="Times New Roman" panose="02020603050405020304" pitchFamily="18" charset="0"/>
              </a:rPr>
              <a:t>?)</a:t>
            </a:r>
            <a:r>
              <a:rPr lang="hu-HU" sz="3600" dirty="0" smtClean="0">
                <a:latin typeface="Times New Roman" panose="02020603050405020304" pitchFamily="18" charset="0"/>
                <a:cs typeface="Times New Roman" panose="02020603050405020304" pitchFamily="18" charset="0"/>
              </a:rPr>
              <a:t> </a:t>
            </a:r>
            <a:r>
              <a:rPr lang="en-GB" sz="3600" dirty="0" smtClean="0">
                <a:latin typeface="Times New Roman" panose="02020603050405020304" pitchFamily="18" charset="0"/>
                <a:cs typeface="Times New Roman" panose="02020603050405020304" pitchFamily="18" charset="0"/>
              </a:rPr>
              <a:t>Alexander </a:t>
            </a:r>
            <a:r>
              <a:rPr lang="en-GB" sz="3600" dirty="0" smtClean="0">
                <a:latin typeface="Times New Roman" panose="02020603050405020304" pitchFamily="18" charset="0"/>
                <a:cs typeface="Times New Roman" panose="02020603050405020304" pitchFamily="18" charset="0"/>
              </a:rPr>
              <a:t>Pope’s translation (1707/1712) 1</a:t>
            </a:r>
            <a:endParaRPr lang="en-GB" sz="3600" dirty="0">
              <a:latin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0" y="-40704"/>
            <a:ext cx="216726"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GB"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Tartalom helye 7"/>
          <p:cNvSpPr>
            <a:spLocks noGrp="1"/>
          </p:cNvSpPr>
          <p:nvPr>
            <p:ph idx="1"/>
          </p:nvPr>
        </p:nvSpPr>
        <p:spPr>
          <a:xfrm>
            <a:off x="352697" y="1528354"/>
            <a:ext cx="11534503" cy="5029200"/>
          </a:xfrm>
        </p:spPr>
        <p:txBody>
          <a:bodyPr numCol="2">
            <a:noAutofit/>
          </a:bodyPr>
          <a:lstStyle/>
          <a:p>
            <a:pPr marL="0" indent="0" algn="ctr">
              <a:buNone/>
            </a:pPr>
            <a:r>
              <a:rPr lang="en-GB" sz="2500" dirty="0" smtClean="0">
                <a:latin typeface="Times New Roman" panose="02020603050405020304" pitchFamily="18" charset="0"/>
                <a:cs typeface="Times New Roman" panose="02020603050405020304" pitchFamily="18" charset="0"/>
              </a:rPr>
              <a:t>Say, lovely youth, that dost my heart command,</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Can </a:t>
            </a:r>
            <a:r>
              <a:rPr lang="en-GB" sz="2500" dirty="0" err="1" smtClean="0">
                <a:latin typeface="Times New Roman" panose="02020603050405020304" pitchFamily="18" charset="0"/>
                <a:cs typeface="Times New Roman" panose="02020603050405020304" pitchFamily="18" charset="0"/>
              </a:rPr>
              <a:t>Phaon's</a:t>
            </a:r>
            <a:r>
              <a:rPr lang="en-GB" sz="2500" dirty="0" smtClean="0">
                <a:latin typeface="Times New Roman" panose="02020603050405020304" pitchFamily="18" charset="0"/>
                <a:cs typeface="Times New Roman" panose="02020603050405020304" pitchFamily="18" charset="0"/>
              </a:rPr>
              <a:t> eyes forget his Sappho's hand?</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Must then her name the wretched writer prove,</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To thy remembrance lost, as to thy love?</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Ask not the cause that I new numbers choose,</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The Lute neglected, and the Lyric muse;</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Love taught my tears in </a:t>
            </a:r>
            <a:r>
              <a:rPr lang="hu-HU" sz="2500" dirty="0" smtClean="0">
                <a:latin typeface="Times New Roman" panose="02020603050405020304" pitchFamily="18" charset="0"/>
                <a:cs typeface="Times New Roman" panose="02020603050405020304" pitchFamily="18" charset="0"/>
              </a:rPr>
              <a:t>s</a:t>
            </a:r>
            <a:r>
              <a:rPr lang="en-GB" sz="2500" dirty="0" smtClean="0">
                <a:latin typeface="Times New Roman" panose="02020603050405020304" pitchFamily="18" charset="0"/>
                <a:cs typeface="Times New Roman" panose="02020603050405020304" pitchFamily="18" charset="0"/>
              </a:rPr>
              <a:t>adder </a:t>
            </a:r>
            <a:r>
              <a:rPr lang="en-GB" sz="2500" dirty="0" smtClean="0">
                <a:latin typeface="Times New Roman" panose="02020603050405020304" pitchFamily="18" charset="0"/>
                <a:cs typeface="Times New Roman" panose="02020603050405020304" pitchFamily="18" charset="0"/>
              </a:rPr>
              <a:t>notes to flow,</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And </a:t>
            </a:r>
            <a:r>
              <a:rPr lang="en-GB" sz="2500" dirty="0" err="1" smtClean="0">
                <a:latin typeface="Times New Roman" panose="02020603050405020304" pitchFamily="18" charset="0"/>
                <a:cs typeface="Times New Roman" panose="02020603050405020304" pitchFamily="18" charset="0"/>
              </a:rPr>
              <a:t>tun'd</a:t>
            </a:r>
            <a:r>
              <a:rPr lang="en-GB" sz="2500" dirty="0" smtClean="0">
                <a:latin typeface="Times New Roman" panose="02020603050405020304" pitchFamily="18" charset="0"/>
                <a:cs typeface="Times New Roman" panose="02020603050405020304" pitchFamily="18" charset="0"/>
              </a:rPr>
              <a:t> my heart to Elegies of woe,</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I burn, I burn, as when thro' </a:t>
            </a:r>
            <a:r>
              <a:rPr lang="en-GB" sz="2500" dirty="0" err="1" smtClean="0">
                <a:latin typeface="Times New Roman" panose="02020603050405020304" pitchFamily="18" charset="0"/>
                <a:cs typeface="Times New Roman" panose="02020603050405020304" pitchFamily="18" charset="0"/>
              </a:rPr>
              <a:t>ripen'd</a:t>
            </a:r>
            <a:r>
              <a:rPr lang="en-GB" sz="2500" dirty="0" smtClean="0">
                <a:latin typeface="Times New Roman" panose="02020603050405020304" pitchFamily="18" charset="0"/>
                <a:cs typeface="Times New Roman" panose="02020603050405020304" pitchFamily="18" charset="0"/>
              </a:rPr>
              <a:t> corn</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By driving winds the spreading flames are borne!</a:t>
            </a:r>
            <a:br>
              <a:rPr lang="en-GB" sz="2500" dirty="0" smtClean="0">
                <a:latin typeface="Times New Roman" panose="02020603050405020304" pitchFamily="18" charset="0"/>
                <a:cs typeface="Times New Roman" panose="02020603050405020304" pitchFamily="18" charset="0"/>
              </a:rPr>
            </a:br>
            <a:r>
              <a:rPr lang="en-GB" sz="2500" dirty="0" err="1" smtClean="0">
                <a:latin typeface="Times New Roman" panose="02020603050405020304" pitchFamily="18" charset="0"/>
                <a:cs typeface="Times New Roman" panose="02020603050405020304" pitchFamily="18" charset="0"/>
              </a:rPr>
              <a:t>Phaon</a:t>
            </a:r>
            <a:r>
              <a:rPr lang="en-GB" sz="2500" dirty="0" smtClean="0">
                <a:latin typeface="Times New Roman" panose="02020603050405020304" pitchFamily="18" charset="0"/>
                <a:cs typeface="Times New Roman" panose="02020603050405020304" pitchFamily="18" charset="0"/>
              </a:rPr>
              <a:t> to Aetna's scorching fields retires,</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While I consume with more than Aetna's fires!</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No more my soul a charm in music finds,</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Music has charms alone for peaceful minds.</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Soft scenes of solitude no more can please,</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Love enters there, and I'm my own disease.</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No more the Lesbian dames my passion move,</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Once the dear objects of my guilty love;</a:t>
            </a:r>
            <a:br>
              <a:rPr lang="en-GB" sz="2500" dirty="0" smtClean="0">
                <a:latin typeface="Times New Roman" panose="02020603050405020304" pitchFamily="18" charset="0"/>
                <a:cs typeface="Times New Roman" panose="02020603050405020304" pitchFamily="18" charset="0"/>
              </a:rPr>
            </a:br>
            <a:r>
              <a:rPr lang="en-GB" sz="2500" dirty="0" smtClean="0">
                <a:latin typeface="Times New Roman" panose="02020603050405020304" pitchFamily="18" charset="0"/>
                <a:cs typeface="Times New Roman" panose="02020603050405020304" pitchFamily="18" charset="0"/>
              </a:rPr>
              <a:t>All other loves are lost in only thine,</a:t>
            </a:r>
            <a:br>
              <a:rPr lang="en-GB" sz="2500" dirty="0" smtClean="0">
                <a:latin typeface="Times New Roman" panose="02020603050405020304" pitchFamily="18" charset="0"/>
                <a:cs typeface="Times New Roman" panose="02020603050405020304" pitchFamily="18" charset="0"/>
              </a:rPr>
            </a:br>
            <a:endParaRPr lang="hu-HU"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996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80348"/>
          </a:xfrm>
        </p:spPr>
        <p:txBody>
          <a:bodyPr/>
          <a:lstStyle/>
          <a:p>
            <a:pPr algn="ctr"/>
            <a:r>
              <a:rPr lang="hu-HU" i="1" dirty="0" err="1" smtClean="0">
                <a:latin typeface="Times New Roman" panose="02020603050405020304" pitchFamily="18" charset="0"/>
                <a:cs typeface="Times New Roman" panose="02020603050405020304" pitchFamily="18" charset="0"/>
              </a:rPr>
              <a:t>Heroides</a:t>
            </a:r>
            <a:r>
              <a:rPr lang="hu-HU" dirty="0" smtClean="0"/>
              <a:t> </a:t>
            </a:r>
            <a:r>
              <a:rPr lang="hu-HU" dirty="0" smtClean="0">
                <a:latin typeface="Times New Roman" panose="02020603050405020304" pitchFamily="18" charset="0"/>
                <a:cs typeface="Times New Roman" panose="02020603050405020304" pitchFamily="18" charset="0"/>
              </a:rPr>
              <a:t>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39634" y="1476102"/>
            <a:ext cx="11639006" cy="5081451"/>
          </a:xfrm>
        </p:spPr>
        <p:txBody>
          <a:bodyPr numCol="2">
            <a:noAutofit/>
          </a:bodyPr>
          <a:lstStyle/>
          <a:p>
            <a:pPr marL="0" indent="0" algn="ctr">
              <a:buNone/>
            </a:pPr>
            <a:r>
              <a:rPr lang="en-GB" sz="2400" dirty="0" smtClean="0">
                <a:latin typeface="Times New Roman" panose="02020603050405020304" pitchFamily="18" charset="0"/>
                <a:cs typeface="Times New Roman" panose="02020603050405020304" pitchFamily="18" charset="0"/>
              </a:rPr>
              <a:t>Ah youth ungrateful to a flame like mine!</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Whom would not all those blooming charms surprize,</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Those </a:t>
            </a:r>
            <a:r>
              <a:rPr lang="en-GB" sz="2400" dirty="0" err="1" smtClean="0">
                <a:latin typeface="Times New Roman" panose="02020603050405020304" pitchFamily="18" charset="0"/>
                <a:cs typeface="Times New Roman" panose="02020603050405020304" pitchFamily="18" charset="0"/>
              </a:rPr>
              <a:t>heav'nly</a:t>
            </a:r>
            <a:r>
              <a:rPr lang="en-GB" sz="2400" dirty="0" smtClean="0">
                <a:latin typeface="Times New Roman" panose="02020603050405020304" pitchFamily="18" charset="0"/>
                <a:cs typeface="Times New Roman" panose="02020603050405020304" pitchFamily="18" charset="0"/>
              </a:rPr>
              <a:t> looks, and dear deluding eyes?</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The harp and bow would you like Phoebus bear,</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A brighter Phoebus </a:t>
            </a:r>
            <a:r>
              <a:rPr lang="en-GB" sz="2400" dirty="0" err="1" smtClean="0">
                <a:latin typeface="Times New Roman" panose="02020603050405020304" pitchFamily="18" charset="0"/>
                <a:cs typeface="Times New Roman" panose="02020603050405020304" pitchFamily="18" charset="0"/>
              </a:rPr>
              <a:t>Phaon</a:t>
            </a:r>
            <a:r>
              <a:rPr lang="en-GB" sz="2400" dirty="0" smtClean="0">
                <a:latin typeface="Times New Roman" panose="02020603050405020304" pitchFamily="18" charset="0"/>
                <a:cs typeface="Times New Roman" panose="02020603050405020304" pitchFamily="18" charset="0"/>
              </a:rPr>
              <a:t> might appear;</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Would you with ivy wreath your flowing hair, </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Not Bacchus' self with </a:t>
            </a:r>
            <a:r>
              <a:rPr lang="en-GB" sz="2400" dirty="0" err="1" smtClean="0">
                <a:latin typeface="Times New Roman" panose="02020603050405020304" pitchFamily="18" charset="0"/>
                <a:cs typeface="Times New Roman" panose="02020603050405020304" pitchFamily="18" charset="0"/>
              </a:rPr>
              <a:t>Phaon</a:t>
            </a:r>
            <a:r>
              <a:rPr lang="en-GB" sz="2400" dirty="0" smtClean="0">
                <a:latin typeface="Times New Roman" panose="02020603050405020304" pitchFamily="18" charset="0"/>
                <a:cs typeface="Times New Roman" panose="02020603050405020304" pitchFamily="18" charset="0"/>
              </a:rPr>
              <a:t> could compare:</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Yet Phoebus </a:t>
            </a:r>
            <a:r>
              <a:rPr lang="en-GB" sz="2400" dirty="0" err="1" smtClean="0">
                <a:latin typeface="Times New Roman" panose="02020603050405020304" pitchFamily="18" charset="0"/>
                <a:cs typeface="Times New Roman" panose="02020603050405020304" pitchFamily="18" charset="0"/>
              </a:rPr>
              <a:t>lov'd</a:t>
            </a:r>
            <a:r>
              <a:rPr lang="en-GB" sz="2400" dirty="0" smtClean="0">
                <a:latin typeface="Times New Roman" panose="02020603050405020304" pitchFamily="18" charset="0"/>
                <a:cs typeface="Times New Roman" panose="02020603050405020304" pitchFamily="18" charset="0"/>
              </a:rPr>
              <a:t>, and Bacchus felt the flame,</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One Daphne </a:t>
            </a:r>
            <a:r>
              <a:rPr lang="en-GB" sz="2400" dirty="0" err="1" smtClean="0">
                <a:latin typeface="Times New Roman" panose="02020603050405020304" pitchFamily="18" charset="0"/>
                <a:cs typeface="Times New Roman" panose="02020603050405020304" pitchFamily="18" charset="0"/>
              </a:rPr>
              <a:t>warm'd</a:t>
            </a:r>
            <a:r>
              <a:rPr lang="en-GB" sz="2400" dirty="0" smtClean="0">
                <a:latin typeface="Times New Roman" panose="02020603050405020304" pitchFamily="18" charset="0"/>
                <a:cs typeface="Times New Roman" panose="02020603050405020304" pitchFamily="18" charset="0"/>
              </a:rPr>
              <a:t>, and one the Cretan dame,</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Nymphs that in verse no more could rival me,</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That </a:t>
            </a:r>
            <a:r>
              <a:rPr lang="en-GB" sz="2400" dirty="0" err="1" smtClean="0">
                <a:latin typeface="Times New Roman" panose="02020603050405020304" pitchFamily="18" charset="0"/>
                <a:cs typeface="Times New Roman" panose="02020603050405020304" pitchFamily="18" charset="0"/>
              </a:rPr>
              <a:t>ev'n</a:t>
            </a:r>
            <a:r>
              <a:rPr lang="en-GB" sz="2400" dirty="0" smtClean="0">
                <a:latin typeface="Times New Roman" panose="02020603050405020304" pitchFamily="18" charset="0"/>
                <a:cs typeface="Times New Roman" panose="02020603050405020304" pitchFamily="18" charset="0"/>
              </a:rPr>
              <a:t> those Gods contend in charms</a:t>
            </a:r>
            <a:r>
              <a:rPr lang="hu-HU" sz="2400" dirty="0" smtClean="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with thee.</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The Muses teach me all their softest lays,</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And the wide world resounds with Sappho's praise.</a:t>
            </a:r>
            <a:br>
              <a:rPr lang="en-GB" sz="2400" dirty="0" smtClean="0">
                <a:latin typeface="Times New Roman" panose="02020603050405020304" pitchFamily="18" charset="0"/>
                <a:cs typeface="Times New Roman" panose="02020603050405020304" pitchFamily="18" charset="0"/>
              </a:rPr>
            </a:br>
            <a:r>
              <a:rPr lang="en-GB" sz="2400" dirty="0" err="1" smtClean="0">
                <a:latin typeface="Times New Roman" panose="02020603050405020304" pitchFamily="18" charset="0"/>
                <a:cs typeface="Times New Roman" panose="02020603050405020304" pitchFamily="18" charset="0"/>
              </a:rPr>
              <a:t>Tho</a:t>
            </a:r>
            <a:r>
              <a:rPr lang="en-GB" sz="2400" dirty="0" smtClean="0">
                <a:latin typeface="Times New Roman" panose="02020603050405020304" pitchFamily="18" charset="0"/>
                <a:cs typeface="Times New Roman" panose="02020603050405020304" pitchFamily="18" charset="0"/>
              </a:rPr>
              <a:t>' great Alcaeus more sublimely sings,</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And strikes with bolder rage the sounding strings,</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No less renown attends the moving lyre,</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Which Venus tunes, and all her loves inspire;</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To me what nature has in charms </a:t>
            </a:r>
            <a:r>
              <a:rPr lang="en-GB" sz="2400" dirty="0" err="1" smtClean="0">
                <a:latin typeface="Times New Roman" panose="02020603050405020304" pitchFamily="18" charset="0"/>
                <a:cs typeface="Times New Roman" panose="02020603050405020304" pitchFamily="18" charset="0"/>
              </a:rPr>
              <a:t>deny'd</a:t>
            </a:r>
            <a:r>
              <a:rPr lang="en-GB" sz="2400" dirty="0" smtClean="0">
                <a:latin typeface="Times New Roman" panose="02020603050405020304" pitchFamily="18" charset="0"/>
                <a:cs typeface="Times New Roman" panose="02020603050405020304" pitchFamily="18" charset="0"/>
              </a:rPr>
              <a:t>,</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Is well by wit's more lasting flames </a:t>
            </a:r>
            <a:r>
              <a:rPr lang="en-GB" sz="2400" dirty="0" err="1" smtClean="0">
                <a:latin typeface="Times New Roman" panose="02020603050405020304" pitchFamily="18" charset="0"/>
                <a:cs typeface="Times New Roman" panose="02020603050405020304" pitchFamily="18" charset="0"/>
              </a:rPr>
              <a:t>supply'd</a:t>
            </a:r>
            <a:r>
              <a:rPr lang="en-GB" sz="2400" dirty="0" smtClean="0">
                <a:latin typeface="Times New Roman" panose="02020603050405020304" pitchFamily="18" charset="0"/>
                <a:cs typeface="Times New Roman" panose="02020603050405020304" pitchFamily="18" charset="0"/>
              </a:rPr>
              <a:t>.</a:t>
            </a:r>
            <a:br>
              <a:rPr lang="en-GB" sz="2400" dirty="0" smtClean="0">
                <a:latin typeface="Times New Roman" panose="02020603050405020304" pitchFamily="18" charset="0"/>
                <a:cs typeface="Times New Roman" panose="02020603050405020304" pitchFamily="18" charset="0"/>
              </a:rPr>
            </a:br>
            <a:r>
              <a:rPr lang="en-GB" sz="2400" dirty="0" err="1" smtClean="0">
                <a:latin typeface="Times New Roman" panose="02020603050405020304" pitchFamily="18" charset="0"/>
                <a:cs typeface="Times New Roman" panose="02020603050405020304" pitchFamily="18" charset="0"/>
              </a:rPr>
              <a:t>Tho</a:t>
            </a:r>
            <a:r>
              <a:rPr lang="en-GB" sz="2400" dirty="0" smtClean="0">
                <a:latin typeface="Times New Roman" panose="02020603050405020304" pitchFamily="18" charset="0"/>
                <a:cs typeface="Times New Roman" panose="02020603050405020304" pitchFamily="18" charset="0"/>
              </a:rPr>
              <a:t>' short my stature, yet my name extends</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To </a:t>
            </a:r>
            <a:r>
              <a:rPr lang="en-GB" sz="2400" dirty="0" err="1" smtClean="0">
                <a:latin typeface="Times New Roman" panose="02020603050405020304" pitchFamily="18" charset="0"/>
                <a:cs typeface="Times New Roman" panose="02020603050405020304" pitchFamily="18" charset="0"/>
              </a:rPr>
              <a:t>heav'n</a:t>
            </a:r>
            <a:r>
              <a:rPr lang="en-GB" sz="2400" dirty="0" smtClean="0">
                <a:latin typeface="Times New Roman" panose="02020603050405020304" pitchFamily="18" charset="0"/>
                <a:cs typeface="Times New Roman" panose="02020603050405020304" pitchFamily="18" charset="0"/>
              </a:rPr>
              <a:t> itself, and earth's remotest ends.</a:t>
            </a:r>
          </a:p>
          <a:p>
            <a:pPr algn="ct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1403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28098"/>
          </a:xfrm>
        </p:spPr>
        <p:txBody>
          <a:bodyPr/>
          <a:lstStyle/>
          <a:p>
            <a:pPr algn="ctr"/>
            <a:r>
              <a:rPr lang="hu-HU" i="1" dirty="0" err="1" smtClean="0">
                <a:latin typeface="Times New Roman" panose="02020603050405020304" pitchFamily="18" charset="0"/>
                <a:cs typeface="Times New Roman" panose="02020603050405020304" pitchFamily="18" charset="0"/>
              </a:rPr>
              <a:t>Heroides</a:t>
            </a:r>
            <a:r>
              <a:rPr lang="hu-HU" dirty="0" smtClean="0">
                <a:latin typeface="Times New Roman" panose="02020603050405020304" pitchFamily="18" charset="0"/>
                <a:cs typeface="Times New Roman" panose="02020603050405020304" pitchFamily="18" charset="0"/>
              </a:rPr>
              <a:t> 3 (end)</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35131" y="1293224"/>
            <a:ext cx="11743509" cy="5277393"/>
          </a:xfrm>
        </p:spPr>
        <p:txBody>
          <a:bodyPr numCol="2">
            <a:normAutofit fontScale="85000" lnSpcReduction="20000"/>
          </a:bodyPr>
          <a:lstStyle/>
          <a:p>
            <a:pPr marL="0" indent="0" algn="ctr">
              <a:buNone/>
            </a:pPr>
            <a:r>
              <a:rPr lang="en-GB" dirty="0">
                <a:latin typeface="Times New Roman" panose="02020603050405020304" pitchFamily="18" charset="0"/>
                <a:cs typeface="Times New Roman" panose="02020603050405020304" pitchFamily="18" charset="0"/>
              </a:rPr>
              <a:t>A spring there is, whose silver waters show,</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Clear as a glass, the shining sands below:</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 </a:t>
            </a:r>
            <a:r>
              <a:rPr lang="en-GB" dirty="0" err="1">
                <a:latin typeface="Times New Roman" panose="02020603050405020304" pitchFamily="18" charset="0"/>
                <a:cs typeface="Times New Roman" panose="02020603050405020304" pitchFamily="18" charset="0"/>
              </a:rPr>
              <a:t>flow'ry</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Lotos</a:t>
            </a:r>
            <a:r>
              <a:rPr lang="en-GB" dirty="0">
                <a:latin typeface="Times New Roman" panose="02020603050405020304" pitchFamily="18" charset="0"/>
                <a:cs typeface="Times New Roman" panose="02020603050405020304" pitchFamily="18" charset="0"/>
              </a:rPr>
              <a:t> spreads its arms above,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Shades all the banks, and seems itself a grove;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Eternal greens the mossy margin grace,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err="1">
                <a:latin typeface="Times New Roman" panose="02020603050405020304" pitchFamily="18" charset="0"/>
                <a:cs typeface="Times New Roman" panose="02020603050405020304" pitchFamily="18" charset="0"/>
              </a:rPr>
              <a:t>Watch'd</a:t>
            </a:r>
            <a:r>
              <a:rPr lang="en-GB" dirty="0">
                <a:latin typeface="Times New Roman" panose="02020603050405020304" pitchFamily="18" charset="0"/>
                <a:cs typeface="Times New Roman" panose="02020603050405020304" pitchFamily="18" charset="0"/>
              </a:rPr>
              <a:t> by the sylvan Genius of the place.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Here as I lay, and </a:t>
            </a:r>
            <a:r>
              <a:rPr lang="en-GB" dirty="0" err="1">
                <a:latin typeface="Times New Roman" panose="02020603050405020304" pitchFamily="18" charset="0"/>
                <a:cs typeface="Times New Roman" panose="02020603050405020304" pitchFamily="18" charset="0"/>
              </a:rPr>
              <a:t>swell'd</a:t>
            </a:r>
            <a:r>
              <a:rPr lang="en-GB" dirty="0">
                <a:latin typeface="Times New Roman" panose="02020603050405020304" pitchFamily="18" charset="0"/>
                <a:cs typeface="Times New Roman" panose="02020603050405020304" pitchFamily="18" charset="0"/>
              </a:rPr>
              <a:t> with tears the flood,</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Before my sight a </a:t>
            </a:r>
            <a:r>
              <a:rPr lang="en-GB" dirty="0" err="1">
                <a:latin typeface="Times New Roman" panose="02020603050405020304" pitchFamily="18" charset="0"/>
                <a:cs typeface="Times New Roman" panose="02020603050405020304" pitchFamily="18" charset="0"/>
              </a:rPr>
              <a:t>wat'ry</a:t>
            </a:r>
            <a:r>
              <a:rPr lang="en-GB" dirty="0">
                <a:latin typeface="Times New Roman" panose="02020603050405020304" pitchFamily="18" charset="0"/>
                <a:cs typeface="Times New Roman" panose="02020603050405020304" pitchFamily="18" charset="0"/>
              </a:rPr>
              <a:t> Virgin stood:</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She stood and </a:t>
            </a:r>
            <a:r>
              <a:rPr lang="en-GB" dirty="0" err="1">
                <a:latin typeface="Times New Roman" panose="02020603050405020304" pitchFamily="18" charset="0"/>
                <a:cs typeface="Times New Roman" panose="02020603050405020304" pitchFamily="18" charset="0"/>
              </a:rPr>
              <a:t>cry'd</a:t>
            </a:r>
            <a:r>
              <a:rPr lang="en-GB" dirty="0">
                <a:latin typeface="Times New Roman" panose="02020603050405020304" pitchFamily="18" charset="0"/>
                <a:cs typeface="Times New Roman" panose="02020603050405020304" pitchFamily="18" charset="0"/>
              </a:rPr>
              <a:t>, 'O you that love in vain!</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'Fly hence, and seek the fair Leucadian main;</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'There stands a rock, from whose impending steep</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'Apollo's fane surveys the rolling deep;</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'There </a:t>
            </a:r>
            <a:r>
              <a:rPr lang="en-GB" dirty="0" err="1">
                <a:latin typeface="Times New Roman" panose="02020603050405020304" pitchFamily="18" charset="0"/>
                <a:cs typeface="Times New Roman" panose="02020603050405020304" pitchFamily="18" charset="0"/>
              </a:rPr>
              <a:t>injur'd</a:t>
            </a:r>
            <a:r>
              <a:rPr lang="en-GB" dirty="0">
                <a:latin typeface="Times New Roman" panose="02020603050405020304" pitchFamily="18" charset="0"/>
                <a:cs typeface="Times New Roman" panose="02020603050405020304" pitchFamily="18" charset="0"/>
              </a:rPr>
              <a:t> lovers, leaping from above,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'Their flames extinguish, and forget to love.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'Deucalion once, with hopeless fury </a:t>
            </a:r>
            <a:r>
              <a:rPr lang="en-GB" dirty="0" err="1">
                <a:latin typeface="Times New Roman" panose="02020603050405020304" pitchFamily="18" charset="0"/>
                <a:cs typeface="Times New Roman" panose="02020603050405020304" pitchFamily="18" charset="0"/>
              </a:rPr>
              <a:t>burn'd</a:t>
            </a:r>
            <a:r>
              <a:rPr lang="en-GB" dirty="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'In vain he </a:t>
            </a:r>
            <a:r>
              <a:rPr lang="en-GB" dirty="0" err="1">
                <a:latin typeface="Times New Roman" panose="02020603050405020304" pitchFamily="18" charset="0"/>
                <a:cs typeface="Times New Roman" panose="02020603050405020304" pitchFamily="18" charset="0"/>
              </a:rPr>
              <a:t>lov'd</a:t>
            </a:r>
            <a:r>
              <a:rPr lang="en-GB" dirty="0">
                <a:latin typeface="Times New Roman" panose="02020603050405020304" pitchFamily="18" charset="0"/>
                <a:cs typeface="Times New Roman" panose="02020603050405020304" pitchFamily="18" charset="0"/>
              </a:rPr>
              <a:t>, relentless </a:t>
            </a:r>
            <a:r>
              <a:rPr lang="en-GB" dirty="0" err="1">
                <a:latin typeface="Times New Roman" panose="02020603050405020304" pitchFamily="18" charset="0"/>
                <a:cs typeface="Times New Roman" panose="02020603050405020304" pitchFamily="18" charset="0"/>
              </a:rPr>
              <a:t>Pyrrha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scorn'd</a:t>
            </a:r>
            <a:r>
              <a:rPr lang="en-GB" dirty="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'But when from hence he </a:t>
            </a:r>
            <a:r>
              <a:rPr lang="en-GB" dirty="0" err="1">
                <a:latin typeface="Times New Roman" panose="02020603050405020304" pitchFamily="18" charset="0"/>
                <a:cs typeface="Times New Roman" panose="02020603050405020304" pitchFamily="18" charset="0"/>
              </a:rPr>
              <a:t>plung'd</a:t>
            </a:r>
            <a:r>
              <a:rPr lang="en-GB" dirty="0">
                <a:latin typeface="Times New Roman" panose="02020603050405020304" pitchFamily="18" charset="0"/>
                <a:cs typeface="Times New Roman" panose="02020603050405020304" pitchFamily="18" charset="0"/>
              </a:rPr>
              <a:t> into the main,</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'Deucalion </a:t>
            </a:r>
            <a:r>
              <a:rPr lang="en-GB" dirty="0" err="1">
                <a:latin typeface="Times New Roman" panose="02020603050405020304" pitchFamily="18" charset="0"/>
                <a:cs typeface="Times New Roman" panose="02020603050405020304" pitchFamily="18" charset="0"/>
              </a:rPr>
              <a:t>scorn'd</a:t>
            </a:r>
            <a:r>
              <a:rPr lang="en-GB" dirty="0">
                <a:latin typeface="Times New Roman" panose="02020603050405020304" pitchFamily="18" charset="0"/>
                <a:cs typeface="Times New Roman" panose="02020603050405020304" pitchFamily="18" charset="0"/>
              </a:rPr>
              <a:t>, and </a:t>
            </a:r>
            <a:r>
              <a:rPr lang="en-GB" dirty="0" err="1">
                <a:latin typeface="Times New Roman" panose="02020603050405020304" pitchFamily="18" charset="0"/>
                <a:cs typeface="Times New Roman" panose="02020603050405020304" pitchFamily="18" charset="0"/>
              </a:rPr>
              <a:t>Pyrrha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lov'd</a:t>
            </a:r>
            <a:r>
              <a:rPr lang="en-GB" dirty="0">
                <a:latin typeface="Times New Roman" panose="02020603050405020304" pitchFamily="18" charset="0"/>
                <a:cs typeface="Times New Roman" panose="02020603050405020304" pitchFamily="18" charset="0"/>
              </a:rPr>
              <a:t> in vain.</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Haste, Sappho, haste, from high Leucadia throw</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'Thy wretched weight, nor dread the deeps below!'</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She spoke, and </a:t>
            </a:r>
            <a:r>
              <a:rPr lang="en-GB" dirty="0" err="1">
                <a:latin typeface="Times New Roman" panose="02020603050405020304" pitchFamily="18" charset="0"/>
                <a:cs typeface="Times New Roman" panose="02020603050405020304" pitchFamily="18" charset="0"/>
              </a:rPr>
              <a:t>vanish'd</a:t>
            </a:r>
            <a:r>
              <a:rPr lang="en-GB" dirty="0">
                <a:latin typeface="Times New Roman" panose="02020603050405020304" pitchFamily="18" charset="0"/>
                <a:cs typeface="Times New Roman" panose="02020603050405020304" pitchFamily="18" charset="0"/>
              </a:rPr>
              <a:t> with the voice - I rise,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silent tears fall trickling from my eyes.</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 go, ye Nymphs! those rocks and seas to prove;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How much I fear, but ah, how much I love!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 go, ye Nymphs! where furious love inspires;</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Let female fears submit to female fires.</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To rocks and seas I fly from </a:t>
            </a:r>
            <a:r>
              <a:rPr lang="en-GB" dirty="0" err="1">
                <a:latin typeface="Times New Roman" panose="02020603050405020304" pitchFamily="18" charset="0"/>
                <a:cs typeface="Times New Roman" panose="02020603050405020304" pitchFamily="18" charset="0"/>
              </a:rPr>
              <a:t>Phaon's</a:t>
            </a:r>
            <a:r>
              <a:rPr lang="en-GB" dirty="0">
                <a:latin typeface="Times New Roman" panose="02020603050405020304" pitchFamily="18" charset="0"/>
                <a:cs typeface="Times New Roman" panose="02020603050405020304" pitchFamily="18" charset="0"/>
              </a:rPr>
              <a:t> hate,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hope from seas and rocks a milder fate.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Ye gentle gales, beneath my body blow,</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softly lay me on the waves below</a:t>
            </a:r>
            <a:r>
              <a:rPr lang="en-GB"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31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748058"/>
          </a:xfrm>
        </p:spPr>
        <p:txBody>
          <a:bodyPr/>
          <a:lstStyle/>
          <a:p>
            <a:pPr algn="ctr"/>
            <a:r>
              <a:rPr lang="hu-HU" i="1" dirty="0" err="1" smtClean="0">
                <a:latin typeface="Times New Roman" panose="02020603050405020304" pitchFamily="18" charset="0"/>
                <a:cs typeface="Times New Roman" panose="02020603050405020304" pitchFamily="18" charset="0"/>
              </a:rPr>
              <a:t>Heroides</a:t>
            </a:r>
            <a:r>
              <a:rPr lang="hu-HU" dirty="0" smtClean="0">
                <a:latin typeface="Times New Roman" panose="02020603050405020304" pitchFamily="18" charset="0"/>
                <a:cs typeface="Times New Roman" panose="02020603050405020304" pitchFamily="18" charset="0"/>
              </a:rPr>
              <a:t> 4</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58282" y="1192697"/>
            <a:ext cx="11495314" cy="5338732"/>
          </a:xfrm>
        </p:spPr>
        <p:txBody>
          <a:bodyPr numCol="2">
            <a:noAutofit/>
          </a:bodyPr>
          <a:lstStyle/>
          <a:p>
            <a:pPr marL="0" indent="0" algn="ctr">
              <a:buNone/>
            </a:pPr>
            <a:r>
              <a:rPr lang="en-GB" sz="2300" dirty="0" smtClean="0">
                <a:latin typeface="Times New Roman" panose="02020603050405020304" pitchFamily="18" charset="0"/>
                <a:cs typeface="Times New Roman" panose="02020603050405020304" pitchFamily="18" charset="0"/>
              </a:rPr>
              <a:t>And thou, kind Love, my sinking limbs sustain,</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Spread thy soft wings, and waft me o'er the main,</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Nor let a Lover's death the guiltless flood profane!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On Phoebus' shrine my harp I'll then bestow,</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And this Inscription shall be </a:t>
            </a:r>
            <a:r>
              <a:rPr lang="en-GB" sz="2300" dirty="0" err="1" smtClean="0">
                <a:latin typeface="Times New Roman" panose="02020603050405020304" pitchFamily="18" charset="0"/>
                <a:cs typeface="Times New Roman" panose="02020603050405020304" pitchFamily="18" charset="0"/>
              </a:rPr>
              <a:t>plac'd</a:t>
            </a:r>
            <a:r>
              <a:rPr lang="en-GB" sz="2300" dirty="0" smtClean="0">
                <a:latin typeface="Times New Roman" panose="02020603050405020304" pitchFamily="18" charset="0"/>
                <a:cs typeface="Times New Roman" panose="02020603050405020304" pitchFamily="18" charset="0"/>
              </a:rPr>
              <a:t> below.</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'Here she who sung, to him that did inspire,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'Sappho to Phoebus consecrates her Lyre;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'What suits with Sappho, Phoebus, suits with thee;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The Gift, the giver, and the God agree.'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But why, alas, relentless youth, ah why</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To distant seas must tender Sappho fly?</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Thy charms than those may far more </a:t>
            </a:r>
            <a:r>
              <a:rPr lang="en-GB" sz="2300" dirty="0" err="1" smtClean="0">
                <a:latin typeface="Times New Roman" panose="02020603050405020304" pitchFamily="18" charset="0"/>
                <a:cs typeface="Times New Roman" panose="02020603050405020304" pitchFamily="18" charset="0"/>
              </a:rPr>
              <a:t>pow'rful</a:t>
            </a:r>
            <a:r>
              <a:rPr lang="en-GB" sz="2300" dirty="0" smtClean="0">
                <a:latin typeface="Times New Roman" panose="02020603050405020304" pitchFamily="18" charset="0"/>
                <a:cs typeface="Times New Roman" panose="02020603050405020304" pitchFamily="18" charset="0"/>
              </a:rPr>
              <a:t> be,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And Phoebus' self is less a God to me.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Ah! canst thou doom me to the rocks and sea,</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O far more faithless and more hard than they?</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Ah! canst thou rather see this tender breast</a:t>
            </a:r>
            <a:br>
              <a:rPr lang="en-GB" sz="2300" dirty="0" smtClean="0">
                <a:latin typeface="Times New Roman" panose="02020603050405020304" pitchFamily="18" charset="0"/>
                <a:cs typeface="Times New Roman" panose="02020603050405020304" pitchFamily="18" charset="0"/>
              </a:rPr>
            </a:br>
            <a:r>
              <a:rPr lang="en-GB" sz="2300" dirty="0" err="1" smtClean="0">
                <a:latin typeface="Times New Roman" panose="02020603050405020304" pitchFamily="18" charset="0"/>
                <a:cs typeface="Times New Roman" panose="02020603050405020304" pitchFamily="18" charset="0"/>
              </a:rPr>
              <a:t>Dash'd</a:t>
            </a:r>
            <a:r>
              <a:rPr lang="en-GB" sz="2300" dirty="0" smtClean="0">
                <a:latin typeface="Times New Roman" panose="02020603050405020304" pitchFamily="18" charset="0"/>
                <a:cs typeface="Times New Roman" panose="02020603050405020304" pitchFamily="18" charset="0"/>
              </a:rPr>
              <a:t> on these rocks than to thy bosom </a:t>
            </a:r>
            <a:r>
              <a:rPr lang="en-GB" sz="2300" dirty="0" err="1" smtClean="0">
                <a:latin typeface="Times New Roman" panose="02020603050405020304" pitchFamily="18" charset="0"/>
                <a:cs typeface="Times New Roman" panose="02020603050405020304" pitchFamily="18" charset="0"/>
              </a:rPr>
              <a:t>prest</a:t>
            </a:r>
            <a:r>
              <a:rPr lang="en-GB" sz="2300" dirty="0" smtClean="0">
                <a:latin typeface="Times New Roman" panose="02020603050405020304" pitchFamily="18" charset="0"/>
                <a:cs typeface="Times New Roman" panose="02020603050405020304" pitchFamily="18" charset="0"/>
              </a:rPr>
              <a:t>?</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This breast which once, in vain! you </a:t>
            </a:r>
            <a:r>
              <a:rPr lang="en-GB" sz="2300" dirty="0" err="1" smtClean="0">
                <a:latin typeface="Times New Roman" panose="02020603050405020304" pitchFamily="18" charset="0"/>
                <a:cs typeface="Times New Roman" panose="02020603050405020304" pitchFamily="18" charset="0"/>
              </a:rPr>
              <a:t>lik'd</a:t>
            </a:r>
            <a:r>
              <a:rPr lang="en-GB" sz="2300" dirty="0" smtClean="0">
                <a:latin typeface="Times New Roman" panose="02020603050405020304" pitchFamily="18" charset="0"/>
                <a:cs typeface="Times New Roman" panose="02020603050405020304" pitchFamily="18" charset="0"/>
              </a:rPr>
              <a:t> so well;</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Where Loves </a:t>
            </a:r>
            <a:r>
              <a:rPr lang="en-GB" sz="2300" dirty="0" err="1" smtClean="0">
                <a:latin typeface="Times New Roman" panose="02020603050405020304" pitchFamily="18" charset="0"/>
                <a:cs typeface="Times New Roman" panose="02020603050405020304" pitchFamily="18" charset="0"/>
              </a:rPr>
              <a:t>play'd</a:t>
            </a:r>
            <a:r>
              <a:rPr lang="en-GB" sz="2300" dirty="0" smtClean="0">
                <a:latin typeface="Times New Roman" panose="02020603050405020304" pitchFamily="18" charset="0"/>
                <a:cs typeface="Times New Roman" panose="02020603050405020304" pitchFamily="18" charset="0"/>
              </a:rPr>
              <a:t>, and where the Muses dwell.</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Alas! the Muses now no more inspire,</a:t>
            </a:r>
            <a:br>
              <a:rPr lang="en-GB" sz="2300" dirty="0" smtClean="0">
                <a:latin typeface="Times New Roman" panose="02020603050405020304" pitchFamily="18" charset="0"/>
                <a:cs typeface="Times New Roman" panose="02020603050405020304" pitchFamily="18" charset="0"/>
              </a:rPr>
            </a:br>
            <a:r>
              <a:rPr lang="en-GB" sz="2300" dirty="0" err="1" smtClean="0">
                <a:latin typeface="Times New Roman" panose="02020603050405020304" pitchFamily="18" charset="0"/>
                <a:cs typeface="Times New Roman" panose="02020603050405020304" pitchFamily="18" charset="0"/>
              </a:rPr>
              <a:t>Untun'd</a:t>
            </a:r>
            <a:r>
              <a:rPr lang="en-GB" sz="2300" dirty="0" smtClean="0">
                <a:latin typeface="Times New Roman" panose="02020603050405020304" pitchFamily="18" charset="0"/>
                <a:cs typeface="Times New Roman" panose="02020603050405020304" pitchFamily="18" charset="0"/>
              </a:rPr>
              <a:t> my lute, and silent is my lyre,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My languid numbers have forgot to flow,</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And fancy sinks beneath a weight of woe.</a:t>
            </a:r>
            <a:br>
              <a:rPr lang="en-GB" sz="2300" dirty="0" smtClean="0">
                <a:latin typeface="Times New Roman" panose="02020603050405020304" pitchFamily="18" charset="0"/>
                <a:cs typeface="Times New Roman" panose="02020603050405020304" pitchFamily="18" charset="0"/>
              </a:rPr>
            </a:br>
            <a:endParaRPr lang="en-GB"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538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777874"/>
          </a:xfrm>
        </p:spPr>
        <p:txBody>
          <a:bodyPr/>
          <a:lstStyle/>
          <a:p>
            <a:pPr algn="ctr"/>
            <a:r>
              <a:rPr lang="hu-HU" i="1" dirty="0" err="1" smtClean="0">
                <a:latin typeface="Times New Roman" panose="02020603050405020304" pitchFamily="18" charset="0"/>
                <a:cs typeface="Times New Roman" panose="02020603050405020304" pitchFamily="18" charset="0"/>
              </a:rPr>
              <a:t>Heroides</a:t>
            </a:r>
            <a:r>
              <a:rPr lang="hu-HU" dirty="0" smtClean="0">
                <a:latin typeface="Times New Roman" panose="02020603050405020304" pitchFamily="18" charset="0"/>
                <a:cs typeface="Times New Roman" panose="02020603050405020304" pitchFamily="18" charset="0"/>
              </a:rPr>
              <a:t> 5</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04949" y="1232452"/>
            <a:ext cx="11787051" cy="5351227"/>
          </a:xfrm>
        </p:spPr>
        <p:txBody>
          <a:bodyPr numCol="2">
            <a:noAutofit/>
          </a:bodyPr>
          <a:lstStyle/>
          <a:p>
            <a:pPr marL="0" indent="0" algn="ctr">
              <a:buNone/>
            </a:pPr>
            <a:r>
              <a:rPr lang="en-GB" sz="2300" dirty="0" smtClean="0">
                <a:latin typeface="Times New Roman" panose="02020603050405020304" pitchFamily="18" charset="0"/>
                <a:cs typeface="Times New Roman" panose="02020603050405020304" pitchFamily="18" charset="0"/>
              </a:rPr>
              <a:t>Ye Lesbian virgins, and ye Lesbian dames,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Themes of my verse, and objects of my flames,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No more your groves with my glad songs shall ring,</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No more these hands shall touch the trembling string:</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My </a:t>
            </a:r>
            <a:r>
              <a:rPr lang="en-GB" sz="2300" dirty="0" err="1" smtClean="0">
                <a:latin typeface="Times New Roman" panose="02020603050405020304" pitchFamily="18" charset="0"/>
                <a:cs typeface="Times New Roman" panose="02020603050405020304" pitchFamily="18" charset="0"/>
              </a:rPr>
              <a:t>Phaon's</a:t>
            </a:r>
            <a:r>
              <a:rPr lang="en-GB" sz="2300" dirty="0" smtClean="0">
                <a:latin typeface="Times New Roman" panose="02020603050405020304" pitchFamily="18" charset="0"/>
                <a:cs typeface="Times New Roman" panose="02020603050405020304" pitchFamily="18" charset="0"/>
              </a:rPr>
              <a:t> fled, and I those arts resign</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(Wretch that I am, to call that </a:t>
            </a:r>
            <a:r>
              <a:rPr lang="en-GB" sz="2300" dirty="0" err="1" smtClean="0">
                <a:latin typeface="Times New Roman" panose="02020603050405020304" pitchFamily="18" charset="0"/>
                <a:cs typeface="Times New Roman" panose="02020603050405020304" pitchFamily="18" charset="0"/>
              </a:rPr>
              <a:t>Phaon</a:t>
            </a:r>
            <a:r>
              <a:rPr lang="en-GB" sz="2300" dirty="0" smtClean="0">
                <a:latin typeface="Times New Roman" panose="02020603050405020304" pitchFamily="18" charset="0"/>
                <a:cs typeface="Times New Roman" panose="02020603050405020304" pitchFamily="18" charset="0"/>
              </a:rPr>
              <a:t> mine!)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Return, fair youth, return, and bring along</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Joy to my soul, and vigour to my song:</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Absent from thee, the Poet's flame expires;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But ah! how fiercely burn the Lover's fires!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Gods! can no </a:t>
            </a:r>
            <a:r>
              <a:rPr lang="en-GB" sz="2300" dirty="0" err="1" smtClean="0">
                <a:latin typeface="Times New Roman" panose="02020603050405020304" pitchFamily="18" charset="0"/>
                <a:cs typeface="Times New Roman" panose="02020603050405020304" pitchFamily="18" charset="0"/>
              </a:rPr>
              <a:t>pray'rs</a:t>
            </a:r>
            <a:r>
              <a:rPr lang="en-GB" sz="2300" dirty="0" smtClean="0">
                <a:latin typeface="Times New Roman" panose="02020603050405020304" pitchFamily="18" charset="0"/>
                <a:cs typeface="Times New Roman" panose="02020603050405020304" pitchFamily="18" charset="0"/>
              </a:rPr>
              <a:t>, no sighs, no numbers move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One savage heart, or teach it how to love?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The winds my </a:t>
            </a:r>
            <a:r>
              <a:rPr lang="en-GB" sz="2300" dirty="0" err="1" smtClean="0">
                <a:latin typeface="Times New Roman" panose="02020603050405020304" pitchFamily="18" charset="0"/>
                <a:cs typeface="Times New Roman" panose="02020603050405020304" pitchFamily="18" charset="0"/>
              </a:rPr>
              <a:t>pray'rs</a:t>
            </a:r>
            <a:r>
              <a:rPr lang="en-GB" sz="2300" dirty="0" smtClean="0">
                <a:latin typeface="Times New Roman" panose="02020603050405020304" pitchFamily="18" charset="0"/>
                <a:cs typeface="Times New Roman" panose="02020603050405020304" pitchFamily="18" charset="0"/>
              </a:rPr>
              <a:t>, my sighs, my numbers bear,</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The flying winds have lost them all in air!</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Oh when, alas! shall more auspicious gales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To these fond eyes restore thy welcome sails?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If you return - ah why these long delays?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Poor Sappho dies while careless </a:t>
            </a:r>
            <a:r>
              <a:rPr lang="en-GB" sz="2300" dirty="0" err="1" smtClean="0">
                <a:latin typeface="Times New Roman" panose="02020603050405020304" pitchFamily="18" charset="0"/>
                <a:cs typeface="Times New Roman" panose="02020603050405020304" pitchFamily="18" charset="0"/>
              </a:rPr>
              <a:t>Phaon</a:t>
            </a:r>
            <a:r>
              <a:rPr lang="en-GB" sz="2300" dirty="0" smtClean="0">
                <a:latin typeface="Times New Roman" panose="02020603050405020304" pitchFamily="18" charset="0"/>
                <a:cs typeface="Times New Roman" panose="02020603050405020304" pitchFamily="18" charset="0"/>
              </a:rPr>
              <a:t> stays.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O launch thy bark, secure of </a:t>
            </a:r>
            <a:r>
              <a:rPr lang="en-GB" sz="2300" dirty="0" err="1" smtClean="0">
                <a:latin typeface="Times New Roman" panose="02020603050405020304" pitchFamily="18" charset="0"/>
                <a:cs typeface="Times New Roman" panose="02020603050405020304" pitchFamily="18" charset="0"/>
              </a:rPr>
              <a:t>prosp'rous</a:t>
            </a:r>
            <a:r>
              <a:rPr lang="en-GB" sz="2300" dirty="0" smtClean="0">
                <a:latin typeface="Times New Roman" panose="02020603050405020304" pitchFamily="18" charset="0"/>
                <a:cs typeface="Times New Roman" panose="02020603050405020304" pitchFamily="18" charset="0"/>
              </a:rPr>
              <a:t> gales;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Cupid for thee shall spread the swelling gales;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I</a:t>
            </a:r>
            <a:r>
              <a:rPr lang="hu-HU" sz="2300" dirty="0" smtClean="0">
                <a:latin typeface="Times New Roman" panose="02020603050405020304" pitchFamily="18" charset="0"/>
                <a:cs typeface="Times New Roman" panose="02020603050405020304" pitchFamily="18" charset="0"/>
              </a:rPr>
              <a:t>f</a:t>
            </a:r>
            <a:r>
              <a:rPr lang="en-GB" sz="2300" dirty="0" smtClean="0">
                <a:latin typeface="Times New Roman" panose="02020603050405020304" pitchFamily="18" charset="0"/>
                <a:cs typeface="Times New Roman" panose="02020603050405020304" pitchFamily="18" charset="0"/>
              </a:rPr>
              <a:t> </a:t>
            </a:r>
            <a:r>
              <a:rPr lang="en-GB" sz="2300" dirty="0" smtClean="0">
                <a:latin typeface="Times New Roman" panose="02020603050405020304" pitchFamily="18" charset="0"/>
                <a:cs typeface="Times New Roman" panose="02020603050405020304" pitchFamily="18" charset="0"/>
              </a:rPr>
              <a:t>you will fly - (yet ah! what cause can be,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Too cruel youth, that you should fly from me?)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If not from </a:t>
            </a:r>
            <a:r>
              <a:rPr lang="en-GB" sz="2300" dirty="0" err="1" smtClean="0">
                <a:latin typeface="Times New Roman" panose="02020603050405020304" pitchFamily="18" charset="0"/>
                <a:cs typeface="Times New Roman" panose="02020603050405020304" pitchFamily="18" charset="0"/>
              </a:rPr>
              <a:t>Phaon</a:t>
            </a:r>
            <a:r>
              <a:rPr lang="en-GB" sz="2300" dirty="0" smtClean="0">
                <a:latin typeface="Times New Roman" panose="02020603050405020304" pitchFamily="18" charset="0"/>
                <a:cs typeface="Times New Roman" panose="02020603050405020304" pitchFamily="18" charset="0"/>
              </a:rPr>
              <a:t> I must hope for ease,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Ah let me seek it from the raging seas:</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To raging seas </a:t>
            </a:r>
            <a:r>
              <a:rPr lang="en-GB" sz="2300" dirty="0" err="1" smtClean="0">
                <a:latin typeface="Times New Roman" panose="02020603050405020304" pitchFamily="18" charset="0"/>
                <a:cs typeface="Times New Roman" panose="02020603050405020304" pitchFamily="18" charset="0"/>
              </a:rPr>
              <a:t>unpity'd</a:t>
            </a:r>
            <a:r>
              <a:rPr lang="en-GB" sz="2300" dirty="0" smtClean="0">
                <a:latin typeface="Times New Roman" panose="02020603050405020304" pitchFamily="18" charset="0"/>
                <a:cs typeface="Times New Roman" panose="02020603050405020304" pitchFamily="18" charset="0"/>
              </a:rPr>
              <a:t> I'll remove,</a:t>
            </a:r>
            <a:br>
              <a:rPr lang="en-GB" sz="2300" dirty="0" smtClean="0">
                <a:latin typeface="Times New Roman" panose="02020603050405020304" pitchFamily="18" charset="0"/>
                <a:cs typeface="Times New Roman" panose="02020603050405020304" pitchFamily="18" charset="0"/>
              </a:rPr>
            </a:br>
            <a:r>
              <a:rPr lang="en-GB" sz="2300" dirty="0" smtClean="0">
                <a:latin typeface="Times New Roman" panose="02020603050405020304" pitchFamily="18" charset="0"/>
                <a:cs typeface="Times New Roman" panose="02020603050405020304" pitchFamily="18" charset="0"/>
              </a:rPr>
              <a:t>And either cease to live or cease to love! </a:t>
            </a:r>
          </a:p>
          <a:p>
            <a:pPr algn="ctr"/>
            <a:endParaRPr lang="en-GB"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3880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Issues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Poetry as expression of emotion v. excessive emotion as destructive of poetry. </a:t>
            </a:r>
            <a:r>
              <a:rPr lang="en-GB" i="1" dirty="0" smtClean="0">
                <a:latin typeface="Times New Roman" panose="02020603050405020304" pitchFamily="18" charset="0"/>
                <a:cs typeface="Times New Roman" panose="02020603050405020304" pitchFamily="18" charset="0"/>
              </a:rPr>
              <a:t>The </a:t>
            </a:r>
            <a:r>
              <a:rPr lang="en-GB" dirty="0" smtClean="0">
                <a:latin typeface="Times New Roman" panose="02020603050405020304" pitchFamily="18" charset="0"/>
                <a:cs typeface="Times New Roman" panose="02020603050405020304" pitchFamily="18" charset="0"/>
              </a:rPr>
              <a:t>poet</a:t>
            </a:r>
            <a:r>
              <a:rPr lang="en-GB" i="1"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of love abandons poetry</a:t>
            </a:r>
            <a:r>
              <a:rPr lang="en-GB" dirty="0" smtClean="0">
                <a:latin typeface="Times New Roman" panose="02020603050405020304" pitchFamily="18" charset="0"/>
                <a:cs typeface="Times New Roman" panose="02020603050405020304" pitchFamily="18" charset="0"/>
              </a:rPr>
              <a:t>, when actually in love.</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The personal (handwriting, body, unrequited love) and the impersonal (genre, mythology, suicide?, poetry?)</a:t>
            </a:r>
          </a:p>
          <a:p>
            <a:r>
              <a:rPr lang="en-GB" dirty="0" smtClean="0">
                <a:latin typeface="Times New Roman" panose="02020603050405020304" pitchFamily="18" charset="0"/>
                <a:cs typeface="Times New Roman" panose="02020603050405020304" pitchFamily="18" charset="0"/>
              </a:rPr>
              <a:t>‟guilty love”</a:t>
            </a:r>
          </a:p>
          <a:p>
            <a:r>
              <a:rPr lang="en-GB" dirty="0" smtClean="0">
                <a:latin typeface="Times New Roman" panose="02020603050405020304" pitchFamily="18" charset="0"/>
                <a:cs typeface="Times New Roman" panose="02020603050405020304" pitchFamily="18" charset="0"/>
              </a:rPr>
              <a:t>control and self-control</a:t>
            </a:r>
          </a:p>
          <a:p>
            <a:r>
              <a:rPr lang="en-GB" dirty="0" smtClean="0">
                <a:latin typeface="Times New Roman" panose="02020603050405020304" pitchFamily="18" charset="0"/>
                <a:cs typeface="Times New Roman" panose="02020603050405020304" pitchFamily="18" charset="0"/>
              </a:rPr>
              <a:t> fame / having a name</a:t>
            </a:r>
          </a:p>
          <a:p>
            <a:r>
              <a:rPr lang="en-GB" dirty="0" smtClean="0">
                <a:latin typeface="Times New Roman" panose="02020603050405020304" pitchFamily="18" charset="0"/>
                <a:cs typeface="Times New Roman" panose="02020603050405020304" pitchFamily="18" charset="0"/>
              </a:rPr>
              <a:t>norms, expectations</a:t>
            </a:r>
          </a:p>
          <a:p>
            <a:endParaRPr lang="en-GB" dirty="0" smtClean="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4708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Poetic traditions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t>Augustan: Latin + British</a:t>
            </a:r>
          </a:p>
          <a:p>
            <a:r>
              <a:rPr lang="en-GB" dirty="0" smtClean="0"/>
              <a:t>Renaissance: Petrarchan</a:t>
            </a:r>
          </a:p>
          <a:p>
            <a:r>
              <a:rPr lang="en-GB" dirty="0" smtClean="0"/>
              <a:t>Grafting the </a:t>
            </a:r>
            <a:r>
              <a:rPr lang="en-GB" dirty="0" err="1" smtClean="0"/>
              <a:t>Ovidian</a:t>
            </a:r>
            <a:r>
              <a:rPr lang="en-GB" dirty="0" smtClean="0"/>
              <a:t> elegy onto the Petrarchan love sonnet</a:t>
            </a:r>
          </a:p>
          <a:p>
            <a:r>
              <a:rPr lang="en-GB" dirty="0" smtClean="0"/>
              <a:t>Instead of a sentimental outburst, a very self-conscious and educated experiment.</a:t>
            </a:r>
            <a:endParaRPr lang="en-GB" dirty="0"/>
          </a:p>
        </p:txBody>
      </p:sp>
    </p:spTree>
    <p:extLst>
      <p:ext uri="{BB962C8B-B14F-4D97-AF65-F5344CB8AC3E}">
        <p14:creationId xmlns:p14="http://schemas.microsoft.com/office/powerpoint/2010/main" val="3116716346"/>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1006</TotalTime>
  <Words>799</Words>
  <Application>Microsoft Office PowerPoint</Application>
  <PresentationFormat>Egyéni</PresentationFormat>
  <Paragraphs>63</Paragraphs>
  <Slides>14</Slides>
  <Notes>0</Notes>
  <HiddenSlides>0</HiddenSlides>
  <MMClips>0</MMClips>
  <ScaleCrop>false</ScaleCrop>
  <HeadingPairs>
    <vt:vector size="4" baseType="variant">
      <vt:variant>
        <vt:lpstr>Téma</vt:lpstr>
      </vt:variant>
      <vt:variant>
        <vt:i4>1</vt:i4>
      </vt:variant>
      <vt:variant>
        <vt:lpstr>Diacímek</vt:lpstr>
      </vt:variant>
      <vt:variant>
        <vt:i4>14</vt:i4>
      </vt:variant>
    </vt:vector>
  </HeadingPairs>
  <TitlesOfParts>
    <vt:vector size="15" baseType="lpstr">
      <vt:lpstr>Office-téma</vt:lpstr>
      <vt:lpstr>Introduction</vt:lpstr>
      <vt:lpstr>Mary Robinson (1757?-1800), Sappho and Phaon 24</vt:lpstr>
      <vt:lpstr>from Ovid’s (43 BCE–17 CE) Heroides (19 BCE?) Alexander Pope’s translation (1707/1712) 1</vt:lpstr>
      <vt:lpstr>Heroides 2</vt:lpstr>
      <vt:lpstr>Heroides 3 (end)</vt:lpstr>
      <vt:lpstr>Heroides 4</vt:lpstr>
      <vt:lpstr>Heroides 5</vt:lpstr>
      <vt:lpstr>Issues</vt:lpstr>
      <vt:lpstr>Poetic traditions</vt:lpstr>
      <vt:lpstr>Gendered lyric subjectivities</vt:lpstr>
      <vt:lpstr>Embodied, sexual female subjects</vt:lpstr>
      <vt:lpstr>Aesthetics and Structure</vt:lpstr>
      <vt:lpstr>So, why study literary theory?</vt:lpstr>
      <vt:lpstr>Course Description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Gárdos Bálint</dc:creator>
  <cp:lastModifiedBy>Bálint</cp:lastModifiedBy>
  <cp:revision>20</cp:revision>
  <dcterms:created xsi:type="dcterms:W3CDTF">2018-02-06T09:20:03Z</dcterms:created>
  <dcterms:modified xsi:type="dcterms:W3CDTF">2018-02-07T12:10:11Z</dcterms:modified>
</cp:coreProperties>
</file>