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7" r:id="rId5"/>
    <p:sldId id="259" r:id="rId6"/>
    <p:sldId id="260" r:id="rId7"/>
    <p:sldId id="261" r:id="rId8"/>
    <p:sldId id="262" r:id="rId9"/>
    <p:sldId id="263" r:id="rId10"/>
    <p:sldId id="264" r:id="rId11"/>
    <p:sldId id="265" r:id="rId12"/>
    <p:sldId id="266" r:id="rId13"/>
    <p:sldId id="268" r:id="rId14"/>
    <p:sldId id="269" r:id="rId15"/>
    <p:sldId id="270" r:id="rId16"/>
    <p:sldId id="271" r:id="rId17"/>
    <p:sldId id="272" r:id="rId18"/>
    <p:sldId id="273" r:id="rId19"/>
    <p:sldId id="274" r:id="rId20"/>
    <p:sldId id="283" r:id="rId21"/>
    <p:sldId id="280" r:id="rId22"/>
    <p:sldId id="275" r:id="rId23"/>
    <p:sldId id="281" r:id="rId24"/>
    <p:sldId id="282" r:id="rId25"/>
    <p:sldId id="276" r:id="rId26"/>
    <p:sldId id="277" r:id="rId27"/>
    <p:sldId id="278" r:id="rId28"/>
    <p:sldId id="279" r:id="rId29"/>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E5EF0195-610A-405A-8A64-FC38D5D0F25F}" type="datetimeFigureOut">
              <a:rPr lang="hu-HU" smtClean="0"/>
              <a:t>2018. 03. 19.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99BCEA7-DB1B-4F97-A246-158736C1DCA6}" type="slidenum">
              <a:rPr lang="hu-HU" smtClean="0"/>
              <a:t>‹#›</a:t>
            </a:fld>
            <a:endParaRPr lang="hu-HU"/>
          </a:p>
        </p:txBody>
      </p:sp>
    </p:spTree>
    <p:extLst>
      <p:ext uri="{BB962C8B-B14F-4D97-AF65-F5344CB8AC3E}">
        <p14:creationId xmlns:p14="http://schemas.microsoft.com/office/powerpoint/2010/main" val="1060899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E5EF0195-610A-405A-8A64-FC38D5D0F25F}" type="datetimeFigureOut">
              <a:rPr lang="hu-HU" smtClean="0"/>
              <a:t>2018. 03. 19.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99BCEA7-DB1B-4F97-A246-158736C1DCA6}" type="slidenum">
              <a:rPr lang="hu-HU" smtClean="0"/>
              <a:t>‹#›</a:t>
            </a:fld>
            <a:endParaRPr lang="hu-HU"/>
          </a:p>
        </p:txBody>
      </p:sp>
    </p:spTree>
    <p:extLst>
      <p:ext uri="{BB962C8B-B14F-4D97-AF65-F5344CB8AC3E}">
        <p14:creationId xmlns:p14="http://schemas.microsoft.com/office/powerpoint/2010/main" val="3196227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E5EF0195-610A-405A-8A64-FC38D5D0F25F}" type="datetimeFigureOut">
              <a:rPr lang="hu-HU" smtClean="0"/>
              <a:t>2018. 03. 19.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99BCEA7-DB1B-4F97-A246-158736C1DCA6}" type="slidenum">
              <a:rPr lang="hu-HU" smtClean="0"/>
              <a:t>‹#›</a:t>
            </a:fld>
            <a:endParaRPr lang="hu-HU"/>
          </a:p>
        </p:txBody>
      </p:sp>
    </p:spTree>
    <p:extLst>
      <p:ext uri="{BB962C8B-B14F-4D97-AF65-F5344CB8AC3E}">
        <p14:creationId xmlns:p14="http://schemas.microsoft.com/office/powerpoint/2010/main" val="1248729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E5EF0195-610A-405A-8A64-FC38D5D0F25F}" type="datetimeFigureOut">
              <a:rPr lang="hu-HU" smtClean="0"/>
              <a:t>2018. 03. 19.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99BCEA7-DB1B-4F97-A246-158736C1DCA6}" type="slidenum">
              <a:rPr lang="hu-HU" smtClean="0"/>
              <a:t>‹#›</a:t>
            </a:fld>
            <a:endParaRPr lang="hu-HU"/>
          </a:p>
        </p:txBody>
      </p:sp>
    </p:spTree>
    <p:extLst>
      <p:ext uri="{BB962C8B-B14F-4D97-AF65-F5344CB8AC3E}">
        <p14:creationId xmlns:p14="http://schemas.microsoft.com/office/powerpoint/2010/main" val="1152758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E5EF0195-610A-405A-8A64-FC38D5D0F25F}" type="datetimeFigureOut">
              <a:rPr lang="hu-HU" smtClean="0"/>
              <a:t>2018. 03. 19.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99BCEA7-DB1B-4F97-A246-158736C1DCA6}" type="slidenum">
              <a:rPr lang="hu-HU" smtClean="0"/>
              <a:t>‹#›</a:t>
            </a:fld>
            <a:endParaRPr lang="hu-HU"/>
          </a:p>
        </p:txBody>
      </p:sp>
    </p:spTree>
    <p:extLst>
      <p:ext uri="{BB962C8B-B14F-4D97-AF65-F5344CB8AC3E}">
        <p14:creationId xmlns:p14="http://schemas.microsoft.com/office/powerpoint/2010/main" val="3224856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E5EF0195-610A-405A-8A64-FC38D5D0F25F}" type="datetimeFigureOut">
              <a:rPr lang="hu-HU" smtClean="0"/>
              <a:t>2018. 03. 19.</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799BCEA7-DB1B-4F97-A246-158736C1DCA6}" type="slidenum">
              <a:rPr lang="hu-HU" smtClean="0"/>
              <a:t>‹#›</a:t>
            </a:fld>
            <a:endParaRPr lang="hu-HU"/>
          </a:p>
        </p:txBody>
      </p:sp>
    </p:spTree>
    <p:extLst>
      <p:ext uri="{BB962C8B-B14F-4D97-AF65-F5344CB8AC3E}">
        <p14:creationId xmlns:p14="http://schemas.microsoft.com/office/powerpoint/2010/main" val="446600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E5EF0195-610A-405A-8A64-FC38D5D0F25F}" type="datetimeFigureOut">
              <a:rPr lang="hu-HU" smtClean="0"/>
              <a:t>2018. 03. 19.</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799BCEA7-DB1B-4F97-A246-158736C1DCA6}" type="slidenum">
              <a:rPr lang="hu-HU" smtClean="0"/>
              <a:t>‹#›</a:t>
            </a:fld>
            <a:endParaRPr lang="hu-HU"/>
          </a:p>
        </p:txBody>
      </p:sp>
    </p:spTree>
    <p:extLst>
      <p:ext uri="{BB962C8B-B14F-4D97-AF65-F5344CB8AC3E}">
        <p14:creationId xmlns:p14="http://schemas.microsoft.com/office/powerpoint/2010/main" val="1399758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E5EF0195-610A-405A-8A64-FC38D5D0F25F}" type="datetimeFigureOut">
              <a:rPr lang="hu-HU" smtClean="0"/>
              <a:t>2018. 03. 19.</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799BCEA7-DB1B-4F97-A246-158736C1DCA6}" type="slidenum">
              <a:rPr lang="hu-HU" smtClean="0"/>
              <a:t>‹#›</a:t>
            </a:fld>
            <a:endParaRPr lang="hu-HU"/>
          </a:p>
        </p:txBody>
      </p:sp>
    </p:spTree>
    <p:extLst>
      <p:ext uri="{BB962C8B-B14F-4D97-AF65-F5344CB8AC3E}">
        <p14:creationId xmlns:p14="http://schemas.microsoft.com/office/powerpoint/2010/main" val="1267852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E5EF0195-610A-405A-8A64-FC38D5D0F25F}" type="datetimeFigureOut">
              <a:rPr lang="hu-HU" smtClean="0"/>
              <a:t>2018. 03. 19.</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799BCEA7-DB1B-4F97-A246-158736C1DCA6}" type="slidenum">
              <a:rPr lang="hu-HU" smtClean="0"/>
              <a:t>‹#›</a:t>
            </a:fld>
            <a:endParaRPr lang="hu-HU"/>
          </a:p>
        </p:txBody>
      </p:sp>
    </p:spTree>
    <p:extLst>
      <p:ext uri="{BB962C8B-B14F-4D97-AF65-F5344CB8AC3E}">
        <p14:creationId xmlns:p14="http://schemas.microsoft.com/office/powerpoint/2010/main" val="1375975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E5EF0195-610A-405A-8A64-FC38D5D0F25F}" type="datetimeFigureOut">
              <a:rPr lang="hu-HU" smtClean="0"/>
              <a:t>2018. 03. 19.</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799BCEA7-DB1B-4F97-A246-158736C1DCA6}" type="slidenum">
              <a:rPr lang="hu-HU" smtClean="0"/>
              <a:t>‹#›</a:t>
            </a:fld>
            <a:endParaRPr lang="hu-HU"/>
          </a:p>
        </p:txBody>
      </p:sp>
    </p:spTree>
    <p:extLst>
      <p:ext uri="{BB962C8B-B14F-4D97-AF65-F5344CB8AC3E}">
        <p14:creationId xmlns:p14="http://schemas.microsoft.com/office/powerpoint/2010/main" val="2081440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E5EF0195-610A-405A-8A64-FC38D5D0F25F}" type="datetimeFigureOut">
              <a:rPr lang="hu-HU" smtClean="0"/>
              <a:t>2018. 03. 19.</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799BCEA7-DB1B-4F97-A246-158736C1DCA6}" type="slidenum">
              <a:rPr lang="hu-HU" smtClean="0"/>
              <a:t>‹#›</a:t>
            </a:fld>
            <a:endParaRPr lang="hu-HU"/>
          </a:p>
        </p:txBody>
      </p:sp>
    </p:spTree>
    <p:extLst>
      <p:ext uri="{BB962C8B-B14F-4D97-AF65-F5344CB8AC3E}">
        <p14:creationId xmlns:p14="http://schemas.microsoft.com/office/powerpoint/2010/main" val="554026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EF0195-610A-405A-8A64-FC38D5D0F25F}" type="datetimeFigureOut">
              <a:rPr lang="hu-HU" smtClean="0"/>
              <a:t>2018. 03. 19.</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9BCEA7-DB1B-4F97-A246-158736C1DCA6}" type="slidenum">
              <a:rPr lang="hu-HU" smtClean="0"/>
              <a:t>‹#›</a:t>
            </a:fld>
            <a:endParaRPr lang="hu-HU"/>
          </a:p>
        </p:txBody>
      </p:sp>
    </p:spTree>
    <p:extLst>
      <p:ext uri="{BB962C8B-B14F-4D97-AF65-F5344CB8AC3E}">
        <p14:creationId xmlns:p14="http://schemas.microsoft.com/office/powerpoint/2010/main" val="23949138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685800" y="836712"/>
            <a:ext cx="7772400" cy="1470025"/>
          </a:xfrm>
        </p:spPr>
        <p:txBody>
          <a:bodyPr/>
          <a:lstStyle/>
          <a:p>
            <a:r>
              <a:rPr lang="en-GB" dirty="0" smtClean="0">
                <a:latin typeface="Times New Roman" panose="02020603050405020304" pitchFamily="18" charset="0"/>
                <a:cs typeface="Times New Roman" panose="02020603050405020304" pitchFamily="18" charset="0"/>
              </a:rPr>
              <a:t>Psychoanalysis</a:t>
            </a:r>
            <a:endParaRPr lang="en-GB" dirty="0">
              <a:latin typeface="Times New Roman" panose="02020603050405020304" pitchFamily="18" charset="0"/>
              <a:cs typeface="Times New Roman" panose="02020603050405020304" pitchFamily="18" charset="0"/>
            </a:endParaRPr>
          </a:p>
        </p:txBody>
      </p:sp>
      <p:sp>
        <p:nvSpPr>
          <p:cNvPr id="3" name="Alcím 2"/>
          <p:cNvSpPr>
            <a:spLocks noGrp="1"/>
          </p:cNvSpPr>
          <p:nvPr>
            <p:ph type="subTitle" idx="1"/>
          </p:nvPr>
        </p:nvSpPr>
        <p:spPr/>
        <p:txBody>
          <a:bodyPr/>
          <a:lstStyle/>
          <a:p>
            <a:endParaRPr lang="hu-HU"/>
          </a:p>
        </p:txBody>
      </p:sp>
    </p:spTree>
    <p:extLst>
      <p:ext uri="{BB962C8B-B14F-4D97-AF65-F5344CB8AC3E}">
        <p14:creationId xmlns:p14="http://schemas.microsoft.com/office/powerpoint/2010/main" val="26408746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706090"/>
          </a:xfrm>
        </p:spPr>
        <p:txBody>
          <a:bodyPr>
            <a:normAutofit fontScale="90000"/>
          </a:bodyPr>
          <a:lstStyle/>
          <a:p>
            <a:r>
              <a:rPr lang="en-GB" dirty="0">
                <a:latin typeface="Times New Roman" panose="02020603050405020304" pitchFamily="18" charset="0"/>
                <a:cs typeface="Times New Roman" panose="02020603050405020304" pitchFamily="18" charset="0"/>
              </a:rPr>
              <a:t>Father</a:t>
            </a:r>
          </a:p>
        </p:txBody>
      </p:sp>
      <p:sp>
        <p:nvSpPr>
          <p:cNvPr id="3" name="Tartalom helye 2"/>
          <p:cNvSpPr>
            <a:spLocks noGrp="1"/>
          </p:cNvSpPr>
          <p:nvPr>
            <p:ph idx="1"/>
          </p:nvPr>
        </p:nvSpPr>
        <p:spPr>
          <a:xfrm>
            <a:off x="457200" y="980728"/>
            <a:ext cx="8229600" cy="5472608"/>
          </a:xfrm>
        </p:spPr>
        <p:txBody>
          <a:bodyPr>
            <a:normAutofit fontScale="92500" lnSpcReduction="20000"/>
          </a:bodyPr>
          <a:lstStyle/>
          <a:p>
            <a:r>
              <a:rPr lang="en-GB" dirty="0" smtClean="0">
                <a:latin typeface="Times New Roman" panose="02020603050405020304" pitchFamily="18" charset="0"/>
                <a:cs typeface="Times New Roman" panose="02020603050405020304" pitchFamily="18" charset="0"/>
              </a:rPr>
              <a:t>Nuclear family, nurturing mother, father authority figure.</a:t>
            </a:r>
          </a:p>
          <a:p>
            <a:r>
              <a:rPr lang="en-GB" dirty="0" smtClean="0">
                <a:latin typeface="Times New Roman" panose="02020603050405020304" pitchFamily="18" charset="0"/>
                <a:cs typeface="Times New Roman" panose="02020603050405020304" pitchFamily="18" charset="0"/>
              </a:rPr>
              <a:t>After the dissolution of the Oedipal Complex, the father’s authority and power are internalized in the creation of the conscience or superego, while the desire for the mother is repressed, thus creating the unconscious.</a:t>
            </a:r>
          </a:p>
          <a:p>
            <a:r>
              <a:rPr lang="en-GB" dirty="0" smtClean="0">
                <a:latin typeface="Times New Roman" panose="02020603050405020304" pitchFamily="18" charset="0"/>
                <a:cs typeface="Times New Roman" panose="02020603050405020304" pitchFamily="18" charset="0"/>
              </a:rPr>
              <a:t>In </a:t>
            </a:r>
            <a:r>
              <a:rPr lang="en-GB" dirty="0" err="1" smtClean="0">
                <a:latin typeface="Times New Roman" panose="02020603050405020304" pitchFamily="18" charset="0"/>
                <a:cs typeface="Times New Roman" panose="02020603050405020304" pitchFamily="18" charset="0"/>
              </a:rPr>
              <a:t>Lacan</a:t>
            </a:r>
            <a:r>
              <a:rPr lang="en-GB" dirty="0" smtClean="0">
                <a:latin typeface="Times New Roman" panose="02020603050405020304" pitchFamily="18" charset="0"/>
                <a:cs typeface="Times New Roman" panose="02020603050405020304" pitchFamily="18" charset="0"/>
              </a:rPr>
              <a:t>, Father refers to a structural position rather than to a specific person. The Father, or The Name of the Father, or The Law of the Father or even the Phallus is how </a:t>
            </a:r>
            <a:r>
              <a:rPr lang="en-GB" dirty="0" err="1" smtClean="0">
                <a:latin typeface="Times New Roman" panose="02020603050405020304" pitchFamily="18" charset="0"/>
                <a:cs typeface="Times New Roman" panose="02020603050405020304" pitchFamily="18" charset="0"/>
              </a:rPr>
              <a:t>Lacan</a:t>
            </a:r>
            <a:r>
              <a:rPr lang="en-GB" dirty="0" smtClean="0">
                <a:latin typeface="Times New Roman" panose="02020603050405020304" pitchFamily="18" charset="0"/>
                <a:cs typeface="Times New Roman" panose="02020603050405020304" pitchFamily="18" charset="0"/>
              </a:rPr>
              <a:t> refers to the position that serves as a centre in the Symbolic Order.</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79764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16632"/>
            <a:ext cx="8229600" cy="1152128"/>
          </a:xfrm>
        </p:spPr>
        <p:txBody>
          <a:bodyPr>
            <a:normAutofit fontScale="90000"/>
          </a:bodyPr>
          <a:lstStyle/>
          <a:p>
            <a:r>
              <a:rPr lang="en-GB" dirty="0" smtClean="0">
                <a:latin typeface="Times New Roman" panose="02020603050405020304" pitchFamily="18" charset="0"/>
                <a:cs typeface="Times New Roman" panose="02020603050405020304" pitchFamily="18" charset="0"/>
              </a:rPr>
              <a:t>“Structural” theory of</a:t>
            </a:r>
            <a:br>
              <a:rPr lang="en-GB" dirty="0" smtClean="0">
                <a:latin typeface="Times New Roman" panose="02020603050405020304" pitchFamily="18" charset="0"/>
                <a:cs typeface="Times New Roman" panose="02020603050405020304" pitchFamily="18" charset="0"/>
              </a:rPr>
            </a:br>
            <a:r>
              <a:rPr lang="en-GB" dirty="0" smtClean="0">
                <a:latin typeface="Times New Roman" panose="02020603050405020304" pitchFamily="18" charset="0"/>
                <a:cs typeface="Times New Roman" panose="02020603050405020304" pitchFamily="18" charset="0"/>
              </a:rPr>
              <a:t>the mind</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457200" y="1556792"/>
            <a:ext cx="8229600" cy="4968552"/>
          </a:xfrm>
        </p:spPr>
        <p:txBody>
          <a:bodyPr>
            <a:normAutofit/>
          </a:bodyPr>
          <a:lstStyle/>
          <a:p>
            <a:r>
              <a:rPr lang="en-GB" i="1" dirty="0" smtClean="0">
                <a:latin typeface="Times New Roman" panose="02020603050405020304" pitchFamily="18" charset="0"/>
                <a:cs typeface="Times New Roman" panose="02020603050405020304" pitchFamily="18" charset="0"/>
              </a:rPr>
              <a:t>The Uncanny </a:t>
            </a:r>
            <a:r>
              <a:rPr lang="en-GB" dirty="0" smtClean="0">
                <a:latin typeface="Times New Roman" panose="02020603050405020304" pitchFamily="18" charset="0"/>
                <a:cs typeface="Times New Roman" panose="02020603050405020304" pitchFamily="18" charset="0"/>
              </a:rPr>
              <a:t>(1919), </a:t>
            </a:r>
            <a:r>
              <a:rPr lang="en-GB" i="1" dirty="0" smtClean="0">
                <a:latin typeface="Times New Roman" panose="02020603050405020304" pitchFamily="18" charset="0"/>
                <a:cs typeface="Times New Roman" panose="02020603050405020304" pitchFamily="18" charset="0"/>
              </a:rPr>
              <a:t>Beyond the Pleasure Principle</a:t>
            </a:r>
            <a:r>
              <a:rPr lang="en-GB" dirty="0" smtClean="0">
                <a:latin typeface="Times New Roman" panose="02020603050405020304" pitchFamily="18" charset="0"/>
                <a:cs typeface="Times New Roman" panose="02020603050405020304" pitchFamily="18" charset="0"/>
              </a:rPr>
              <a:t> (1920), </a:t>
            </a:r>
            <a:r>
              <a:rPr lang="en-GB" i="1" dirty="0" smtClean="0">
                <a:latin typeface="Times New Roman" panose="02020603050405020304" pitchFamily="18" charset="0"/>
                <a:cs typeface="Times New Roman" panose="02020603050405020304" pitchFamily="18" charset="0"/>
              </a:rPr>
              <a:t>The Ego and the Id</a:t>
            </a:r>
            <a:r>
              <a:rPr lang="en-GB" dirty="0" smtClean="0">
                <a:latin typeface="Times New Roman" panose="02020603050405020304" pitchFamily="18" charset="0"/>
                <a:cs typeface="Times New Roman" panose="02020603050405020304" pitchFamily="18" charset="0"/>
              </a:rPr>
              <a:t> (1923) [aftermath of WW1]</a:t>
            </a:r>
          </a:p>
          <a:p>
            <a:r>
              <a:rPr lang="en-GB" dirty="0" smtClean="0">
                <a:latin typeface="Times New Roman" panose="02020603050405020304" pitchFamily="18" charset="0"/>
                <a:cs typeface="Times New Roman" panose="02020603050405020304" pitchFamily="18" charset="0"/>
              </a:rPr>
              <a:t>The ego, the superego, and the id (his new term for the unconscious) </a:t>
            </a:r>
          </a:p>
          <a:p>
            <a:r>
              <a:rPr lang="en-GB" dirty="0" smtClean="0">
                <a:latin typeface="Times New Roman" panose="02020603050405020304" pitchFamily="18" charset="0"/>
                <a:cs typeface="Times New Roman" panose="02020603050405020304" pitchFamily="18" charset="0"/>
              </a:rPr>
              <a:t>Subsumes the ego and sexual instincts into a single sexual instinct towards self-preservation (Eros) and offers a new category, the death instinct (Thanatos).</a:t>
            </a:r>
          </a:p>
        </p:txBody>
      </p:sp>
    </p:spTree>
    <p:extLst>
      <p:ext uri="{BB962C8B-B14F-4D97-AF65-F5344CB8AC3E}">
        <p14:creationId xmlns:p14="http://schemas.microsoft.com/office/powerpoint/2010/main" val="41857495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706090"/>
          </a:xfrm>
        </p:spPr>
        <p:txBody>
          <a:bodyPr>
            <a:normAutofit fontScale="90000"/>
          </a:bodyPr>
          <a:lstStyle/>
          <a:p>
            <a:r>
              <a:rPr lang="en-GB" dirty="0" smtClean="0">
                <a:latin typeface="Times New Roman" panose="02020603050405020304" pitchFamily="18" charset="0"/>
                <a:cs typeface="Times New Roman" panose="02020603050405020304" pitchFamily="18" charset="0"/>
              </a:rPr>
              <a:t>The Uncanny</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323528" y="980728"/>
            <a:ext cx="8496944" cy="5472608"/>
          </a:xfrm>
        </p:spPr>
        <p:txBody>
          <a:bodyPr>
            <a:normAutofit lnSpcReduction="10000"/>
          </a:bodyPr>
          <a:lstStyle/>
          <a:p>
            <a:r>
              <a:rPr lang="en-GB" dirty="0" smtClean="0">
                <a:latin typeface="Times New Roman" panose="02020603050405020304" pitchFamily="18" charset="0"/>
                <a:cs typeface="Times New Roman" panose="02020603050405020304" pitchFamily="18" charset="0"/>
              </a:rPr>
              <a:t>Freud bringing psychoanalysis into dialogue with literary criticism, philology, cultural anthropology</a:t>
            </a:r>
            <a:r>
              <a:rPr lang="hu-HU" dirty="0" smtClean="0">
                <a:latin typeface="Times New Roman" panose="02020603050405020304" pitchFamily="18" charset="0"/>
                <a:cs typeface="Times New Roman" panose="02020603050405020304" pitchFamily="18" charset="0"/>
              </a:rPr>
              <a:t>.</a:t>
            </a:r>
            <a:endParaRPr lang="en-GB" dirty="0" smtClean="0">
              <a:latin typeface="Times New Roman" panose="02020603050405020304" pitchFamily="18" charset="0"/>
              <a:cs typeface="Times New Roman" panose="02020603050405020304" pitchFamily="18" charset="0"/>
            </a:endParaRPr>
          </a:p>
          <a:p>
            <a:r>
              <a:rPr lang="en-GB" dirty="0" smtClean="0">
                <a:latin typeface="Times New Roman" panose="02020603050405020304" pitchFamily="18" charset="0"/>
                <a:cs typeface="Times New Roman" panose="02020603050405020304" pitchFamily="18" charset="0"/>
              </a:rPr>
              <a:t>Strange and anxious feeling sometimes created by familiar objects in unfamiliar contexts – modernist, surrealist art </a:t>
            </a:r>
            <a:r>
              <a:rPr lang="hu-HU" dirty="0" smtClean="0">
                <a:latin typeface="Times New Roman" panose="02020603050405020304" pitchFamily="18" charset="0"/>
                <a:cs typeface="Times New Roman" panose="02020603050405020304" pitchFamily="18" charset="0"/>
              </a:rPr>
              <a:t>.</a:t>
            </a:r>
            <a:endParaRPr lang="en-GB" dirty="0" smtClean="0">
              <a:latin typeface="Times New Roman" panose="02020603050405020304" pitchFamily="18" charset="0"/>
              <a:cs typeface="Times New Roman" panose="02020603050405020304" pitchFamily="18" charset="0"/>
            </a:endParaRPr>
          </a:p>
          <a:p>
            <a:r>
              <a:rPr lang="en-GB" dirty="0" smtClean="0">
                <a:latin typeface="Times New Roman" panose="02020603050405020304" pitchFamily="18" charset="0"/>
                <a:cs typeface="Times New Roman" panose="02020603050405020304" pitchFamily="18" charset="0"/>
              </a:rPr>
              <a:t>1) German words </a:t>
            </a:r>
            <a:r>
              <a:rPr lang="en-GB" i="1" dirty="0" err="1" smtClean="0">
                <a:latin typeface="Times New Roman" panose="02020603050405020304" pitchFamily="18" charset="0"/>
                <a:cs typeface="Times New Roman" panose="02020603050405020304" pitchFamily="18" charset="0"/>
              </a:rPr>
              <a:t>heimlich</a:t>
            </a:r>
            <a:r>
              <a:rPr lang="en-GB" dirty="0" smtClean="0">
                <a:latin typeface="Times New Roman" panose="02020603050405020304" pitchFamily="18" charset="0"/>
                <a:cs typeface="Times New Roman" panose="02020603050405020304" pitchFamily="18" charset="0"/>
              </a:rPr>
              <a:t> and </a:t>
            </a:r>
            <a:r>
              <a:rPr lang="en-GB" i="1" dirty="0" err="1" smtClean="0">
                <a:latin typeface="Times New Roman" panose="02020603050405020304" pitchFamily="18" charset="0"/>
                <a:cs typeface="Times New Roman" panose="02020603050405020304" pitchFamily="18" charset="0"/>
              </a:rPr>
              <a:t>unheimlich</a:t>
            </a:r>
            <a:r>
              <a:rPr lang="en-GB" i="1"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2)</a:t>
            </a:r>
            <a:r>
              <a:rPr lang="en-GB" i="1"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examination of E.T.A. Hoffmann’s "The Sandman" (1817) and a discussion of the experience of the uncanny. 3) effect of the uncanny, esp. in literature and fiction</a:t>
            </a:r>
            <a:r>
              <a:rPr lang="hu-HU" dirty="0" smtClean="0">
                <a:latin typeface="Times New Roman" panose="02020603050405020304" pitchFamily="18" charset="0"/>
                <a:cs typeface="Times New Roman" panose="02020603050405020304" pitchFamily="18" charset="0"/>
              </a:rPr>
              <a:t>.</a:t>
            </a:r>
            <a:endParaRPr lang="en-GB"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0270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778098"/>
          </a:xfrm>
        </p:spPr>
        <p:txBody>
          <a:bodyPr/>
          <a:lstStyle/>
          <a:p>
            <a:r>
              <a:rPr lang="hu-HU" dirty="0" smtClean="0">
                <a:latin typeface="Times New Roman" panose="02020603050405020304" pitchFamily="18" charset="0"/>
                <a:cs typeface="Times New Roman" panose="02020603050405020304" pitchFamily="18" charset="0"/>
              </a:rPr>
              <a:t>The </a:t>
            </a:r>
            <a:r>
              <a:rPr lang="en-GB" dirty="0" smtClean="0">
                <a:latin typeface="Times New Roman" panose="02020603050405020304" pitchFamily="18" charset="0"/>
                <a:cs typeface="Times New Roman" panose="02020603050405020304" pitchFamily="18" charset="0"/>
              </a:rPr>
              <a:t>Uncanny</a:t>
            </a:r>
            <a:r>
              <a:rPr lang="hu-HU" dirty="0" smtClean="0">
                <a:latin typeface="Times New Roman" panose="02020603050405020304" pitchFamily="18" charset="0"/>
                <a:cs typeface="Times New Roman" panose="02020603050405020304" pitchFamily="18" charset="0"/>
              </a:rPr>
              <a:t> 2</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323528" y="1052736"/>
            <a:ext cx="8568952" cy="5472608"/>
          </a:xfrm>
        </p:spPr>
        <p:txBody>
          <a:bodyPr>
            <a:noAutofit/>
          </a:bodyPr>
          <a:lstStyle/>
          <a:p>
            <a:r>
              <a:rPr lang="en-GB" sz="2800" i="1" dirty="0" err="1">
                <a:latin typeface="Times New Roman" panose="02020603050405020304" pitchFamily="18" charset="0"/>
                <a:cs typeface="Times New Roman" panose="02020603050405020304" pitchFamily="18" charset="0"/>
              </a:rPr>
              <a:t>heimlich</a:t>
            </a:r>
            <a:r>
              <a:rPr lang="en-GB" sz="2800" dirty="0">
                <a:latin typeface="Times New Roman" panose="02020603050405020304" pitchFamily="18" charset="0"/>
                <a:cs typeface="Times New Roman" panose="02020603050405020304" pitchFamily="18" charset="0"/>
              </a:rPr>
              <a:t>, first definition = I, a: belonging to the house; friendly; familiar; I, b: tame (as in animals); I, c: intimate, comfortable; </a:t>
            </a:r>
            <a:r>
              <a:rPr lang="en-GB" sz="2800" dirty="0" err="1">
                <a:latin typeface="Times New Roman" panose="02020603050405020304" pitchFamily="18" charset="0"/>
                <a:cs typeface="Times New Roman" panose="02020603050405020304" pitchFamily="18" charset="0"/>
              </a:rPr>
              <a:t>i.e</a:t>
            </a:r>
            <a:r>
              <a:rPr lang="en-GB" sz="2800" dirty="0">
                <a:latin typeface="Times New Roman" panose="02020603050405020304" pitchFamily="18" charset="0"/>
                <a:cs typeface="Times New Roman" panose="02020603050405020304" pitchFamily="18" charset="0"/>
              </a:rPr>
              <a:t>: secure, domestic(</a:t>
            </a:r>
            <a:r>
              <a:rPr lang="en-GB" sz="2800" dirty="0" err="1">
                <a:latin typeface="Times New Roman" panose="02020603050405020304" pitchFamily="18" charset="0"/>
                <a:cs typeface="Times New Roman" panose="02020603050405020304" pitchFamily="18" charset="0"/>
              </a:rPr>
              <a:t>ated</a:t>
            </a:r>
            <a:r>
              <a:rPr lang="en-GB" sz="2800" dirty="0">
                <a:latin typeface="Times New Roman" panose="02020603050405020304" pitchFamily="18" charset="0"/>
                <a:cs typeface="Times New Roman" panose="02020603050405020304" pitchFamily="18" charset="0"/>
              </a:rPr>
              <a:t>), hospitable.</a:t>
            </a:r>
          </a:p>
          <a:p>
            <a:r>
              <a:rPr lang="en-GB" sz="2800" i="1" dirty="0" err="1">
                <a:latin typeface="Times New Roman" panose="02020603050405020304" pitchFamily="18" charset="0"/>
                <a:cs typeface="Times New Roman" panose="02020603050405020304" pitchFamily="18" charset="0"/>
              </a:rPr>
              <a:t>heimlich</a:t>
            </a:r>
            <a:r>
              <a:rPr lang="en-GB" sz="2800" dirty="0">
                <a:latin typeface="Times New Roman" panose="02020603050405020304" pitchFamily="18" charset="0"/>
                <a:cs typeface="Times New Roman" panose="02020603050405020304" pitchFamily="18" charset="0"/>
              </a:rPr>
              <a:t>, second definition = concealed, secret, withheld from sight and from others; secretive, deceitful = </a:t>
            </a:r>
            <a:r>
              <a:rPr lang="en-GB" sz="2800" i="1" dirty="0">
                <a:latin typeface="Times New Roman" panose="02020603050405020304" pitchFamily="18" charset="0"/>
                <a:cs typeface="Times New Roman" panose="02020603050405020304" pitchFamily="18" charset="0"/>
              </a:rPr>
              <a:t>private</a:t>
            </a:r>
            <a:r>
              <a:rPr lang="en-GB" sz="2800" dirty="0">
                <a:latin typeface="Times New Roman" panose="02020603050405020304" pitchFamily="18" charset="0"/>
                <a:cs typeface="Times New Roman" panose="02020603050405020304" pitchFamily="18" charset="0"/>
              </a:rPr>
              <a:t>.</a:t>
            </a:r>
            <a:endParaRPr lang="hu-HU" sz="2800" dirty="0">
              <a:latin typeface="Times New Roman" panose="02020603050405020304" pitchFamily="18" charset="0"/>
              <a:cs typeface="Times New Roman" panose="02020603050405020304" pitchFamily="18" charset="0"/>
            </a:endParaRPr>
          </a:p>
          <a:p>
            <a:r>
              <a:rPr lang="en-GB" sz="2800" i="1" dirty="0" err="1">
                <a:latin typeface="Times New Roman" panose="02020603050405020304" pitchFamily="18" charset="0"/>
                <a:cs typeface="Times New Roman" panose="02020603050405020304" pitchFamily="18" charset="0"/>
              </a:rPr>
              <a:t>unheimlich</a:t>
            </a:r>
            <a:r>
              <a:rPr lang="en-GB" sz="2800" dirty="0">
                <a:latin typeface="Times New Roman" panose="02020603050405020304" pitchFamily="18" charset="0"/>
                <a:cs typeface="Times New Roman" panose="02020603050405020304" pitchFamily="18" charset="0"/>
              </a:rPr>
              <a:t> I = </a:t>
            </a:r>
            <a:r>
              <a:rPr lang="en-GB" sz="2800" dirty="0" err="1">
                <a:latin typeface="Times New Roman" panose="02020603050405020304" pitchFamily="18" charset="0"/>
                <a:cs typeface="Times New Roman" panose="02020603050405020304" pitchFamily="18" charset="0"/>
              </a:rPr>
              <a:t>unhomey</a:t>
            </a:r>
            <a:r>
              <a:rPr lang="en-GB" sz="2800" dirty="0">
                <a:latin typeface="Times New Roman" panose="02020603050405020304" pitchFamily="18" charset="0"/>
                <a:cs typeface="Times New Roman" panose="02020603050405020304" pitchFamily="18" charset="0"/>
              </a:rPr>
              <a:t>, unfamiliar, </a:t>
            </a:r>
            <a:r>
              <a:rPr lang="en-GB" sz="2800" dirty="0" err="1">
                <a:latin typeface="Times New Roman" panose="02020603050405020304" pitchFamily="18" charset="0"/>
                <a:cs typeface="Times New Roman" panose="02020603050405020304" pitchFamily="18" charset="0"/>
              </a:rPr>
              <a:t>untame</a:t>
            </a:r>
            <a:r>
              <a:rPr lang="en-GB" sz="2800" dirty="0">
                <a:latin typeface="Times New Roman" panose="02020603050405020304" pitchFamily="18" charset="0"/>
                <a:cs typeface="Times New Roman" panose="02020603050405020304" pitchFamily="18" charset="0"/>
              </a:rPr>
              <a:t>, uncomfortable = eerie, weird, etc.</a:t>
            </a:r>
          </a:p>
          <a:p>
            <a:r>
              <a:rPr lang="en-GB" sz="2800" i="1" dirty="0" err="1">
                <a:latin typeface="Times New Roman" panose="02020603050405020304" pitchFamily="18" charset="0"/>
                <a:cs typeface="Times New Roman" panose="02020603050405020304" pitchFamily="18" charset="0"/>
              </a:rPr>
              <a:t>unheimlich</a:t>
            </a:r>
            <a:r>
              <a:rPr lang="en-GB" sz="2800" dirty="0">
                <a:latin typeface="Times New Roman" panose="02020603050405020304" pitchFamily="18" charset="0"/>
                <a:cs typeface="Times New Roman" panose="02020603050405020304" pitchFamily="18" charset="0"/>
              </a:rPr>
              <a:t> II (the less common variant) = unconcealed, </a:t>
            </a:r>
            <a:r>
              <a:rPr lang="en-GB" sz="2800" dirty="0" err="1">
                <a:latin typeface="Times New Roman" panose="02020603050405020304" pitchFamily="18" charset="0"/>
                <a:cs typeface="Times New Roman" panose="02020603050405020304" pitchFamily="18" charset="0"/>
              </a:rPr>
              <a:t>unsecret</a:t>
            </a:r>
            <a:r>
              <a:rPr lang="en-GB" sz="2800" dirty="0">
                <a:latin typeface="Times New Roman" panose="02020603050405020304" pitchFamily="18" charset="0"/>
                <a:cs typeface="Times New Roman" panose="02020603050405020304" pitchFamily="18" charset="0"/>
              </a:rPr>
              <a:t>; what is made known; what is supposed to be kept secret but is </a:t>
            </a:r>
            <a:r>
              <a:rPr lang="en-GB" sz="2800" i="1" dirty="0">
                <a:latin typeface="Times New Roman" panose="02020603050405020304" pitchFamily="18" charset="0"/>
                <a:cs typeface="Times New Roman" panose="02020603050405020304" pitchFamily="18" charset="0"/>
              </a:rPr>
              <a:t>inadvertently</a:t>
            </a:r>
            <a:r>
              <a:rPr lang="en-GB" sz="2800" dirty="0">
                <a:latin typeface="Times New Roman" panose="02020603050405020304" pitchFamily="18" charset="0"/>
                <a:cs typeface="Times New Roman" panose="02020603050405020304" pitchFamily="18" charset="0"/>
              </a:rPr>
              <a:t> </a:t>
            </a:r>
            <a:r>
              <a:rPr lang="en-GB" sz="2800" i="1" dirty="0">
                <a:latin typeface="Times New Roman" panose="02020603050405020304" pitchFamily="18" charset="0"/>
                <a:cs typeface="Times New Roman" panose="02020603050405020304" pitchFamily="18" charset="0"/>
              </a:rPr>
              <a:t>revealed</a:t>
            </a:r>
            <a:r>
              <a:rPr lang="en-GB" sz="2800" dirty="0" smtClean="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86535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The Uncanny 3</a:t>
            </a:r>
            <a:endParaRPr lang="en-US"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323528" y="1268760"/>
            <a:ext cx="8568952" cy="5328592"/>
          </a:xfrm>
        </p:spPr>
        <p:txBody>
          <a:bodyPr>
            <a:normAutofit/>
          </a:bodyPr>
          <a:lstStyle/>
          <a:p>
            <a:r>
              <a:rPr lang="en-GB" dirty="0" smtClean="0">
                <a:latin typeface="Times New Roman" panose="02020603050405020304" pitchFamily="18" charset="0"/>
                <a:cs typeface="Times New Roman" panose="02020603050405020304" pitchFamily="18" charset="0"/>
              </a:rPr>
              <a:t>In dreams, myths, neurotic fantasies, etc. loss of the eyes = fear of castration.</a:t>
            </a:r>
          </a:p>
          <a:p>
            <a:r>
              <a:rPr lang="en-GB" dirty="0" smtClean="0">
                <a:latin typeface="Times New Roman" panose="02020603050405020304" pitchFamily="18" charset="0"/>
                <a:cs typeface="Times New Roman" panose="02020603050405020304" pitchFamily="18" charset="0"/>
              </a:rPr>
              <a:t>The uncanny arises due to the return of repressed infantile material or surmounted primitive beliefs of the human species, such as animism.</a:t>
            </a:r>
          </a:p>
          <a:p>
            <a:r>
              <a:rPr lang="en-GB" dirty="0" smtClean="0">
                <a:latin typeface="Times New Roman" panose="02020603050405020304" pitchFamily="18" charset="0"/>
                <a:cs typeface="Times New Roman" panose="02020603050405020304" pitchFamily="18" charset="0"/>
              </a:rPr>
              <a:t>The double (</a:t>
            </a:r>
            <a:r>
              <a:rPr lang="en-GB" i="1" dirty="0" smtClean="0">
                <a:latin typeface="Times New Roman" panose="02020603050405020304" pitchFamily="18" charset="0"/>
                <a:cs typeface="Times New Roman" panose="02020603050405020304" pitchFamily="18" charset="0"/>
              </a:rPr>
              <a:t>Doppelgänger</a:t>
            </a:r>
            <a:r>
              <a:rPr lang="en-GB" dirty="0" smtClean="0">
                <a:latin typeface="Times New Roman" panose="02020603050405020304" pitchFamily="18" charset="0"/>
                <a:cs typeface="Times New Roman" panose="02020603050405020304" pitchFamily="18" charset="0"/>
              </a:rPr>
              <a:t>); primary narcissism produces projections of multiple selves, by doing this the child insures his/her immortality. </a:t>
            </a:r>
          </a:p>
          <a:p>
            <a:r>
              <a:rPr lang="en-GB" dirty="0" smtClean="0">
                <a:latin typeface="Times New Roman" panose="02020603050405020304" pitchFamily="18" charset="0"/>
                <a:cs typeface="Times New Roman" panose="02020603050405020304" pitchFamily="18" charset="0"/>
              </a:rPr>
              <a:t>But only in realistic fiction where we can share the character’s experience. </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00175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Jacques </a:t>
            </a:r>
            <a:r>
              <a:rPr lang="en-GB" dirty="0" err="1" smtClean="0">
                <a:latin typeface="Times New Roman" panose="02020603050405020304" pitchFamily="18" charset="0"/>
                <a:cs typeface="Times New Roman" panose="02020603050405020304" pitchFamily="18" charset="0"/>
              </a:rPr>
              <a:t>Lacan</a:t>
            </a:r>
            <a:r>
              <a:rPr lang="en-GB" dirty="0" smtClean="0">
                <a:latin typeface="Times New Roman" panose="02020603050405020304" pitchFamily="18" charset="0"/>
                <a:cs typeface="Times New Roman" panose="02020603050405020304" pitchFamily="18" charset="0"/>
              </a:rPr>
              <a:t> (1901-81)</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457200" y="1417638"/>
            <a:ext cx="8229600" cy="5107706"/>
          </a:xfrm>
        </p:spPr>
        <p:txBody>
          <a:bodyPr>
            <a:normAutofit fontScale="92500"/>
          </a:bodyPr>
          <a:lstStyle/>
          <a:p>
            <a:r>
              <a:rPr lang="en-GB" dirty="0" smtClean="0">
                <a:latin typeface="Times New Roman" panose="02020603050405020304" pitchFamily="18" charset="0"/>
                <a:cs typeface="Times New Roman" panose="02020603050405020304" pitchFamily="18" charset="0"/>
              </a:rPr>
              <a:t>A return to Freud – opposed to ego-psychology.</a:t>
            </a:r>
          </a:p>
          <a:p>
            <a:r>
              <a:rPr lang="en-GB" dirty="0" smtClean="0">
                <a:latin typeface="Times New Roman" panose="02020603050405020304" pitchFamily="18" charset="0"/>
                <a:cs typeface="Times New Roman" panose="02020603050405020304" pitchFamily="18" charset="0"/>
              </a:rPr>
              <a:t>Highly trained in philosophy, associated with surrealists like Georges </a:t>
            </a:r>
            <a:r>
              <a:rPr lang="en-GB" dirty="0" err="1" smtClean="0">
                <a:latin typeface="Times New Roman" panose="02020603050405020304" pitchFamily="18" charset="0"/>
                <a:cs typeface="Times New Roman" panose="02020603050405020304" pitchFamily="18" charset="0"/>
              </a:rPr>
              <a:t>Bataille</a:t>
            </a:r>
            <a:r>
              <a:rPr lang="en-GB" dirty="0" smtClean="0">
                <a:latin typeface="Times New Roman" panose="02020603050405020304" pitchFamily="18" charset="0"/>
                <a:cs typeface="Times New Roman" panose="02020603050405020304" pitchFamily="18" charset="0"/>
              </a:rPr>
              <a:t>, Salvador Dali, and Pablo Picasso.</a:t>
            </a:r>
          </a:p>
          <a:p>
            <a:r>
              <a:rPr lang="en-GB" dirty="0" smtClean="0">
                <a:latin typeface="Times New Roman" panose="02020603050405020304" pitchFamily="18" charset="0"/>
                <a:cs typeface="Times New Roman" panose="02020603050405020304" pitchFamily="18" charset="0"/>
              </a:rPr>
              <a:t>Combining Freud’s idea of the Oedipus Complex as a cultural universal with Lévi-Strauss’ universal structures of myth as language, </a:t>
            </a:r>
            <a:r>
              <a:rPr lang="en-GB" dirty="0" err="1" smtClean="0">
                <a:latin typeface="Times New Roman" panose="02020603050405020304" pitchFamily="18" charset="0"/>
                <a:cs typeface="Times New Roman" panose="02020603050405020304" pitchFamily="18" charset="0"/>
              </a:rPr>
              <a:t>Lacan</a:t>
            </a:r>
            <a:r>
              <a:rPr lang="en-GB" dirty="0" smtClean="0">
                <a:latin typeface="Times New Roman" panose="02020603050405020304" pitchFamily="18" charset="0"/>
                <a:cs typeface="Times New Roman" panose="02020603050405020304" pitchFamily="18" charset="0"/>
              </a:rPr>
              <a:t> articulated the idea of the unconscious as structured like a language (as understood by </a:t>
            </a:r>
            <a:r>
              <a:rPr lang="en-GB" dirty="0" err="1" smtClean="0">
                <a:latin typeface="Times New Roman" panose="02020603050405020304" pitchFamily="18" charset="0"/>
                <a:cs typeface="Times New Roman" panose="02020603050405020304" pitchFamily="18" charset="0"/>
              </a:rPr>
              <a:t>Saussurean</a:t>
            </a:r>
            <a:r>
              <a:rPr lang="en-GB" dirty="0" smtClean="0">
                <a:latin typeface="Times New Roman" panose="02020603050405020304" pitchFamily="18" charset="0"/>
                <a:cs typeface="Times New Roman" panose="02020603050405020304" pitchFamily="18" charset="0"/>
              </a:rPr>
              <a:t> linguistics).</a:t>
            </a:r>
          </a:p>
        </p:txBody>
      </p:sp>
    </p:spTree>
    <p:extLst>
      <p:ext uri="{BB962C8B-B14F-4D97-AF65-F5344CB8AC3E}">
        <p14:creationId xmlns:p14="http://schemas.microsoft.com/office/powerpoint/2010/main" val="1998363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The Unconscious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lnSpcReduction="10000"/>
          </a:bodyPr>
          <a:lstStyle/>
          <a:p>
            <a:r>
              <a:rPr lang="en-GB" dirty="0" smtClean="0">
                <a:latin typeface="Times New Roman" panose="02020603050405020304" pitchFamily="18" charset="0"/>
                <a:cs typeface="Times New Roman" panose="02020603050405020304" pitchFamily="18" charset="0"/>
              </a:rPr>
              <a:t>The unconscious is like a signiﬁed that belongs to an entirely different realm from signiﬁers, such as dreams and symptoms. It can be indicated by signiﬁers but never reached. </a:t>
            </a:r>
          </a:p>
          <a:p>
            <a:r>
              <a:rPr lang="en-GB" dirty="0" smtClean="0">
                <a:latin typeface="Times New Roman" panose="02020603050405020304" pitchFamily="18" charset="0"/>
                <a:cs typeface="Times New Roman" panose="02020603050405020304" pitchFamily="18" charset="0"/>
              </a:rPr>
              <a:t>Chain of signiﬁers at the origin of the chain is something unattainable: fused state of the child with the mother, which fostered a quasi-narcissistic sense of a pleasurable plenitude, a unity of self and other. </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3858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The Unconscious 2</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fontScale="92500" lnSpcReduction="10000"/>
          </a:bodyPr>
          <a:lstStyle/>
          <a:p>
            <a:r>
              <a:rPr lang="en-GB" dirty="0" smtClean="0">
                <a:latin typeface="Times New Roman" panose="02020603050405020304" pitchFamily="18" charset="0"/>
                <a:cs typeface="Times New Roman" panose="02020603050405020304" pitchFamily="18" charset="0"/>
              </a:rPr>
              <a:t>Freud’s rampant libidinal drives in </a:t>
            </a:r>
            <a:r>
              <a:rPr lang="en-GB" dirty="0" err="1" smtClean="0">
                <a:latin typeface="Times New Roman" panose="02020603050405020304" pitchFamily="18" charset="0"/>
                <a:cs typeface="Times New Roman" panose="02020603050405020304" pitchFamily="18" charset="0"/>
              </a:rPr>
              <a:t>Lacan’s</a:t>
            </a:r>
            <a:r>
              <a:rPr lang="en-GB" dirty="0" smtClean="0">
                <a:latin typeface="Times New Roman" panose="02020603050405020304" pitchFamily="18" charset="0"/>
                <a:cs typeface="Times New Roman" panose="02020603050405020304" pitchFamily="18" charset="0"/>
              </a:rPr>
              <a:t> version become shifting signiﬁers, which constantly slide around each other, making any kind of deﬁnitive meaning impossible (this before Derrida’s </a:t>
            </a:r>
            <a:r>
              <a:rPr lang="en-GB" i="1" dirty="0" err="1" smtClean="0">
                <a:latin typeface="Times New Roman" panose="02020603050405020304" pitchFamily="18" charset="0"/>
                <a:cs typeface="Times New Roman" panose="02020603050405020304" pitchFamily="18" charset="0"/>
              </a:rPr>
              <a:t>différance</a:t>
            </a:r>
            <a:r>
              <a:rPr lang="en-GB" dirty="0" smtClean="0">
                <a:latin typeface="Times New Roman" panose="02020603050405020304" pitchFamily="18" charset="0"/>
                <a:cs typeface="Times New Roman" panose="02020603050405020304" pitchFamily="18" charset="0"/>
              </a:rPr>
              <a:t>). </a:t>
            </a:r>
          </a:p>
          <a:p>
            <a:r>
              <a:rPr lang="en-GB" dirty="0" smtClean="0">
                <a:latin typeface="Times New Roman" panose="02020603050405020304" pitchFamily="18" charset="0"/>
                <a:cs typeface="Times New Roman" panose="02020603050405020304" pitchFamily="18" charset="0"/>
              </a:rPr>
              <a:t>Concepts like “I” (identity, ego, self) have no meaning.</a:t>
            </a:r>
          </a:p>
          <a:p>
            <a:r>
              <a:rPr lang="en-GB" dirty="0" smtClean="0">
                <a:latin typeface="Times New Roman" panose="02020603050405020304" pitchFamily="18" charset="0"/>
                <a:cs typeface="Times New Roman" panose="02020603050405020304" pitchFamily="18" charset="0"/>
              </a:rPr>
              <a:t>The conscious mind, the self that says “I,” is an illusion created by the unconscious during the mirror stage.</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88017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994122"/>
          </a:xfrm>
        </p:spPr>
        <p:txBody>
          <a:bodyPr/>
          <a:lstStyle/>
          <a:p>
            <a:r>
              <a:rPr lang="en-GB" dirty="0" smtClean="0">
                <a:latin typeface="Times New Roman" panose="02020603050405020304" pitchFamily="18" charset="0"/>
                <a:cs typeface="Times New Roman" panose="02020603050405020304" pitchFamily="18" charset="0"/>
              </a:rPr>
              <a:t>The Other</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457200" y="1268760"/>
            <a:ext cx="8229600" cy="4857403"/>
          </a:xfrm>
        </p:spPr>
        <p:txBody>
          <a:bodyPr>
            <a:normAutofit fontScale="92500" lnSpcReduction="20000"/>
          </a:bodyPr>
          <a:lstStyle/>
          <a:p>
            <a:r>
              <a:rPr lang="en-GB" dirty="0" smtClean="0">
                <a:latin typeface="Times New Roman" panose="02020603050405020304" pitchFamily="18" charset="0"/>
                <a:cs typeface="Times New Roman" panose="02020603050405020304" pitchFamily="18" charset="0"/>
              </a:rPr>
              <a:t>Like the linguistic system that is a context that gives meaning to an individual word, the Other in psychoanalysis is the ﬁeld of social relations, unconscious processes, and forms of signiﬁcation that deﬁne the individual self. The Other tends to take on authority, even divinity. </a:t>
            </a:r>
          </a:p>
          <a:p>
            <a:r>
              <a:rPr lang="en-GB" dirty="0" smtClean="0">
                <a:latin typeface="Times New Roman" panose="02020603050405020304" pitchFamily="18" charset="0"/>
                <a:cs typeface="Times New Roman" panose="02020603050405020304" pitchFamily="18" charset="0"/>
              </a:rPr>
              <a:t>The individual human subject is delusional and imagines itself to be a self-determining identity, the purpose of Lacanian analysis is to free the subject from its attachment to fantasy (the ego) by encouraging  it to come to terms with its place within the larger structure that is the Other. </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51748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706090"/>
          </a:xfrm>
        </p:spPr>
        <p:txBody>
          <a:bodyPr>
            <a:normAutofit fontScale="90000"/>
          </a:bodyPr>
          <a:lstStyle/>
          <a:p>
            <a:r>
              <a:rPr lang="en-GB" dirty="0" smtClean="0">
                <a:latin typeface="Times New Roman" panose="02020603050405020304" pitchFamily="18" charset="0"/>
                <a:cs typeface="Times New Roman" panose="02020603050405020304" pitchFamily="18" charset="0"/>
              </a:rPr>
              <a:t>The mirror stage/phase</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457200" y="980728"/>
            <a:ext cx="8229600" cy="5145435"/>
          </a:xfrm>
        </p:spPr>
        <p:txBody>
          <a:bodyPr>
            <a:normAutofit fontScale="92500" lnSpcReduction="10000"/>
          </a:bodyPr>
          <a:lstStyle/>
          <a:p>
            <a:r>
              <a:rPr lang="en-GB" dirty="0" smtClean="0">
                <a:latin typeface="Times New Roman" panose="02020603050405020304" pitchFamily="18" charset="0"/>
                <a:cs typeface="Times New Roman" panose="02020603050405020304" pitchFamily="18" charset="0"/>
              </a:rPr>
              <a:t>Marks the moment when a child distinguishes his or her body from its reflected image.</a:t>
            </a:r>
          </a:p>
          <a:p>
            <a:r>
              <a:rPr lang="en-GB" dirty="0" smtClean="0">
                <a:latin typeface="Times New Roman" panose="02020603050405020304" pitchFamily="18" charset="0"/>
                <a:cs typeface="Times New Roman" panose="02020603050405020304" pitchFamily="18" charset="0"/>
              </a:rPr>
              <a:t>To be added to the sequence of Freud’s oral, anal, and phallic stages. </a:t>
            </a:r>
          </a:p>
          <a:p>
            <a:r>
              <a:rPr lang="en-GB" dirty="0" err="1" smtClean="0">
                <a:latin typeface="Times New Roman" panose="02020603050405020304" pitchFamily="18" charset="0"/>
                <a:cs typeface="Times New Roman" panose="02020603050405020304" pitchFamily="18" charset="0"/>
              </a:rPr>
              <a:t>Lacan</a:t>
            </a:r>
            <a:r>
              <a:rPr lang="en-GB" dirty="0" smtClean="0">
                <a:latin typeface="Times New Roman" panose="02020603050405020304" pitchFamily="18" charset="0"/>
                <a:cs typeface="Times New Roman" panose="02020603050405020304" pitchFamily="18" charset="0"/>
              </a:rPr>
              <a:t> later introduced the acquisition of language as an additional important factor in the development of the self: Language cancels the immediacy of perception, so that the acquisition of a symbol-making capacity occurs simultaneously with separation from the early attachment to the mother. </a:t>
            </a:r>
          </a:p>
        </p:txBody>
      </p:sp>
    </p:spTree>
    <p:extLst>
      <p:ext uri="{BB962C8B-B14F-4D97-AF65-F5344CB8AC3E}">
        <p14:creationId xmlns:p14="http://schemas.microsoft.com/office/powerpoint/2010/main" val="40213903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What is psychoanalysis?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lnSpcReduction="10000"/>
          </a:bodyPr>
          <a:lstStyle/>
          <a:p>
            <a:r>
              <a:rPr lang="en-GB" dirty="0" smtClean="0">
                <a:latin typeface="Times New Roman" panose="02020603050405020304" pitchFamily="18" charset="0"/>
                <a:cs typeface="Times New Roman" panose="02020603050405020304" pitchFamily="18" charset="0"/>
              </a:rPr>
              <a:t>NOT: psychology (the conscious operations of the mind or cognitive science (mind’s neural architecture),</a:t>
            </a:r>
          </a:p>
          <a:p>
            <a:r>
              <a:rPr lang="en-GB" dirty="0" smtClean="0">
                <a:latin typeface="Times New Roman" panose="02020603050405020304" pitchFamily="18" charset="0"/>
                <a:cs typeface="Times New Roman" panose="02020603050405020304" pitchFamily="18" charset="0"/>
              </a:rPr>
              <a:t>BUT dynamic interactions between the conscious mind and the unconscious, and the human subject and its social environment.</a:t>
            </a:r>
          </a:p>
          <a:p>
            <a:r>
              <a:rPr lang="en-GB" dirty="0" smtClean="0">
                <a:latin typeface="Times New Roman" panose="02020603050405020304" pitchFamily="18" charset="0"/>
                <a:cs typeface="Times New Roman" panose="02020603050405020304" pitchFamily="18" charset="0"/>
              </a:rPr>
              <a:t>Psychology, sexology, psychiatry, literary criticism, dream interpretation and Freud’s clinical practice</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77522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The mirror stage/phase</a:t>
            </a:r>
            <a:endParaRPr lang="en-GB" dirty="0"/>
          </a:p>
        </p:txBody>
      </p:sp>
      <p:sp>
        <p:nvSpPr>
          <p:cNvPr id="3" name="Tartalom helye 2"/>
          <p:cNvSpPr>
            <a:spLocks noGrp="1"/>
          </p:cNvSpPr>
          <p:nvPr>
            <p:ph idx="1"/>
          </p:nvPr>
        </p:nvSpPr>
        <p:spPr>
          <a:xfrm>
            <a:off x="457200" y="1417638"/>
            <a:ext cx="8229600" cy="4963690"/>
          </a:xfrm>
        </p:spPr>
        <p:txBody>
          <a:bodyPr>
            <a:normAutofit fontScale="92500" lnSpcReduction="20000"/>
          </a:bodyPr>
          <a:lstStyle/>
          <a:p>
            <a:r>
              <a:rPr lang="en-GB" dirty="0">
                <a:latin typeface="Times New Roman" panose="02020603050405020304" pitchFamily="18" charset="0"/>
                <a:cs typeface="Times New Roman" panose="02020603050405020304" pitchFamily="18" charset="0"/>
              </a:rPr>
              <a:t>The function of nomination (or naming) arises at this stage, especially when exercised by the father, whose structural role is to lay down the law, in the first instance by breaking the developmental fusion of the mother and the child. Commensurate with this stage is a shift from the “No!” of the father (</a:t>
            </a:r>
            <a:r>
              <a:rPr lang="en-GB" i="1" dirty="0">
                <a:latin typeface="Times New Roman" panose="02020603050405020304" pitchFamily="18" charset="0"/>
                <a:cs typeface="Times New Roman" panose="02020603050405020304" pitchFamily="18" charset="0"/>
              </a:rPr>
              <a:t>le non du </a:t>
            </a:r>
            <a:r>
              <a:rPr lang="en-GB" i="1" dirty="0" err="1">
                <a:latin typeface="Times New Roman" panose="02020603050405020304" pitchFamily="18" charset="0"/>
                <a:cs typeface="Times New Roman" panose="02020603050405020304" pitchFamily="18" charset="0"/>
              </a:rPr>
              <a:t>père</a:t>
            </a:r>
            <a:r>
              <a:rPr lang="en-GB" dirty="0">
                <a:latin typeface="Times New Roman" panose="02020603050405020304" pitchFamily="18" charset="0"/>
                <a:cs typeface="Times New Roman" panose="02020603050405020304" pitchFamily="18" charset="0"/>
              </a:rPr>
              <a:t>) to the “name” of the father (</a:t>
            </a:r>
            <a:r>
              <a:rPr lang="en-GB" i="1" dirty="0">
                <a:latin typeface="Times New Roman" panose="02020603050405020304" pitchFamily="18" charset="0"/>
                <a:cs typeface="Times New Roman" panose="02020603050405020304" pitchFamily="18" charset="0"/>
              </a:rPr>
              <a:t>le nom du </a:t>
            </a:r>
            <a:r>
              <a:rPr lang="en-GB" i="1" dirty="0" err="1">
                <a:latin typeface="Times New Roman" panose="02020603050405020304" pitchFamily="18" charset="0"/>
                <a:cs typeface="Times New Roman" panose="02020603050405020304" pitchFamily="18" charset="0"/>
              </a:rPr>
              <a:t>père</a:t>
            </a:r>
            <a:r>
              <a:rPr lang="en-GB" dirty="0">
                <a:latin typeface="Times New Roman" panose="02020603050405020304" pitchFamily="18" charset="0"/>
                <a:cs typeface="Times New Roman" panose="02020603050405020304" pitchFamily="18" charset="0"/>
              </a:rPr>
              <a:t>). The symbol replaces perceptual experience and comes to stand in for the absent fusion with the mother. By substituting for the thing (the mother’s body), the symbol frees the child to develop as a separate being</a:t>
            </a:r>
            <a:r>
              <a:rPr lang="en-GB" dirty="0" smtClean="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08286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706090"/>
          </a:xfrm>
        </p:spPr>
        <p:txBody>
          <a:bodyPr>
            <a:normAutofit fontScale="90000"/>
          </a:bodyPr>
          <a:lstStyle/>
          <a:p>
            <a:r>
              <a:rPr lang="en-GB" dirty="0" smtClean="0">
                <a:latin typeface="Times New Roman" panose="02020603050405020304" pitchFamily="18" charset="0"/>
                <a:cs typeface="Times New Roman" panose="02020603050405020304" pitchFamily="18" charset="0"/>
              </a:rPr>
              <a:t>The Real</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323528" y="980728"/>
            <a:ext cx="8496944" cy="5688632"/>
          </a:xfrm>
        </p:spPr>
        <p:txBody>
          <a:bodyPr>
            <a:normAutofit fontScale="92500" lnSpcReduction="20000"/>
          </a:bodyPr>
          <a:lstStyle/>
          <a:p>
            <a:r>
              <a:rPr lang="en-GB" dirty="0" smtClean="0">
                <a:latin typeface="Times New Roman" panose="02020603050405020304" pitchFamily="18" charset="0"/>
                <a:cs typeface="Times New Roman" panose="02020603050405020304" pitchFamily="18" charset="0"/>
              </a:rPr>
              <a:t>The infant has no perception of itself as a separate individual; rather, is aware only of its needs and the satisfaction of those needs. </a:t>
            </a:r>
          </a:p>
          <a:p>
            <a:r>
              <a:rPr lang="en-GB" dirty="0" smtClean="0">
                <a:latin typeface="Times New Roman" panose="02020603050405020304" pitchFamily="18" charset="0"/>
                <a:cs typeface="Times New Roman" panose="02020603050405020304" pitchFamily="18" charset="0"/>
              </a:rPr>
              <a:t>There is no language or need for representation because what the baby needs is always there. </a:t>
            </a:r>
          </a:p>
          <a:p>
            <a:r>
              <a:rPr lang="en-GB" dirty="0" smtClean="0">
                <a:latin typeface="Times New Roman" panose="02020603050405020304" pitchFamily="18" charset="0"/>
                <a:cs typeface="Times New Roman" panose="02020603050405020304" pitchFamily="18" charset="0"/>
              </a:rPr>
              <a:t>Must be abandoned to become a language-using speaking</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separate subject. </a:t>
            </a:r>
          </a:p>
          <a:p>
            <a:r>
              <a:rPr lang="en-GB" dirty="0" smtClean="0">
                <a:latin typeface="Times New Roman" panose="02020603050405020304" pitchFamily="18" charset="0"/>
                <a:cs typeface="Times New Roman" panose="02020603050405020304" pitchFamily="18" charset="0"/>
              </a:rPr>
              <a:t>A threat to the stability of the Symbolic Order. </a:t>
            </a:r>
          </a:p>
          <a:p>
            <a:r>
              <a:rPr lang="en-GB" dirty="0" smtClean="0">
                <a:latin typeface="Times New Roman" panose="02020603050405020304" pitchFamily="18" charset="0"/>
                <a:cs typeface="Times New Roman" panose="02020603050405020304" pitchFamily="18" charset="0"/>
              </a:rPr>
              <a:t>In feminist theory is often associated with the maternal body, which must be renounced in order to gain entry to language in the Symbolic Order; the Phallus as centre of the Symbolic is thus established against, and in fear of, the realm of the Real.</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00057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778098"/>
          </a:xfrm>
        </p:spPr>
        <p:txBody>
          <a:bodyPr>
            <a:normAutofit/>
          </a:bodyPr>
          <a:lstStyle/>
          <a:p>
            <a:r>
              <a:rPr lang="en-GB" dirty="0" smtClean="0">
                <a:latin typeface="Times New Roman" panose="02020603050405020304" pitchFamily="18" charset="0"/>
                <a:cs typeface="Times New Roman" panose="02020603050405020304" pitchFamily="18" charset="0"/>
              </a:rPr>
              <a:t>The Imaginary</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323528" y="1052736"/>
            <a:ext cx="8363272" cy="5472608"/>
          </a:xfrm>
        </p:spPr>
        <p:txBody>
          <a:bodyPr>
            <a:normAutofit fontScale="85000" lnSpcReduction="10000"/>
          </a:bodyPr>
          <a:lstStyle/>
          <a:p>
            <a:r>
              <a:rPr lang="hu-HU" dirty="0" smtClean="0">
                <a:latin typeface="Times New Roman" panose="02020603050405020304" pitchFamily="18" charset="0"/>
                <a:cs typeface="Times New Roman" panose="02020603050405020304" pitchFamily="18" charset="0"/>
              </a:rPr>
              <a:t>O</a:t>
            </a:r>
            <a:r>
              <a:rPr lang="en-GB" dirty="0" smtClean="0">
                <a:latin typeface="Times New Roman" panose="02020603050405020304" pitchFamily="18" charset="0"/>
                <a:cs typeface="Times New Roman" panose="02020603050405020304" pitchFamily="18" charset="0"/>
              </a:rPr>
              <a:t>ne </a:t>
            </a:r>
            <a:r>
              <a:rPr lang="en-GB" dirty="0">
                <a:latin typeface="Times New Roman" panose="02020603050405020304" pitchFamily="18" charset="0"/>
                <a:cs typeface="Times New Roman" panose="02020603050405020304" pitchFamily="18" charset="0"/>
              </a:rPr>
              <a:t>of three realms </a:t>
            </a:r>
            <a:r>
              <a:rPr lang="en-GB" dirty="0" smtClean="0">
                <a:latin typeface="Times New Roman" panose="02020603050405020304" pitchFamily="18" charset="0"/>
                <a:cs typeface="Times New Roman" panose="02020603050405020304" pitchFamily="18" charset="0"/>
              </a:rPr>
              <a:t>a </a:t>
            </a:r>
            <a:r>
              <a:rPr lang="en-GB" dirty="0">
                <a:latin typeface="Times New Roman" panose="02020603050405020304" pitchFamily="18" charset="0"/>
                <a:cs typeface="Times New Roman" panose="02020603050405020304" pitchFamily="18" charset="0"/>
              </a:rPr>
              <a:t>child must pass through to become a linguistic </a:t>
            </a:r>
            <a:r>
              <a:rPr lang="en-GB" dirty="0" smtClean="0">
                <a:latin typeface="Times New Roman" panose="02020603050405020304" pitchFamily="18" charset="0"/>
                <a:cs typeface="Times New Roman" panose="02020603050405020304" pitchFamily="18" charset="0"/>
              </a:rPr>
              <a:t>speaking</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Subject. </a:t>
            </a:r>
            <a:endParaRPr lang="hu-HU" dirty="0" smtClean="0">
              <a:latin typeface="Times New Roman" panose="02020603050405020304" pitchFamily="18" charset="0"/>
              <a:cs typeface="Times New Roman" panose="02020603050405020304" pitchFamily="18" charset="0"/>
            </a:endParaRPr>
          </a:p>
          <a:p>
            <a:r>
              <a:rPr lang="en-GB" dirty="0" smtClean="0">
                <a:latin typeface="Times New Roman" panose="02020603050405020304" pitchFamily="18" charset="0"/>
                <a:cs typeface="Times New Roman" panose="02020603050405020304" pitchFamily="18" charset="0"/>
              </a:rPr>
              <a:t>When </a:t>
            </a:r>
            <a:r>
              <a:rPr lang="en-GB" dirty="0">
                <a:latin typeface="Times New Roman" panose="02020603050405020304" pitchFamily="18" charset="0"/>
                <a:cs typeface="Times New Roman" panose="02020603050405020304" pitchFamily="18" charset="0"/>
              </a:rPr>
              <a:t>the child begins </a:t>
            </a:r>
            <a:r>
              <a:rPr lang="en-GB" dirty="0" smtClean="0">
                <a:latin typeface="Times New Roman" panose="02020603050405020304" pitchFamily="18" charset="0"/>
                <a:cs typeface="Times New Roman" panose="02020603050405020304" pitchFamily="18" charset="0"/>
              </a:rPr>
              <a:t>to</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use </a:t>
            </a:r>
            <a:r>
              <a:rPr lang="en-GB" dirty="0">
                <a:latin typeface="Times New Roman" panose="02020603050405020304" pitchFamily="18" charset="0"/>
                <a:cs typeface="Times New Roman" panose="02020603050405020304" pitchFamily="18" charset="0"/>
              </a:rPr>
              <a:t>images for its psychological development—such as </a:t>
            </a:r>
            <a:r>
              <a:rPr lang="en-GB" dirty="0" smtClean="0">
                <a:latin typeface="Times New Roman" panose="02020603050405020304" pitchFamily="18" charset="0"/>
                <a:cs typeface="Times New Roman" panose="02020603050405020304" pitchFamily="18" charset="0"/>
              </a:rPr>
              <a:t>internalizing</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an </a:t>
            </a:r>
            <a:r>
              <a:rPr lang="en-GB" dirty="0">
                <a:latin typeface="Times New Roman" panose="02020603050405020304" pitchFamily="18" charset="0"/>
                <a:cs typeface="Times New Roman" panose="02020603050405020304" pitchFamily="18" charset="0"/>
              </a:rPr>
              <a:t>image of a face—it enters the Imaginary realm. Within</a:t>
            </a:r>
          </a:p>
          <a:p>
            <a:r>
              <a:rPr lang="en-GB" dirty="0" smtClean="0">
                <a:latin typeface="Times New Roman" panose="02020603050405020304" pitchFamily="18" charset="0"/>
                <a:cs typeface="Times New Roman" panose="02020603050405020304" pitchFamily="18" charset="0"/>
              </a:rPr>
              <a:t>the Imaginary, the child experiences the mirror phase, it internalizes an Imaginary specular image of a whole body, which comes to replace its fragmentary experience of its own body parts (</a:t>
            </a:r>
            <a:r>
              <a:rPr lang="en-GB" dirty="0" err="1" smtClean="0">
                <a:latin typeface="Times New Roman" panose="02020603050405020304" pitchFamily="18" charset="0"/>
                <a:cs typeface="Times New Roman" panose="02020603050405020304" pitchFamily="18" charset="0"/>
              </a:rPr>
              <a:t>mis</a:t>
            </a:r>
            <a:r>
              <a:rPr lang="en-GB" dirty="0" smtClean="0">
                <a:latin typeface="Times New Roman" panose="02020603050405020304" pitchFamily="18" charset="0"/>
                <a:cs typeface="Times New Roman" panose="02020603050405020304" pitchFamily="18" charset="0"/>
              </a:rPr>
              <a:t>-recognition).</a:t>
            </a:r>
          </a:p>
          <a:p>
            <a:r>
              <a:rPr lang="hu-HU" dirty="0" smtClean="0">
                <a:latin typeface="Times New Roman" panose="02020603050405020304" pitchFamily="18" charset="0"/>
                <a:cs typeface="Times New Roman" panose="02020603050405020304" pitchFamily="18" charset="0"/>
              </a:rPr>
              <a:t>T</a:t>
            </a:r>
            <a:r>
              <a:rPr lang="en-GB" dirty="0" smtClean="0">
                <a:latin typeface="Times New Roman" panose="02020603050405020304" pitchFamily="18" charset="0"/>
                <a:cs typeface="Times New Roman" panose="02020603050405020304" pitchFamily="18" charset="0"/>
              </a:rPr>
              <a:t>he </a:t>
            </a:r>
            <a:r>
              <a:rPr lang="en-GB" dirty="0">
                <a:latin typeface="Times New Roman" panose="02020603050405020304" pitchFamily="18" charset="0"/>
                <a:cs typeface="Times New Roman" panose="02020603050405020304" pitchFamily="18" charset="0"/>
              </a:rPr>
              <a:t>visual or specular self internalized in </a:t>
            </a:r>
            <a:r>
              <a:rPr lang="en-GB" dirty="0" smtClean="0">
                <a:latin typeface="Times New Roman" panose="02020603050405020304" pitchFamily="18" charset="0"/>
                <a:cs typeface="Times New Roman" panose="02020603050405020304" pitchFamily="18" charset="0"/>
              </a:rPr>
              <a:t>the</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Imaginary </a:t>
            </a:r>
            <a:r>
              <a:rPr lang="en-GB" dirty="0">
                <a:latin typeface="Times New Roman" panose="02020603050405020304" pitchFamily="18" charset="0"/>
                <a:cs typeface="Times New Roman" panose="02020603050405020304" pitchFamily="18" charset="0"/>
              </a:rPr>
              <a:t>becomes the basis for the linguistic speaking </a:t>
            </a:r>
            <a:r>
              <a:rPr lang="en-GB" dirty="0" smtClean="0">
                <a:latin typeface="Times New Roman" panose="02020603050405020304" pitchFamily="18" charset="0"/>
                <a:cs typeface="Times New Roman" panose="02020603050405020304" pitchFamily="18" charset="0"/>
              </a:rPr>
              <a:t>self—the</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self </a:t>
            </a:r>
            <a:r>
              <a:rPr lang="en-GB" dirty="0">
                <a:latin typeface="Times New Roman" panose="02020603050405020304" pitchFamily="18" charset="0"/>
                <a:cs typeface="Times New Roman" panose="02020603050405020304" pitchFamily="18" charset="0"/>
              </a:rPr>
              <a:t>who says “I”—in the Symbolic Order. </a:t>
            </a:r>
          </a:p>
        </p:txBody>
      </p:sp>
    </p:spTree>
    <p:extLst>
      <p:ext uri="{BB962C8B-B14F-4D97-AF65-F5344CB8AC3E}">
        <p14:creationId xmlns:p14="http://schemas.microsoft.com/office/powerpoint/2010/main" val="25512743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778098"/>
          </a:xfrm>
        </p:spPr>
        <p:txBody>
          <a:bodyPr/>
          <a:lstStyle/>
          <a:p>
            <a:r>
              <a:rPr lang="en-GB" dirty="0" smtClean="0">
                <a:latin typeface="Times New Roman" panose="02020603050405020304" pitchFamily="18" charset="0"/>
                <a:cs typeface="Times New Roman" panose="02020603050405020304" pitchFamily="18" charset="0"/>
              </a:rPr>
              <a:t>The Symbolic Realm/Order</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323528" y="1052736"/>
            <a:ext cx="8568952" cy="5616624"/>
          </a:xfrm>
        </p:spPr>
        <p:txBody>
          <a:bodyPr>
            <a:normAutofit fontScale="85000" lnSpcReduction="20000"/>
          </a:bodyPr>
          <a:lstStyle/>
          <a:p>
            <a:r>
              <a:rPr lang="en-GB" dirty="0" smtClean="0">
                <a:latin typeface="Times New Roman" panose="02020603050405020304" pitchFamily="18" charset="0"/>
                <a:cs typeface="Times New Roman" panose="02020603050405020304" pitchFamily="18" charset="0"/>
              </a:rPr>
              <a:t>Transition of the primitive infant into a civilized adult who can represent itself and its world through symbols, specifically through the combination of signifiers and </a:t>
            </a:r>
            <a:r>
              <a:rPr lang="en-GB" dirty="0" err="1" smtClean="0">
                <a:latin typeface="Times New Roman" panose="02020603050405020304" pitchFamily="18" charset="0"/>
                <a:cs typeface="Times New Roman" panose="02020603050405020304" pitchFamily="18" charset="0"/>
              </a:rPr>
              <a:t>signifieds</a:t>
            </a:r>
            <a:r>
              <a:rPr lang="en-GB" dirty="0" smtClean="0">
                <a:latin typeface="Times New Roman" panose="02020603050405020304" pitchFamily="18" charset="0"/>
                <a:cs typeface="Times New Roman" panose="02020603050405020304" pitchFamily="18" charset="0"/>
              </a:rPr>
              <a:t> that create stable signs.</a:t>
            </a:r>
          </a:p>
          <a:p>
            <a:r>
              <a:rPr lang="en-GB" dirty="0" smtClean="0">
                <a:latin typeface="Times New Roman" panose="02020603050405020304" pitchFamily="18" charset="0"/>
                <a:cs typeface="Times New Roman" panose="02020603050405020304" pitchFamily="18" charset="0"/>
              </a:rPr>
              <a:t>Freud’s idea of the resolutions of the Oedipus Complex, Levi-Strauss’ idea of symbolic exchange as a structuring principle of all cultures, and de Saussure</a:t>
            </a:r>
            <a:r>
              <a:rPr lang="hu-HU" dirty="0" smtClean="0">
                <a:latin typeface="Times New Roman" panose="02020603050405020304" pitchFamily="18" charset="0"/>
                <a:cs typeface="Times New Roman" panose="02020603050405020304" pitchFamily="18" charset="0"/>
              </a:rPr>
              <a:t>’s</a:t>
            </a:r>
            <a:r>
              <a:rPr lang="en-GB" dirty="0" smtClean="0">
                <a:latin typeface="Times New Roman" panose="02020603050405020304" pitchFamily="18" charset="0"/>
                <a:cs typeface="Times New Roman" panose="02020603050405020304" pitchFamily="18" charset="0"/>
              </a:rPr>
              <a:t> idea of linguistic representations. </a:t>
            </a:r>
          </a:p>
          <a:p>
            <a:r>
              <a:rPr lang="hu-HU" dirty="0" smtClean="0">
                <a:latin typeface="Times New Roman" panose="02020603050405020304" pitchFamily="18" charset="0"/>
                <a:cs typeface="Times New Roman" panose="02020603050405020304" pitchFamily="18" charset="0"/>
              </a:rPr>
              <a:t>T</a:t>
            </a:r>
            <a:r>
              <a:rPr lang="en-GB" dirty="0" smtClean="0">
                <a:latin typeface="Times New Roman" panose="02020603050405020304" pitchFamily="18" charset="0"/>
                <a:cs typeface="Times New Roman" panose="02020603050405020304" pitchFamily="18" charset="0"/>
              </a:rPr>
              <a:t>he transition from the Imaginary into the Symbolic is always incomplete.</a:t>
            </a:r>
          </a:p>
          <a:p>
            <a:r>
              <a:rPr lang="en-GB" dirty="0" smtClean="0">
                <a:latin typeface="Times New Roman" panose="02020603050405020304" pitchFamily="18" charset="0"/>
                <a:cs typeface="Times New Roman" panose="02020603050405020304" pitchFamily="18" charset="0"/>
              </a:rPr>
              <a:t>Child’s ability to name that image of itself, its ego-ideal, as “me” or “I.” Putting a linguistic signifier—the sound-image “I”—together with the concept of “self” as an integrated bounded whole completes the sign that, in language, means “selfhood.” </a:t>
            </a:r>
          </a:p>
        </p:txBody>
      </p:sp>
    </p:spTree>
    <p:extLst>
      <p:ext uri="{BB962C8B-B14F-4D97-AF65-F5344CB8AC3E}">
        <p14:creationId xmlns:p14="http://schemas.microsoft.com/office/powerpoint/2010/main" val="26862127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706090"/>
          </a:xfrm>
        </p:spPr>
        <p:txBody>
          <a:bodyPr>
            <a:normAutofit fontScale="90000"/>
          </a:bodyPr>
          <a:lstStyle/>
          <a:p>
            <a:r>
              <a:rPr lang="en-GB" dirty="0" smtClean="0">
                <a:latin typeface="Times New Roman" panose="02020603050405020304" pitchFamily="18" charset="0"/>
                <a:cs typeface="Times New Roman" panose="02020603050405020304" pitchFamily="18" charset="0"/>
              </a:rPr>
              <a:t>The Symbolic 2</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457200" y="1052736"/>
            <a:ext cx="8229600" cy="5400600"/>
          </a:xfrm>
        </p:spPr>
        <p:txBody>
          <a:bodyPr>
            <a:normAutofit fontScale="85000" lnSpcReduction="20000"/>
          </a:bodyPr>
          <a:lstStyle/>
          <a:p>
            <a:r>
              <a:rPr lang="en-GB" dirty="0" smtClean="0">
                <a:latin typeface="Times New Roman" panose="02020603050405020304" pitchFamily="18" charset="0"/>
                <a:cs typeface="Times New Roman" panose="02020603050405020304" pitchFamily="18" charset="0"/>
              </a:rPr>
              <a:t>Participation requires that the language using subject comes under the authority of the Phallus, which is the centre of the Symbolic Realm. The subject is constituted as lack or absence, and feels constant (and unfulfillable) desire to occupy the central position of the Phallus.</a:t>
            </a:r>
          </a:p>
          <a:p>
            <a:r>
              <a:rPr lang="en-GB" dirty="0" smtClean="0">
                <a:latin typeface="Times New Roman" panose="02020603050405020304" pitchFamily="18" charset="0"/>
                <a:cs typeface="Times New Roman" panose="02020603050405020304" pitchFamily="18" charset="0"/>
              </a:rPr>
              <a:t>Unlike the humanist concept of the self as creating its own meaning, the subject within the Symbolic is subjected to the rules of language; meaning is a product not of the individual but of the structure of language and of culture itself. </a:t>
            </a:r>
          </a:p>
          <a:p>
            <a:r>
              <a:rPr lang="en-GB" dirty="0" smtClean="0">
                <a:latin typeface="Times New Roman" panose="02020603050405020304" pitchFamily="18" charset="0"/>
                <a:cs typeface="Times New Roman" panose="02020603050405020304" pitchFamily="18" charset="0"/>
              </a:rPr>
              <a:t>A person enters the Symbolic Order and takes up a subject position in relation to the Phallus (the transcendental signified, the ultimate source of the meaning of the signifiers being exchanged). </a:t>
            </a:r>
          </a:p>
        </p:txBody>
      </p:sp>
    </p:spTree>
    <p:extLst>
      <p:ext uri="{BB962C8B-B14F-4D97-AF65-F5344CB8AC3E}">
        <p14:creationId xmlns:p14="http://schemas.microsoft.com/office/powerpoint/2010/main" val="18532550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778098"/>
          </a:xfrm>
        </p:spPr>
        <p:txBody>
          <a:bodyPr/>
          <a:lstStyle/>
          <a:p>
            <a:r>
              <a:rPr lang="en-GB" dirty="0" smtClean="0">
                <a:latin typeface="Times New Roman" panose="02020603050405020304" pitchFamily="18" charset="0"/>
                <a:cs typeface="Times New Roman" panose="02020603050405020304" pitchFamily="18" charset="0"/>
              </a:rPr>
              <a:t>Castration</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323528" y="1052736"/>
            <a:ext cx="8496944" cy="5616624"/>
          </a:xfrm>
        </p:spPr>
        <p:txBody>
          <a:bodyPr>
            <a:normAutofit fontScale="85000" lnSpcReduction="10000"/>
          </a:bodyPr>
          <a:lstStyle/>
          <a:p>
            <a:r>
              <a:rPr lang="en-GB" dirty="0" smtClean="0">
                <a:latin typeface="Times New Roman" panose="02020603050405020304" pitchFamily="18" charset="0"/>
                <a:cs typeface="Times New Roman" panose="02020603050405020304" pitchFamily="18" charset="0"/>
              </a:rPr>
              <a:t>In Freud, castration is the ultimate fear, as a boy’s narcissistic ego is invested in his penis as his primary source of pleasure. </a:t>
            </a:r>
          </a:p>
          <a:p>
            <a:r>
              <a:rPr lang="en-GB" dirty="0" smtClean="0">
                <a:latin typeface="Times New Roman" panose="02020603050405020304" pitchFamily="18" charset="0"/>
                <a:cs typeface="Times New Roman" panose="02020603050405020304" pitchFamily="18" charset="0"/>
              </a:rPr>
              <a:t>Penis envy for females: a girl who discovers she is already castrated, desperately wants to obtain a penis of her own to make up for her lack. </a:t>
            </a:r>
          </a:p>
          <a:p>
            <a:r>
              <a:rPr lang="en-GB" dirty="0" smtClean="0">
                <a:latin typeface="Times New Roman" panose="02020603050405020304" pitchFamily="18" charset="0"/>
                <a:cs typeface="Times New Roman" panose="02020603050405020304" pitchFamily="18" charset="0"/>
              </a:rPr>
              <a:t>In Lacanian, this becomes the power of the Phallus or Name of the Father, the position of full presence or completeness in the centre of the Symbolic; all language-using subjects in the Symbolic are constituted by lack. </a:t>
            </a:r>
          </a:p>
          <a:p>
            <a:r>
              <a:rPr lang="en-GB" dirty="0" smtClean="0">
                <a:latin typeface="Times New Roman" panose="02020603050405020304" pitchFamily="18" charset="0"/>
                <a:cs typeface="Times New Roman" panose="02020603050405020304" pitchFamily="18" charset="0"/>
              </a:rPr>
              <a:t>Feminist theories use these ideas to discuss the possibilities for a feminine language that comes more directly from the unconscious, ungoverned by the Freudian superego or the Lacanian Phallus.</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82873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634082"/>
          </a:xfrm>
        </p:spPr>
        <p:txBody>
          <a:bodyPr>
            <a:normAutofit fontScale="90000"/>
          </a:bodyPr>
          <a:lstStyle/>
          <a:p>
            <a:r>
              <a:rPr lang="en-GB" dirty="0" err="1">
                <a:latin typeface="Times New Roman" panose="02020603050405020304" pitchFamily="18" charset="0"/>
                <a:cs typeface="Times New Roman" panose="02020603050405020304" pitchFamily="18" charset="0"/>
              </a:rPr>
              <a:t>Slavoj</a:t>
            </a:r>
            <a:r>
              <a:rPr lang="en-GB" dirty="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Žižek</a:t>
            </a:r>
            <a:r>
              <a:rPr lang="hu-HU"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(b. 1949) </a:t>
            </a:r>
          </a:p>
        </p:txBody>
      </p:sp>
      <p:sp>
        <p:nvSpPr>
          <p:cNvPr id="3" name="Tartalom helye 2"/>
          <p:cNvSpPr>
            <a:spLocks noGrp="1"/>
          </p:cNvSpPr>
          <p:nvPr>
            <p:ph idx="1"/>
          </p:nvPr>
        </p:nvSpPr>
        <p:spPr>
          <a:xfrm>
            <a:off x="457200" y="1052736"/>
            <a:ext cx="8229600" cy="5472608"/>
          </a:xfrm>
        </p:spPr>
        <p:txBody>
          <a:bodyPr>
            <a:normAutofit/>
          </a:bodyPr>
          <a:lstStyle/>
          <a:p>
            <a:r>
              <a:rPr lang="en-GB" dirty="0" smtClean="0">
                <a:latin typeface="Times New Roman" panose="02020603050405020304" pitchFamily="18" charset="0"/>
                <a:cs typeface="Times New Roman" panose="02020603050405020304" pitchFamily="18" charset="0"/>
              </a:rPr>
              <a:t>Slovenian philosopher, combines psychoanalysis, philosophy, and politics.</a:t>
            </a:r>
          </a:p>
          <a:p>
            <a:r>
              <a:rPr lang="en-GB" dirty="0" smtClean="0">
                <a:latin typeface="Times New Roman" panose="02020603050405020304" pitchFamily="18" charset="0"/>
                <a:cs typeface="Times New Roman" panose="02020603050405020304" pitchFamily="18" charset="0"/>
              </a:rPr>
              <a:t>studied psychoanalysis at the University of Paris VIII with </a:t>
            </a:r>
            <a:r>
              <a:rPr lang="en-GB" dirty="0" err="1" smtClean="0">
                <a:latin typeface="Times New Roman" panose="02020603050405020304" pitchFamily="18" charset="0"/>
                <a:cs typeface="Times New Roman" panose="02020603050405020304" pitchFamily="18" charset="0"/>
              </a:rPr>
              <a:t>Lacan’s</a:t>
            </a:r>
            <a:r>
              <a:rPr lang="en-GB" dirty="0" smtClean="0">
                <a:latin typeface="Times New Roman" panose="02020603050405020304" pitchFamily="18" charset="0"/>
                <a:cs typeface="Times New Roman" panose="02020603050405020304" pitchFamily="18" charset="0"/>
              </a:rPr>
              <a:t> son-in-law Jacques-Alain Miller</a:t>
            </a:r>
            <a:r>
              <a:rPr lang="hu-HU" dirty="0" smtClean="0">
                <a:latin typeface="Times New Roman" panose="02020603050405020304" pitchFamily="18" charset="0"/>
                <a:cs typeface="Times New Roman" panose="02020603050405020304" pitchFamily="18" charset="0"/>
              </a:rPr>
              <a:t>.</a:t>
            </a:r>
            <a:endParaRPr lang="en-GB" dirty="0" smtClean="0">
              <a:latin typeface="Times New Roman" panose="02020603050405020304" pitchFamily="18" charset="0"/>
              <a:cs typeface="Times New Roman" panose="02020603050405020304" pitchFamily="18" charset="0"/>
            </a:endParaRPr>
          </a:p>
          <a:p>
            <a:r>
              <a:rPr lang="en-GB" dirty="0" smtClean="0">
                <a:latin typeface="Times New Roman" panose="02020603050405020304" pitchFamily="18" charset="0"/>
                <a:cs typeface="Times New Roman" panose="02020603050405020304" pitchFamily="18" charset="0"/>
              </a:rPr>
              <a:t>More than 40 books.</a:t>
            </a:r>
          </a:p>
          <a:p>
            <a:r>
              <a:rPr lang="en-GB" dirty="0" smtClean="0">
                <a:latin typeface="Times New Roman" panose="02020603050405020304" pitchFamily="18" charset="0"/>
                <a:cs typeface="Times New Roman" panose="02020603050405020304" pitchFamily="18" charset="0"/>
              </a:rPr>
              <a:t>Ran for president in 1990</a:t>
            </a:r>
            <a:r>
              <a:rPr lang="hu-HU" dirty="0" smtClean="0">
                <a:latin typeface="Times New Roman" panose="02020603050405020304" pitchFamily="18" charset="0"/>
                <a:cs typeface="Times New Roman" panose="02020603050405020304" pitchFamily="18" charset="0"/>
              </a:rPr>
              <a:t>.</a:t>
            </a:r>
            <a:endParaRPr lang="en-GB" dirty="0" smtClean="0">
              <a:latin typeface="Times New Roman" panose="02020603050405020304" pitchFamily="18" charset="0"/>
              <a:cs typeface="Times New Roman" panose="02020603050405020304" pitchFamily="18" charset="0"/>
            </a:endParaRPr>
          </a:p>
          <a:p>
            <a:r>
              <a:rPr lang="en-GB" dirty="0" smtClean="0">
                <a:latin typeface="Times New Roman" panose="02020603050405020304" pitchFamily="18" charset="0"/>
                <a:cs typeface="Times New Roman" panose="02020603050405020304" pitchFamily="18" charset="0"/>
              </a:rPr>
              <a:t>Known for an iconoclastic style combining high and low culture.</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28883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850106"/>
          </a:xfrm>
        </p:spPr>
        <p:txBody>
          <a:bodyPr/>
          <a:lstStyle/>
          <a:p>
            <a:r>
              <a:rPr lang="en-GB" dirty="0" smtClean="0">
                <a:latin typeface="Times New Roman" panose="02020603050405020304" pitchFamily="18" charset="0"/>
                <a:cs typeface="Times New Roman" panose="02020603050405020304" pitchFamily="18" charset="0"/>
              </a:rPr>
              <a:t>The marriage of </a:t>
            </a:r>
            <a:r>
              <a:rPr lang="en-GB" dirty="0" err="1" smtClean="0">
                <a:latin typeface="Times New Roman" panose="02020603050405020304" pitchFamily="18" charset="0"/>
                <a:cs typeface="Times New Roman" panose="02020603050405020304" pitchFamily="18" charset="0"/>
              </a:rPr>
              <a:t>Lacan</a:t>
            </a:r>
            <a:r>
              <a:rPr lang="en-GB" dirty="0" smtClean="0">
                <a:latin typeface="Times New Roman" panose="02020603050405020304" pitchFamily="18" charset="0"/>
                <a:cs typeface="Times New Roman" panose="02020603050405020304" pitchFamily="18" charset="0"/>
              </a:rPr>
              <a:t> and Hegel</a:t>
            </a:r>
            <a:endParaRPr lang="en-GB" dirty="0">
              <a:latin typeface="Times New Roman" panose="02020603050405020304" pitchFamily="18" charset="0"/>
              <a:cs typeface="Times New Roman" panose="02020603050405020304" pitchFamily="18" charset="0"/>
            </a:endParaRPr>
          </a:p>
        </p:txBody>
      </p:sp>
      <p:sp>
        <p:nvSpPr>
          <p:cNvPr id="5" name="Tartalom helye 4"/>
          <p:cNvSpPr>
            <a:spLocks noGrp="1"/>
          </p:cNvSpPr>
          <p:nvPr>
            <p:ph idx="1"/>
          </p:nvPr>
        </p:nvSpPr>
        <p:spPr>
          <a:xfrm>
            <a:off x="457200" y="1268760"/>
            <a:ext cx="8229600" cy="5256584"/>
          </a:xfrm>
        </p:spPr>
        <p:txBody>
          <a:bodyPr>
            <a:normAutofit/>
          </a:bodyPr>
          <a:lstStyle/>
          <a:p>
            <a:r>
              <a:rPr lang="en-GB" dirty="0" smtClean="0">
                <a:latin typeface="Times New Roman" panose="02020603050405020304" pitchFamily="18" charset="0"/>
                <a:cs typeface="Times New Roman" panose="02020603050405020304" pitchFamily="18" charset="0"/>
              </a:rPr>
              <a:t>Focuses on the connection btw the Symbolic and the Real and presents the Real as what the Symbolic both depends on </a:t>
            </a:r>
            <a:r>
              <a:rPr lang="en-GB" i="1" dirty="0" smtClean="0">
                <a:latin typeface="Times New Roman" panose="02020603050405020304" pitchFamily="18" charset="0"/>
                <a:cs typeface="Times New Roman" panose="02020603050405020304" pitchFamily="18" charset="0"/>
              </a:rPr>
              <a:t>and</a:t>
            </a:r>
            <a:r>
              <a:rPr lang="en-GB" dirty="0" smtClean="0">
                <a:latin typeface="Times New Roman" panose="02020603050405020304" pitchFamily="18" charset="0"/>
                <a:cs typeface="Times New Roman" panose="02020603050405020304" pitchFamily="18" charset="0"/>
              </a:rPr>
              <a:t> is constantly threatened by.</a:t>
            </a:r>
          </a:p>
          <a:p>
            <a:r>
              <a:rPr lang="en-GB" dirty="0" smtClean="0">
                <a:latin typeface="Times New Roman" panose="02020603050405020304" pitchFamily="18" charset="0"/>
                <a:cs typeface="Times New Roman" panose="02020603050405020304" pitchFamily="18" charset="0"/>
              </a:rPr>
              <a:t>This, based on a radical interpretation of Hegel that stresses not the conclusion of the dialectical process (the absolute idea, totality) but the process of negation (every thesis necessarily provoking an antithesis).</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17706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994122"/>
          </a:xfrm>
        </p:spPr>
        <p:txBody>
          <a:bodyPr>
            <a:normAutofit fontScale="90000"/>
          </a:bodyPr>
          <a:lstStyle/>
          <a:p>
            <a:r>
              <a:rPr lang="en-GB" dirty="0" smtClean="0">
                <a:latin typeface="Times New Roman" panose="02020603050405020304" pitchFamily="18" charset="0"/>
                <a:cs typeface="Times New Roman" panose="02020603050405020304" pitchFamily="18" charset="0"/>
              </a:rPr>
              <a:t>Marrying psychoanalysis  and Marxism</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457200" y="1268760"/>
            <a:ext cx="8291264" cy="5256584"/>
          </a:xfrm>
        </p:spPr>
        <p:txBody>
          <a:bodyPr>
            <a:normAutofit fontScale="85000" lnSpcReduction="10000"/>
          </a:bodyPr>
          <a:lstStyle/>
          <a:p>
            <a:r>
              <a:rPr lang="en-GB" dirty="0" smtClean="0">
                <a:latin typeface="Times New Roman" panose="02020603050405020304" pitchFamily="18" charset="0"/>
                <a:cs typeface="Times New Roman" panose="02020603050405020304" pitchFamily="18" charset="0"/>
              </a:rPr>
              <a:t>Marxist definition of ideology as “false consciousness” refers to a set of beliefs, values, morals, and assumptions that are presented as “natural” but only serve the interests of the dominant social groups. </a:t>
            </a:r>
          </a:p>
          <a:p>
            <a:r>
              <a:rPr lang="en-GB" dirty="0" smtClean="0">
                <a:latin typeface="Times New Roman" panose="02020603050405020304" pitchFamily="18" charset="0"/>
                <a:cs typeface="Times New Roman" panose="02020603050405020304" pitchFamily="18" charset="0"/>
              </a:rPr>
              <a:t>For </a:t>
            </a:r>
            <a:r>
              <a:rPr lang="en-GB" dirty="0" err="1" smtClean="0">
                <a:latin typeface="Times New Roman" panose="02020603050405020304" pitchFamily="18" charset="0"/>
                <a:cs typeface="Times New Roman" panose="02020603050405020304" pitchFamily="18" charset="0"/>
              </a:rPr>
              <a:t>Žižek</a:t>
            </a:r>
            <a:r>
              <a:rPr lang="en-GB" dirty="0" smtClean="0">
                <a:latin typeface="Times New Roman" panose="02020603050405020304" pitchFamily="18" charset="0"/>
                <a:cs typeface="Times New Roman" panose="02020603050405020304" pitchFamily="18" charset="0"/>
              </a:rPr>
              <a:t>, ideology functions through the social organization of </a:t>
            </a:r>
            <a:r>
              <a:rPr lang="en-GB" i="1" dirty="0" err="1" smtClean="0">
                <a:latin typeface="Times New Roman" panose="02020603050405020304" pitchFamily="18" charset="0"/>
                <a:cs typeface="Times New Roman" panose="02020603050405020304" pitchFamily="18" charset="0"/>
              </a:rPr>
              <a:t>jouissance</a:t>
            </a:r>
            <a:r>
              <a:rPr lang="en-GB" i="1"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a:t>
            </a:r>
            <a:r>
              <a:rPr lang="en-GB" dirty="0" err="1" smtClean="0">
                <a:latin typeface="Times New Roman" panose="02020603050405020304" pitchFamily="18" charset="0"/>
                <a:cs typeface="Times New Roman" panose="02020603050405020304" pitchFamily="18" charset="0"/>
              </a:rPr>
              <a:t>Lacan</a:t>
            </a:r>
            <a:r>
              <a:rPr lang="en-GB" dirty="0" smtClean="0">
                <a:latin typeface="Times New Roman" panose="02020603050405020304" pitchFamily="18" charset="0"/>
                <a:cs typeface="Times New Roman" panose="02020603050405020304" pitchFamily="18" charset="0"/>
              </a:rPr>
              <a:t>): sexual enjoyment individuals have an irresistible urge toward yet have to compromise once they enter the socio-symbolic order. </a:t>
            </a:r>
          </a:p>
          <a:p>
            <a:r>
              <a:rPr lang="en-GB" dirty="0" smtClean="0">
                <a:latin typeface="Times New Roman" panose="02020603050405020304" pitchFamily="18" charset="0"/>
                <a:cs typeface="Times New Roman" panose="02020603050405020304" pitchFamily="18" charset="0"/>
              </a:rPr>
              <a:t>Political regimes will only perpetuate their ideology by organizing their subjects’ relations to </a:t>
            </a:r>
            <a:r>
              <a:rPr lang="en-GB" i="1" dirty="0" err="1" smtClean="0">
                <a:latin typeface="Times New Roman" panose="02020603050405020304" pitchFamily="18" charset="0"/>
                <a:cs typeface="Times New Roman" panose="02020603050405020304" pitchFamily="18" charset="0"/>
              </a:rPr>
              <a:t>jouissance</a:t>
            </a:r>
            <a:r>
              <a:rPr lang="en-GB" dirty="0" smtClean="0">
                <a:latin typeface="Times New Roman" panose="02020603050405020304" pitchFamily="18" charset="0"/>
                <a:cs typeface="Times New Roman" panose="02020603050405020304" pitchFamily="18" charset="0"/>
              </a:rPr>
              <a:t> (for example, through music, drugs, alcohol, festivals, etc.). (Suppression can be experienced as pleasure.)</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0940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1520" y="260648"/>
            <a:ext cx="8435280" cy="1080120"/>
          </a:xfrm>
        </p:spPr>
        <p:txBody>
          <a:bodyPr>
            <a:noAutofit/>
          </a:bodyPr>
          <a:lstStyle/>
          <a:p>
            <a:r>
              <a:rPr lang="en-GB" sz="3600" dirty="0" smtClean="0">
                <a:latin typeface="Times New Roman" panose="02020603050405020304" pitchFamily="18" charset="0"/>
                <a:cs typeface="Times New Roman" panose="02020603050405020304" pitchFamily="18" charset="0"/>
              </a:rPr>
              <a:t>Sigmund Freud (1856-1939) – The Unconscious</a:t>
            </a:r>
            <a:endParaRPr lang="en-GB" sz="3600"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457200" y="1340768"/>
            <a:ext cx="8229600" cy="5184576"/>
          </a:xfrm>
        </p:spPr>
        <p:txBody>
          <a:bodyPr>
            <a:normAutofit fontScale="92500" lnSpcReduction="10000"/>
          </a:bodyPr>
          <a:lstStyle/>
          <a:p>
            <a:r>
              <a:rPr lang="en-GB" dirty="0" smtClean="0">
                <a:latin typeface="Times New Roman" panose="02020603050405020304" pitchFamily="18" charset="0"/>
                <a:cs typeface="Times New Roman" panose="02020603050405020304" pitchFamily="18" charset="0"/>
              </a:rPr>
              <a:t>The conscious mind is only one component of the self. </a:t>
            </a:r>
          </a:p>
          <a:p>
            <a:r>
              <a:rPr lang="en-GB" dirty="0" smtClean="0">
                <a:latin typeface="Times New Roman" panose="02020603050405020304" pitchFamily="18" charset="0"/>
                <a:cs typeface="Times New Roman" panose="02020603050405020304" pitchFamily="18" charset="0"/>
              </a:rPr>
              <a:t>He discovered the unconscious by examining the symptoms of mental illness and ordinary dreams: conﬂicts, concerns, desires, and fears to emerge into consciousness. </a:t>
            </a:r>
          </a:p>
          <a:p>
            <a:r>
              <a:rPr lang="en-GB" dirty="0" smtClean="0">
                <a:latin typeface="Times New Roman" panose="02020603050405020304" pitchFamily="18" charset="0"/>
                <a:cs typeface="Times New Roman" panose="02020603050405020304" pitchFamily="18" charset="0"/>
              </a:rPr>
              <a:t>Symptoms: clues to memories or concerns that had been banished from consciousness. </a:t>
            </a:r>
          </a:p>
          <a:p>
            <a:r>
              <a:rPr lang="en-GB" dirty="0" smtClean="0">
                <a:latin typeface="Times New Roman" panose="02020603050405020304" pitchFamily="18" charset="0"/>
                <a:cs typeface="Times New Roman" panose="02020603050405020304" pitchFamily="18" charset="0"/>
              </a:rPr>
              <a:t>Dreams: unconscious material manifests itself.</a:t>
            </a:r>
          </a:p>
          <a:p>
            <a:r>
              <a:rPr lang="en-GB" dirty="0" smtClean="0">
                <a:latin typeface="Times New Roman" panose="02020603050405020304" pitchFamily="18" charset="0"/>
                <a:cs typeface="Times New Roman" panose="02020603050405020304" pitchFamily="18" charset="0"/>
              </a:rPr>
              <a:t>Subconscious is not a Freudian term (ego psychology).</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6444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706090"/>
          </a:xfrm>
        </p:spPr>
        <p:txBody>
          <a:bodyPr>
            <a:normAutofit fontScale="90000"/>
          </a:bodyPr>
          <a:lstStyle/>
          <a:p>
            <a:r>
              <a:rPr lang="en-GB" dirty="0" smtClean="0">
                <a:latin typeface="Times New Roman" panose="02020603050405020304" pitchFamily="18" charset="0"/>
                <a:cs typeface="Times New Roman" panose="02020603050405020304" pitchFamily="18" charset="0"/>
              </a:rPr>
              <a:t>The Unconscious 2</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457200" y="980728"/>
            <a:ext cx="8229600" cy="5544616"/>
          </a:xfrm>
        </p:spPr>
        <p:txBody>
          <a:bodyPr>
            <a:normAutofit fontScale="85000" lnSpcReduction="10000"/>
          </a:bodyPr>
          <a:lstStyle/>
          <a:p>
            <a:r>
              <a:rPr lang="en-GB" dirty="0" smtClean="0">
                <a:latin typeface="Times New Roman" panose="02020603050405020304" pitchFamily="18" charset="0"/>
                <a:cs typeface="Times New Roman" panose="02020603050405020304" pitchFamily="18" charset="0"/>
              </a:rPr>
              <a:t>Shattered the Cartesian model of the “self” who was capable of self-knowledge.</a:t>
            </a:r>
          </a:p>
          <a:p>
            <a:r>
              <a:rPr lang="en-GB" dirty="0" smtClean="0">
                <a:latin typeface="Times New Roman" panose="02020603050405020304" pitchFamily="18" charset="0"/>
                <a:cs typeface="Times New Roman" panose="02020603050405020304" pitchFamily="18" charset="0"/>
              </a:rPr>
              <a:t>The idea of a shadow self or hidden self appeared in a variety of forms, including Stevenson’s </a:t>
            </a:r>
            <a:r>
              <a:rPr lang="en-GB" i="1" dirty="0" err="1" smtClean="0">
                <a:latin typeface="Times New Roman" panose="02020603050405020304" pitchFamily="18" charset="0"/>
                <a:cs typeface="Times New Roman" panose="02020603050405020304" pitchFamily="18" charset="0"/>
              </a:rPr>
              <a:t>Dr.</a:t>
            </a:r>
            <a:r>
              <a:rPr lang="en-GB" i="1" dirty="0" smtClean="0">
                <a:latin typeface="Times New Roman" panose="02020603050405020304" pitchFamily="18" charset="0"/>
                <a:cs typeface="Times New Roman" panose="02020603050405020304" pitchFamily="18" charset="0"/>
              </a:rPr>
              <a:t> Jekyll and Mr. Hyde </a:t>
            </a:r>
            <a:r>
              <a:rPr lang="en-GB" dirty="0" smtClean="0">
                <a:latin typeface="Times New Roman" panose="02020603050405020304" pitchFamily="18" charset="0"/>
                <a:cs typeface="Times New Roman" panose="02020603050405020304" pitchFamily="18" charset="0"/>
              </a:rPr>
              <a:t>(1886) uncontrollable bloodthirsty monster of sex and violence.</a:t>
            </a:r>
          </a:p>
          <a:p>
            <a:r>
              <a:rPr lang="en-GB" dirty="0" smtClean="0">
                <a:latin typeface="Times New Roman" panose="02020603050405020304" pitchFamily="18" charset="0"/>
                <a:cs typeface="Times New Roman" panose="02020603050405020304" pitchFamily="18" charset="0"/>
              </a:rPr>
              <a:t>Psychic energy is expended in guarding the gates of the unconscious, causing neurosis, which as a medical doctor he hoped to cure. His method involved bringing the contents of the unconscious into consciousness through talking. To reduce the need for repression by having the ego or conscious mind look at and accept the libidinal drives contained in the unconscious. </a:t>
            </a:r>
            <a:r>
              <a:rPr lang="en-GB" i="1" dirty="0" smtClean="0">
                <a:latin typeface="Times New Roman" panose="02020603050405020304" pitchFamily="18" charset="0"/>
                <a:cs typeface="Times New Roman" panose="02020603050405020304" pitchFamily="18" charset="0"/>
              </a:rPr>
              <a:t>Wo </a:t>
            </a:r>
            <a:r>
              <a:rPr lang="en-GB" i="1" dirty="0" err="1" smtClean="0">
                <a:latin typeface="Times New Roman" panose="02020603050405020304" pitchFamily="18" charset="0"/>
                <a:cs typeface="Times New Roman" panose="02020603050405020304" pitchFamily="18" charset="0"/>
              </a:rPr>
              <a:t>es</a:t>
            </a:r>
            <a:r>
              <a:rPr lang="en-GB" i="1" dirty="0" smtClean="0">
                <a:latin typeface="Times New Roman" panose="02020603050405020304" pitchFamily="18" charset="0"/>
                <a:cs typeface="Times New Roman" panose="02020603050405020304" pitchFamily="18" charset="0"/>
              </a:rPr>
              <a:t> war, </a:t>
            </a:r>
            <a:r>
              <a:rPr lang="en-GB" i="1" dirty="0" err="1" smtClean="0">
                <a:latin typeface="Times New Roman" panose="02020603050405020304" pitchFamily="18" charset="0"/>
                <a:cs typeface="Times New Roman" panose="02020603050405020304" pitchFamily="18" charset="0"/>
              </a:rPr>
              <a:t>soll</a:t>
            </a:r>
            <a:r>
              <a:rPr lang="en-GB" i="1" dirty="0" smtClean="0">
                <a:latin typeface="Times New Roman" panose="02020603050405020304" pitchFamily="18" charset="0"/>
                <a:cs typeface="Times New Roman" panose="02020603050405020304" pitchFamily="18" charset="0"/>
              </a:rPr>
              <a:t> </a:t>
            </a:r>
            <a:r>
              <a:rPr lang="en-GB" i="1" dirty="0" err="1" smtClean="0">
                <a:latin typeface="Times New Roman" panose="02020603050405020304" pitchFamily="18" charset="0"/>
                <a:cs typeface="Times New Roman" panose="02020603050405020304" pitchFamily="18" charset="0"/>
              </a:rPr>
              <a:t>ich</a:t>
            </a:r>
            <a:r>
              <a:rPr lang="en-GB" i="1" dirty="0" smtClean="0">
                <a:latin typeface="Times New Roman" panose="02020603050405020304" pitchFamily="18" charset="0"/>
                <a:cs typeface="Times New Roman" panose="02020603050405020304" pitchFamily="18" charset="0"/>
              </a:rPr>
              <a:t> </a:t>
            </a:r>
            <a:r>
              <a:rPr lang="en-GB" i="1" dirty="0" err="1" smtClean="0">
                <a:latin typeface="Times New Roman" panose="02020603050405020304" pitchFamily="18" charset="0"/>
                <a:cs typeface="Times New Roman" panose="02020603050405020304" pitchFamily="18" charset="0"/>
              </a:rPr>
              <a:t>werden</a:t>
            </a:r>
            <a:r>
              <a:rPr lang="en-GB" dirty="0" smtClean="0">
                <a:latin typeface="Times New Roman" panose="02020603050405020304" pitchFamily="18" charset="0"/>
                <a:cs typeface="Times New Roman" panose="02020603050405020304" pitchFamily="18" charset="0"/>
              </a:rPr>
              <a:t>: where it was, shall I be. </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08454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994122"/>
          </a:xfrm>
        </p:spPr>
        <p:txBody>
          <a:bodyPr/>
          <a:lstStyle/>
          <a:p>
            <a:r>
              <a:rPr lang="en-GB" dirty="0" smtClean="0">
                <a:latin typeface="Times New Roman" panose="02020603050405020304" pitchFamily="18" charset="0"/>
                <a:cs typeface="Times New Roman" panose="02020603050405020304" pitchFamily="18" charset="0"/>
              </a:rPr>
              <a:t>Early Topography</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457200" y="1268760"/>
            <a:ext cx="8229600" cy="5184576"/>
          </a:xfrm>
        </p:spPr>
        <p:txBody>
          <a:bodyPr>
            <a:normAutofit fontScale="92500" lnSpcReduction="10000"/>
          </a:bodyPr>
          <a:lstStyle/>
          <a:p>
            <a:r>
              <a:rPr lang="en-GB" dirty="0" smtClean="0">
                <a:latin typeface="Times New Roman" panose="02020603050405020304" pitchFamily="18" charset="0"/>
                <a:cs typeface="Times New Roman" panose="02020603050405020304" pitchFamily="18" charset="0"/>
              </a:rPr>
              <a:t>The “ego” (consciousness and the individual’s contact with the external world) and the “unconscious” (instinctual drives, sexual energy [“libido”] and repressive mechanisms</a:t>
            </a:r>
            <a:r>
              <a:rPr lang="hu-HU" dirty="0" smtClean="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 </a:t>
            </a:r>
          </a:p>
          <a:p>
            <a:r>
              <a:rPr lang="en-GB" dirty="0" smtClean="0">
                <a:latin typeface="Times New Roman" panose="02020603050405020304" pitchFamily="18" charset="0"/>
                <a:cs typeface="Times New Roman" panose="02020603050405020304" pitchFamily="18" charset="0"/>
              </a:rPr>
              <a:t> The two occupied different areas and the problem was to understand how libidinal energy moved between the two. </a:t>
            </a:r>
          </a:p>
          <a:p>
            <a:r>
              <a:rPr lang="en-GB" dirty="0" smtClean="0">
                <a:latin typeface="Times New Roman" panose="02020603050405020304" pitchFamily="18" charset="0"/>
                <a:cs typeface="Times New Roman" panose="02020603050405020304" pitchFamily="18" charset="0"/>
              </a:rPr>
              <a:t>2 instincts - sexual instinct (~fantasy, wish fulfilment), ego (consciousness) – corresponding to 2 principles: pleasure principle and reality principle.</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00986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850106"/>
          </a:xfrm>
        </p:spPr>
        <p:txBody>
          <a:bodyPr/>
          <a:lstStyle/>
          <a:p>
            <a:r>
              <a:rPr lang="en-GB" dirty="0" smtClean="0">
                <a:latin typeface="Times New Roman" panose="02020603050405020304" pitchFamily="18" charset="0"/>
                <a:cs typeface="Times New Roman" panose="02020603050405020304" pitchFamily="18" charset="0"/>
              </a:rPr>
              <a:t>Neuroses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457200" y="1124744"/>
            <a:ext cx="8229600" cy="5400600"/>
          </a:xfrm>
        </p:spPr>
        <p:txBody>
          <a:bodyPr>
            <a:normAutofit fontScale="85000" lnSpcReduction="20000"/>
          </a:bodyPr>
          <a:lstStyle/>
          <a:p>
            <a:r>
              <a:rPr lang="en-GB" dirty="0" smtClean="0">
                <a:latin typeface="Times New Roman" panose="02020603050405020304" pitchFamily="18" charset="0"/>
                <a:cs typeface="Times New Roman" panose="02020603050405020304" pitchFamily="18" charset="0"/>
              </a:rPr>
              <a:t>Much of Freud’s early work centred around the analysis of neurotic symptoms (particularly hysteria), derivatives of memories that had been repressed and existed only in the unconscious. </a:t>
            </a:r>
          </a:p>
          <a:p>
            <a:r>
              <a:rPr lang="en-GB" dirty="0" smtClean="0">
                <a:latin typeface="Times New Roman" panose="02020603050405020304" pitchFamily="18" charset="0"/>
                <a:cs typeface="Times New Roman" panose="02020603050405020304" pitchFamily="18" charset="0"/>
              </a:rPr>
              <a:t>“Neuroses” are psychological disorders involving issues between self and world; they include hysteria, obsessive and compulsive disorders, depression, phobias and so on; they are the focus of psychoanalysis and can be treated.</a:t>
            </a:r>
          </a:p>
          <a:p>
            <a:r>
              <a:rPr lang="en-GB" dirty="0" smtClean="0">
                <a:latin typeface="Times New Roman" panose="02020603050405020304" pitchFamily="18" charset="0"/>
                <a:cs typeface="Times New Roman" panose="02020603050405020304" pitchFamily="18" charset="0"/>
              </a:rPr>
              <a:t>“Psychoses” are more serious disorders, often with an organic basis, that involve a breakdown of some kind in the balance between conscious self and unconsciousness and are typically not treatable by psychoanalysis. </a:t>
            </a:r>
            <a:r>
              <a:rPr lang="hu-HU" dirty="0" smtClean="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The most common psychoses are schizophrenia and bipolar disorder.)</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61685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634082"/>
          </a:xfrm>
        </p:spPr>
        <p:txBody>
          <a:bodyPr>
            <a:normAutofit fontScale="90000"/>
          </a:bodyPr>
          <a:lstStyle/>
          <a:p>
            <a:r>
              <a:rPr lang="en-GB" dirty="0" smtClean="0">
                <a:latin typeface="Times New Roman" panose="02020603050405020304" pitchFamily="18" charset="0"/>
                <a:cs typeface="Times New Roman" panose="02020603050405020304" pitchFamily="18" charset="0"/>
              </a:rPr>
              <a:t>Dreams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457200" y="908720"/>
            <a:ext cx="8229600" cy="5760640"/>
          </a:xfrm>
        </p:spPr>
        <p:txBody>
          <a:bodyPr>
            <a:noAutofit/>
          </a:bodyPr>
          <a:lstStyle/>
          <a:p>
            <a:r>
              <a:rPr lang="en-GB" sz="2800" dirty="0" smtClean="0">
                <a:latin typeface="Times New Roman" panose="02020603050405020304" pitchFamily="18" charset="0"/>
                <a:cs typeface="Times New Roman" panose="02020603050405020304" pitchFamily="18" charset="0"/>
              </a:rPr>
              <a:t>Like the symptom, the dream is an  indirect or coded message, the interpretation of which holds the key to the meaning of the dream. </a:t>
            </a:r>
          </a:p>
          <a:p>
            <a:r>
              <a:rPr lang="en-GB" sz="2800" dirty="0" smtClean="0">
                <a:latin typeface="Times New Roman" panose="02020603050405020304" pitchFamily="18" charset="0"/>
                <a:cs typeface="Times New Roman" panose="02020603050405020304" pitchFamily="18" charset="0"/>
              </a:rPr>
              <a:t>“Manifest” dream content:  the dream itself, the object of interpretation.</a:t>
            </a:r>
          </a:p>
          <a:p>
            <a:r>
              <a:rPr lang="en-GB" sz="2800" dirty="0" smtClean="0">
                <a:latin typeface="Times New Roman" panose="02020603050405020304" pitchFamily="18" charset="0"/>
                <a:cs typeface="Times New Roman" panose="02020603050405020304" pitchFamily="18" charset="0"/>
              </a:rPr>
              <a:t>“Latent” content: the actual thought that cannot be known or expressed consciously because it has been repressed or “censored”.</a:t>
            </a:r>
          </a:p>
          <a:p>
            <a:r>
              <a:rPr lang="en-GB" sz="2800" dirty="0" smtClean="0">
                <a:latin typeface="Times New Roman" panose="02020603050405020304" pitchFamily="18" charset="0"/>
                <a:cs typeface="Times New Roman" panose="02020603050405020304" pitchFamily="18" charset="0"/>
              </a:rPr>
              <a:t>“Dream-work”: unconscious material is allowed a disguised or coded expression. This dream-work entails the primary mechanisms of “displacement” [metaphor] and “condensation” [metonymy]. </a:t>
            </a:r>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08469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706090"/>
          </a:xfrm>
        </p:spPr>
        <p:txBody>
          <a:bodyPr>
            <a:normAutofit fontScale="90000"/>
          </a:bodyPr>
          <a:lstStyle/>
          <a:p>
            <a:r>
              <a:rPr lang="en-GB" dirty="0" smtClean="0">
                <a:latin typeface="Times New Roman" panose="02020603050405020304" pitchFamily="18" charset="0"/>
                <a:cs typeface="Times New Roman" panose="02020603050405020304" pitchFamily="18" charset="0"/>
              </a:rPr>
              <a:t>Sexual Development</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457200" y="1124744"/>
            <a:ext cx="8229600" cy="5472608"/>
          </a:xfrm>
        </p:spPr>
        <p:txBody>
          <a:bodyPr>
            <a:normAutofit fontScale="85000" lnSpcReduction="20000"/>
          </a:bodyPr>
          <a:lstStyle/>
          <a:p>
            <a:r>
              <a:rPr lang="en-GB" dirty="0" smtClean="0">
                <a:latin typeface="Times New Roman" panose="02020603050405020304" pitchFamily="18" charset="0"/>
                <a:cs typeface="Times New Roman" panose="02020603050405020304" pitchFamily="18" charset="0"/>
              </a:rPr>
              <a:t>Dreams hold the key to neurotic symptoms that usually originate in an individual’s earliest experiences of instinctual satisfaction and repression.</a:t>
            </a:r>
          </a:p>
          <a:p>
            <a:r>
              <a:rPr lang="en-GB" dirty="0" smtClean="0">
                <a:latin typeface="Times New Roman" panose="02020603050405020304" pitchFamily="18" charset="0"/>
                <a:cs typeface="Times New Roman" panose="02020603050405020304" pitchFamily="18" charset="0"/>
              </a:rPr>
              <a:t>Sexual development is interrupted by a latency period that effectively separates it into two distinct phases, pre</a:t>
            </a:r>
            <a:r>
              <a:rPr lang="hu-HU" dirty="0" smtClean="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genital (oral and anal states) and genital, each incorporating multiple stages and, quite often, regressions to prior stages. </a:t>
            </a:r>
          </a:p>
          <a:p>
            <a:r>
              <a:rPr lang="en-GB" dirty="0" smtClean="0">
                <a:latin typeface="Times New Roman" panose="02020603050405020304" pitchFamily="18" charset="0"/>
                <a:cs typeface="Times New Roman" panose="02020603050405020304" pitchFamily="18" charset="0"/>
              </a:rPr>
              <a:t>Children are “</a:t>
            </a:r>
            <a:r>
              <a:rPr lang="en-GB" dirty="0" err="1" smtClean="0">
                <a:latin typeface="Times New Roman" panose="02020603050405020304" pitchFamily="18" charset="0"/>
                <a:cs typeface="Times New Roman" panose="02020603050405020304" pitchFamily="18" charset="0"/>
              </a:rPr>
              <a:t>polymorphously</a:t>
            </a:r>
            <a:r>
              <a:rPr lang="en-GB" dirty="0" smtClean="0">
                <a:latin typeface="Times New Roman" panose="02020603050405020304" pitchFamily="18" charset="0"/>
                <a:cs typeface="Times New Roman" panose="02020603050405020304" pitchFamily="18" charset="0"/>
              </a:rPr>
              <a:t> perverse” and can respond along a number of erotic pathways to a number of “sexual objects” (including the child him or herself). </a:t>
            </a:r>
          </a:p>
          <a:p>
            <a:r>
              <a:rPr lang="en-GB" dirty="0" smtClean="0">
                <a:latin typeface="Times New Roman" panose="02020603050405020304" pitchFamily="18" charset="0"/>
                <a:cs typeface="Times New Roman" panose="02020603050405020304" pitchFamily="18" charset="0"/>
              </a:rPr>
              <a:t>“Normal” development entailed the integration of perversions into a healthy, heterosexual instinct (reproduction).</a:t>
            </a:r>
          </a:p>
        </p:txBody>
      </p:sp>
    </p:spTree>
    <p:extLst>
      <p:ext uri="{BB962C8B-B14F-4D97-AF65-F5344CB8AC3E}">
        <p14:creationId xmlns:p14="http://schemas.microsoft.com/office/powerpoint/2010/main" val="29026351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778098"/>
          </a:xfrm>
        </p:spPr>
        <p:txBody>
          <a:bodyPr/>
          <a:lstStyle/>
          <a:p>
            <a:r>
              <a:rPr lang="en-GB" dirty="0" smtClean="0">
                <a:latin typeface="Times New Roman" panose="02020603050405020304" pitchFamily="18" charset="0"/>
                <a:cs typeface="Times New Roman" panose="02020603050405020304" pitchFamily="18" charset="0"/>
              </a:rPr>
              <a:t>Oedipus Complex</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457200" y="1196752"/>
            <a:ext cx="8229600" cy="5400600"/>
          </a:xfrm>
        </p:spPr>
        <p:txBody>
          <a:bodyPr>
            <a:normAutofit fontScale="85000" lnSpcReduction="10000"/>
          </a:bodyPr>
          <a:lstStyle/>
          <a:p>
            <a:r>
              <a:rPr lang="en-GB" dirty="0" smtClean="0">
                <a:latin typeface="Times New Roman" panose="02020603050405020304" pitchFamily="18" charset="0"/>
                <a:cs typeface="Times New Roman" panose="02020603050405020304" pitchFamily="18" charset="0"/>
              </a:rPr>
              <a:t>The young male child desires his mother, but feels thwarted by the father. The father is perceived as a threat to the child’s bond with the mother, akin to a fear of being castrated. A “normal” dissolution of the  Oedipus complex would involve the male child repudiating his mother and identifying with his father. His desire must now ﬁnd another object. For young girls, this process is doubly traumatic, for girls must not only turn away from their initial love object, they must also shift their desire from female to male objects. The Oedipus complex installs “repression” as a means by  which to manage</a:t>
            </a:r>
          </a:p>
          <a:p>
            <a:r>
              <a:rPr lang="en-GB" dirty="0" smtClean="0">
                <a:latin typeface="Times New Roman" panose="02020603050405020304" pitchFamily="18" charset="0"/>
                <a:cs typeface="Times New Roman" panose="02020603050405020304" pitchFamily="18" charset="0"/>
              </a:rPr>
              <a:t>Super ego emerges as a result of a successful Oedipal experience.</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27571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1349</TotalTime>
  <Words>2663</Words>
  <Application>Microsoft Office PowerPoint</Application>
  <PresentationFormat>Diavetítés a képernyőre (4:3 oldalarány)</PresentationFormat>
  <Paragraphs>116</Paragraphs>
  <Slides>28</Slides>
  <Notes>0</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28</vt:i4>
      </vt:variant>
    </vt:vector>
  </HeadingPairs>
  <TitlesOfParts>
    <vt:vector size="32" baseType="lpstr">
      <vt:lpstr>Arial</vt:lpstr>
      <vt:lpstr>Calibri</vt:lpstr>
      <vt:lpstr>Times New Roman</vt:lpstr>
      <vt:lpstr>Office-téma</vt:lpstr>
      <vt:lpstr>Psychoanalysis</vt:lpstr>
      <vt:lpstr>What is psychoanalysis?</vt:lpstr>
      <vt:lpstr>Sigmund Freud (1856-1939) – The Unconscious</vt:lpstr>
      <vt:lpstr>The Unconscious 2</vt:lpstr>
      <vt:lpstr>Early Topography</vt:lpstr>
      <vt:lpstr>Neuroses</vt:lpstr>
      <vt:lpstr>Dreams</vt:lpstr>
      <vt:lpstr>Sexual Development</vt:lpstr>
      <vt:lpstr>Oedipus Complex</vt:lpstr>
      <vt:lpstr>Father</vt:lpstr>
      <vt:lpstr>“Structural” theory of the mind</vt:lpstr>
      <vt:lpstr>The Uncanny</vt:lpstr>
      <vt:lpstr>The Uncanny 2</vt:lpstr>
      <vt:lpstr>The Uncanny 3</vt:lpstr>
      <vt:lpstr>Jacques Lacan (1901-81)</vt:lpstr>
      <vt:lpstr>The Unconscious</vt:lpstr>
      <vt:lpstr>The Unconscious 2</vt:lpstr>
      <vt:lpstr>The Other</vt:lpstr>
      <vt:lpstr>The mirror stage/phase</vt:lpstr>
      <vt:lpstr>The mirror stage/phase</vt:lpstr>
      <vt:lpstr>The Real</vt:lpstr>
      <vt:lpstr>The Imaginary</vt:lpstr>
      <vt:lpstr>The Symbolic Realm/Order</vt:lpstr>
      <vt:lpstr>The Symbolic 2</vt:lpstr>
      <vt:lpstr>Castration</vt:lpstr>
      <vt:lpstr>Slavoj Žižek (b. 1949) </vt:lpstr>
      <vt:lpstr>The marriage of Lacan and Hegel</vt:lpstr>
      <vt:lpstr>Marrying psychoanalysis  and Marxism</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Psychoanalysis</dc:title>
  <dc:creator>Bálint</dc:creator>
  <cp:lastModifiedBy>Gárdos Bálint</cp:lastModifiedBy>
  <cp:revision>52</cp:revision>
  <dcterms:created xsi:type="dcterms:W3CDTF">2018-03-12T11:08:58Z</dcterms:created>
  <dcterms:modified xsi:type="dcterms:W3CDTF">2018-03-19T11:45:55Z</dcterms:modified>
</cp:coreProperties>
</file>