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sldIdLst>
    <p:sldId id="256" r:id="rId2"/>
    <p:sldId id="267" r:id="rId3"/>
    <p:sldId id="268" r:id="rId4"/>
    <p:sldId id="269" r:id="rId5"/>
    <p:sldId id="270" r:id="rId6"/>
    <p:sldId id="271" r:id="rId7"/>
    <p:sldId id="273" r:id="rId8"/>
    <p:sldId id="277" r:id="rId9"/>
    <p:sldId id="280" r:id="rId10"/>
    <p:sldId id="283" r:id="rId11"/>
    <p:sldId id="257" r:id="rId12"/>
    <p:sldId id="258" r:id="rId13"/>
    <p:sldId id="259" r:id="rId14"/>
    <p:sldId id="261" r:id="rId15"/>
    <p:sldId id="262" r:id="rId16"/>
    <p:sldId id="263" r:id="rId17"/>
    <p:sldId id="265" r:id="rId18"/>
    <p:sldId id="266"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8D39C73-719B-4865-A981-258F898623D0}">
          <p14:sldIdLst>
            <p14:sldId id="256"/>
            <p14:sldId id="267"/>
            <p14:sldId id="268"/>
            <p14:sldId id="269"/>
            <p14:sldId id="270"/>
            <p14:sldId id="271"/>
            <p14:sldId id="273"/>
            <p14:sldId id="277"/>
            <p14:sldId id="280"/>
            <p14:sldId id="283"/>
            <p14:sldId id="257"/>
            <p14:sldId id="258"/>
            <p14:sldId id="259"/>
            <p14:sldId id="261"/>
            <p14:sldId id="262"/>
            <p14:sldId id="263"/>
            <p14:sldId id="265"/>
            <p14:sldId id="26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2" d="100"/>
          <a:sy n="42" d="100"/>
        </p:scale>
        <p:origin x="92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C9BEE4-C1A6-4546-947B-4454D5C54095}"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3C89C-1256-46F4-B29C-A86F312176AA}" type="slidenum">
              <a:rPr lang="en-US" smtClean="0"/>
              <a:t>‹#›</a:t>
            </a:fld>
            <a:endParaRPr lang="en-US"/>
          </a:p>
        </p:txBody>
      </p:sp>
    </p:spTree>
    <p:extLst>
      <p:ext uri="{BB962C8B-B14F-4D97-AF65-F5344CB8AC3E}">
        <p14:creationId xmlns:p14="http://schemas.microsoft.com/office/powerpoint/2010/main" val="69021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C9BEE4-C1A6-4546-947B-4454D5C54095}"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3C89C-1256-46F4-B29C-A86F312176AA}" type="slidenum">
              <a:rPr lang="en-US" smtClean="0"/>
              <a:t>‹#›</a:t>
            </a:fld>
            <a:endParaRPr lang="en-US"/>
          </a:p>
        </p:txBody>
      </p:sp>
    </p:spTree>
    <p:extLst>
      <p:ext uri="{BB962C8B-B14F-4D97-AF65-F5344CB8AC3E}">
        <p14:creationId xmlns:p14="http://schemas.microsoft.com/office/powerpoint/2010/main" val="2337451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C9BEE4-C1A6-4546-947B-4454D5C54095}"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3C89C-1256-46F4-B29C-A86F312176A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61801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C9BEE4-C1A6-4546-947B-4454D5C54095}"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3C89C-1256-46F4-B29C-A86F312176AA}" type="slidenum">
              <a:rPr lang="en-US" smtClean="0"/>
              <a:t>‹#›</a:t>
            </a:fld>
            <a:endParaRPr lang="en-US"/>
          </a:p>
        </p:txBody>
      </p:sp>
    </p:spTree>
    <p:extLst>
      <p:ext uri="{BB962C8B-B14F-4D97-AF65-F5344CB8AC3E}">
        <p14:creationId xmlns:p14="http://schemas.microsoft.com/office/powerpoint/2010/main" val="32142559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C9BEE4-C1A6-4546-947B-4454D5C54095}"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3C89C-1256-46F4-B29C-A86F312176A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618937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C9BEE4-C1A6-4546-947B-4454D5C54095}"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3C89C-1256-46F4-B29C-A86F312176AA}" type="slidenum">
              <a:rPr lang="en-US" smtClean="0"/>
              <a:t>‹#›</a:t>
            </a:fld>
            <a:endParaRPr lang="en-US"/>
          </a:p>
        </p:txBody>
      </p:sp>
    </p:spTree>
    <p:extLst>
      <p:ext uri="{BB962C8B-B14F-4D97-AF65-F5344CB8AC3E}">
        <p14:creationId xmlns:p14="http://schemas.microsoft.com/office/powerpoint/2010/main" val="1914248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C9BEE4-C1A6-4546-947B-4454D5C54095}"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3C89C-1256-46F4-B29C-A86F312176AA}" type="slidenum">
              <a:rPr lang="en-US" smtClean="0"/>
              <a:t>‹#›</a:t>
            </a:fld>
            <a:endParaRPr lang="en-US"/>
          </a:p>
        </p:txBody>
      </p:sp>
    </p:spTree>
    <p:extLst>
      <p:ext uri="{BB962C8B-B14F-4D97-AF65-F5344CB8AC3E}">
        <p14:creationId xmlns:p14="http://schemas.microsoft.com/office/powerpoint/2010/main" val="1159619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C9BEE4-C1A6-4546-947B-4454D5C54095}"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3C89C-1256-46F4-B29C-A86F312176AA}" type="slidenum">
              <a:rPr lang="en-US" smtClean="0"/>
              <a:t>‹#›</a:t>
            </a:fld>
            <a:endParaRPr lang="en-US"/>
          </a:p>
        </p:txBody>
      </p:sp>
    </p:spTree>
    <p:extLst>
      <p:ext uri="{BB962C8B-B14F-4D97-AF65-F5344CB8AC3E}">
        <p14:creationId xmlns:p14="http://schemas.microsoft.com/office/powerpoint/2010/main" val="726424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C9BEE4-C1A6-4546-947B-4454D5C54095}"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3C89C-1256-46F4-B29C-A86F312176AA}" type="slidenum">
              <a:rPr lang="en-US" smtClean="0"/>
              <a:t>‹#›</a:t>
            </a:fld>
            <a:endParaRPr lang="en-US"/>
          </a:p>
        </p:txBody>
      </p:sp>
    </p:spTree>
    <p:extLst>
      <p:ext uri="{BB962C8B-B14F-4D97-AF65-F5344CB8AC3E}">
        <p14:creationId xmlns:p14="http://schemas.microsoft.com/office/powerpoint/2010/main" val="2718856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C9BEE4-C1A6-4546-947B-4454D5C54095}"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3C89C-1256-46F4-B29C-A86F312176AA}" type="slidenum">
              <a:rPr lang="en-US" smtClean="0"/>
              <a:t>‹#›</a:t>
            </a:fld>
            <a:endParaRPr lang="en-US"/>
          </a:p>
        </p:txBody>
      </p:sp>
    </p:spTree>
    <p:extLst>
      <p:ext uri="{BB962C8B-B14F-4D97-AF65-F5344CB8AC3E}">
        <p14:creationId xmlns:p14="http://schemas.microsoft.com/office/powerpoint/2010/main" val="1297669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C9BEE4-C1A6-4546-947B-4454D5C54095}"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13C89C-1256-46F4-B29C-A86F312176AA}" type="slidenum">
              <a:rPr lang="en-US" smtClean="0"/>
              <a:t>‹#›</a:t>
            </a:fld>
            <a:endParaRPr lang="en-US"/>
          </a:p>
        </p:txBody>
      </p:sp>
    </p:spTree>
    <p:extLst>
      <p:ext uri="{BB962C8B-B14F-4D97-AF65-F5344CB8AC3E}">
        <p14:creationId xmlns:p14="http://schemas.microsoft.com/office/powerpoint/2010/main" val="753768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C9BEE4-C1A6-4546-947B-4454D5C54095}" type="datetimeFigureOut">
              <a:rPr lang="en-US" smtClean="0"/>
              <a:t>10/23/2019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13C89C-1256-46F4-B29C-A86F312176AA}" type="slidenum">
              <a:rPr lang="en-US" smtClean="0"/>
              <a:t>‹#›</a:t>
            </a:fld>
            <a:endParaRPr lang="en-US"/>
          </a:p>
        </p:txBody>
      </p:sp>
    </p:spTree>
    <p:extLst>
      <p:ext uri="{BB962C8B-B14F-4D97-AF65-F5344CB8AC3E}">
        <p14:creationId xmlns:p14="http://schemas.microsoft.com/office/powerpoint/2010/main" val="2946586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C9BEE4-C1A6-4546-947B-4454D5C54095}" type="datetimeFigureOut">
              <a:rPr lang="en-US" smtClean="0"/>
              <a:t>10/23/2019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13C89C-1256-46F4-B29C-A86F312176AA}" type="slidenum">
              <a:rPr lang="en-US" smtClean="0"/>
              <a:t>‹#›</a:t>
            </a:fld>
            <a:endParaRPr lang="en-US"/>
          </a:p>
        </p:txBody>
      </p:sp>
    </p:spTree>
    <p:extLst>
      <p:ext uri="{BB962C8B-B14F-4D97-AF65-F5344CB8AC3E}">
        <p14:creationId xmlns:p14="http://schemas.microsoft.com/office/powerpoint/2010/main" val="3519474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C9BEE4-C1A6-4546-947B-4454D5C54095}" type="datetimeFigureOut">
              <a:rPr lang="en-US" smtClean="0"/>
              <a:t>10/23/2019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13C89C-1256-46F4-B29C-A86F312176AA}" type="slidenum">
              <a:rPr lang="en-US" smtClean="0"/>
              <a:t>‹#›</a:t>
            </a:fld>
            <a:endParaRPr lang="en-US"/>
          </a:p>
        </p:txBody>
      </p:sp>
    </p:spTree>
    <p:extLst>
      <p:ext uri="{BB962C8B-B14F-4D97-AF65-F5344CB8AC3E}">
        <p14:creationId xmlns:p14="http://schemas.microsoft.com/office/powerpoint/2010/main" val="2148555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BC9BEE4-C1A6-4546-947B-4454D5C54095}"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13C89C-1256-46F4-B29C-A86F312176AA}" type="slidenum">
              <a:rPr lang="en-US" smtClean="0"/>
              <a:t>‹#›</a:t>
            </a:fld>
            <a:endParaRPr lang="en-US"/>
          </a:p>
        </p:txBody>
      </p:sp>
    </p:spTree>
    <p:extLst>
      <p:ext uri="{BB962C8B-B14F-4D97-AF65-F5344CB8AC3E}">
        <p14:creationId xmlns:p14="http://schemas.microsoft.com/office/powerpoint/2010/main" val="277973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C9BEE4-C1A6-4546-947B-4454D5C54095}"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13C89C-1256-46F4-B29C-A86F312176AA}" type="slidenum">
              <a:rPr lang="en-US" smtClean="0"/>
              <a:t>‹#›</a:t>
            </a:fld>
            <a:endParaRPr lang="en-US"/>
          </a:p>
        </p:txBody>
      </p:sp>
    </p:spTree>
    <p:extLst>
      <p:ext uri="{BB962C8B-B14F-4D97-AF65-F5344CB8AC3E}">
        <p14:creationId xmlns:p14="http://schemas.microsoft.com/office/powerpoint/2010/main" val="1508972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BC9BEE4-C1A6-4546-947B-4454D5C54095}" type="datetimeFigureOut">
              <a:rPr lang="en-US" smtClean="0"/>
              <a:t>10/23/2019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E13C89C-1256-46F4-B29C-A86F312176AA}" type="slidenum">
              <a:rPr lang="en-US" smtClean="0"/>
              <a:t>‹#›</a:t>
            </a:fld>
            <a:endParaRPr lang="en-US"/>
          </a:p>
        </p:txBody>
      </p:sp>
    </p:spTree>
    <p:extLst>
      <p:ext uri="{BB962C8B-B14F-4D97-AF65-F5344CB8AC3E}">
        <p14:creationId xmlns:p14="http://schemas.microsoft.com/office/powerpoint/2010/main" val="1327437673"/>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 id="2147483761" r:id="rId14"/>
    <p:sldLayoutId id="2147483762" r:id="rId15"/>
    <p:sldLayoutId id="214748376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courses.swarthmore.edu/spring2013/romanticism/wp-content/uploads/sites/4/2013/02/The-Emigrants_Close-Reading.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610607-0812-4B46-A876-CC5C58684A15}"/>
              </a:ext>
            </a:extLst>
          </p:cNvPr>
          <p:cNvSpPr>
            <a:spLocks noGrp="1"/>
          </p:cNvSpPr>
          <p:nvPr>
            <p:ph type="ctrTitle"/>
          </p:nvPr>
        </p:nvSpPr>
        <p:spPr/>
        <p:txBody>
          <a:bodyPr/>
          <a:lstStyle/>
          <a:p>
            <a:pPr algn="l"/>
            <a:r>
              <a:rPr lang="en-US" dirty="0"/>
              <a:t>Charlotte Turner Smith </a:t>
            </a:r>
          </a:p>
        </p:txBody>
      </p:sp>
      <p:sp>
        <p:nvSpPr>
          <p:cNvPr id="3" name="Subtitle 2">
            <a:extLst>
              <a:ext uri="{FF2B5EF4-FFF2-40B4-BE49-F238E27FC236}">
                <a16:creationId xmlns:a16="http://schemas.microsoft.com/office/drawing/2014/main" xmlns="" id="{6A70CEDE-1DA3-42B0-ADD9-AAE88204E262}"/>
              </a:ext>
            </a:extLst>
          </p:cNvPr>
          <p:cNvSpPr>
            <a:spLocks noGrp="1"/>
          </p:cNvSpPr>
          <p:nvPr>
            <p:ph type="subTitle" idx="1"/>
          </p:nvPr>
        </p:nvSpPr>
        <p:spPr/>
        <p:txBody>
          <a:bodyPr>
            <a:normAutofit/>
          </a:bodyPr>
          <a:lstStyle/>
          <a:p>
            <a:pPr algn="l"/>
            <a:r>
              <a:rPr lang="en-US" sz="4000" dirty="0"/>
              <a:t>Issue 2: Refugees</a:t>
            </a:r>
          </a:p>
        </p:txBody>
      </p:sp>
      <p:pic>
        <p:nvPicPr>
          <p:cNvPr id="1026" name="Picture 2" descr="Image result for charlotte turner  smith">
            <a:extLst>
              <a:ext uri="{FF2B5EF4-FFF2-40B4-BE49-F238E27FC236}">
                <a16:creationId xmlns:a16="http://schemas.microsoft.com/office/drawing/2014/main" xmlns="" id="{49FDBC62-E5F1-4443-AAC5-9507356494B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24727" y="273378"/>
            <a:ext cx="5147034" cy="2875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1354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2487398-6EB2-4EAD-BE09-827F16A0B151}"/>
              </a:ext>
            </a:extLst>
          </p:cNvPr>
          <p:cNvSpPr>
            <a:spLocks noGrp="1"/>
          </p:cNvSpPr>
          <p:nvPr>
            <p:ph idx="1"/>
          </p:nvPr>
        </p:nvSpPr>
        <p:spPr>
          <a:xfrm>
            <a:off x="677334" y="339365"/>
            <a:ext cx="8596668" cy="5701997"/>
          </a:xfrm>
        </p:spPr>
        <p:txBody>
          <a:bodyPr>
            <a:normAutofit/>
          </a:bodyPr>
          <a:lstStyle/>
          <a:p>
            <a:r>
              <a:rPr lang="en-US" dirty="0"/>
              <a:t>The war that comes home, or rather the home that can't be saved by war, is the urgency on which Smith brings </a:t>
            </a:r>
            <a:r>
              <a:rPr lang="en-US" i="1" dirty="0"/>
              <a:t>The Emigrants </a:t>
            </a:r>
            <a:r>
              <a:rPr lang="en-US" dirty="0"/>
              <a:t>to its close:</a:t>
            </a:r>
          </a:p>
          <a:p>
            <a:endParaRPr lang="en-US" dirty="0"/>
          </a:p>
          <a:p>
            <a:endParaRPr lang="en-US" dirty="0"/>
          </a:p>
          <a:p>
            <a:endParaRPr lang="en-US" dirty="0"/>
          </a:p>
          <a:p>
            <a:pPr marL="0" indent="0">
              <a:buNone/>
            </a:pPr>
            <a:endParaRPr lang="en-US" dirty="0"/>
          </a:p>
          <a:p>
            <a:pPr marL="0" indent="0">
              <a:buNone/>
            </a:pPr>
            <a:endParaRPr lang="en-US" dirty="0"/>
          </a:p>
          <a:p>
            <a:r>
              <a:rPr lang="en-US" dirty="0"/>
              <a:t>"To turn the neutral noun globe into a female, and tear her breast, is something undertaken modestly, and cannot be pardoned," objected the London Review. </a:t>
            </a:r>
          </a:p>
          <a:p>
            <a:r>
              <a:rPr lang="en-US" dirty="0"/>
              <a:t>By insisting on female as the figure of a globalized suffering, Smith subverts the fiction of war fought in valorous defense of female innocence. Bidding "Power Omnipotent" to restrain Man's war-mongering "rage for power," Smith infuses her final visionary hope with figures of female potency:</a:t>
            </a:r>
          </a:p>
          <a:p>
            <a:endParaRPr lang="en-US" dirty="0"/>
          </a:p>
          <a:p>
            <a:endParaRPr lang="en-US" dirty="0"/>
          </a:p>
          <a:p>
            <a:endParaRPr lang="en-US" dirty="0"/>
          </a:p>
        </p:txBody>
      </p:sp>
      <p:pic>
        <p:nvPicPr>
          <p:cNvPr id="4" name="Picture 3">
            <a:extLst>
              <a:ext uri="{FF2B5EF4-FFF2-40B4-BE49-F238E27FC236}">
                <a16:creationId xmlns:a16="http://schemas.microsoft.com/office/drawing/2014/main" xmlns="" id="{0A49B153-1352-4323-913C-2297AE8C0428}"/>
              </a:ext>
            </a:extLst>
          </p:cNvPr>
          <p:cNvPicPr>
            <a:picLocks noChangeAspect="1"/>
          </p:cNvPicPr>
          <p:nvPr/>
        </p:nvPicPr>
        <p:blipFill>
          <a:blip r:embed="rId2"/>
          <a:stretch>
            <a:fillRect/>
          </a:stretch>
        </p:blipFill>
        <p:spPr>
          <a:xfrm>
            <a:off x="1498862" y="1127554"/>
            <a:ext cx="5527151" cy="1804184"/>
          </a:xfrm>
          <a:prstGeom prst="rect">
            <a:avLst/>
          </a:prstGeom>
        </p:spPr>
      </p:pic>
      <p:pic>
        <p:nvPicPr>
          <p:cNvPr id="5" name="Picture 4">
            <a:extLst>
              <a:ext uri="{FF2B5EF4-FFF2-40B4-BE49-F238E27FC236}">
                <a16:creationId xmlns:a16="http://schemas.microsoft.com/office/drawing/2014/main" xmlns="" id="{117EB143-9C65-4759-8C13-6CEE377B648B}"/>
              </a:ext>
            </a:extLst>
          </p:cNvPr>
          <p:cNvPicPr>
            <a:picLocks noChangeAspect="1"/>
          </p:cNvPicPr>
          <p:nvPr/>
        </p:nvPicPr>
        <p:blipFill>
          <a:blip r:embed="rId3"/>
          <a:stretch>
            <a:fillRect/>
          </a:stretch>
        </p:blipFill>
        <p:spPr>
          <a:xfrm>
            <a:off x="1923068" y="5193089"/>
            <a:ext cx="5210274" cy="1476375"/>
          </a:xfrm>
          <a:prstGeom prst="rect">
            <a:avLst/>
          </a:prstGeom>
        </p:spPr>
      </p:pic>
    </p:spTree>
    <p:extLst>
      <p:ext uri="{BB962C8B-B14F-4D97-AF65-F5344CB8AC3E}">
        <p14:creationId xmlns:p14="http://schemas.microsoft.com/office/powerpoint/2010/main" val="124919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772DF2-99DF-4A74-BF7E-61D54C0B8D09}"/>
              </a:ext>
            </a:extLst>
          </p:cNvPr>
          <p:cNvSpPr>
            <a:spLocks noGrp="1"/>
          </p:cNvSpPr>
          <p:nvPr>
            <p:ph type="title"/>
          </p:nvPr>
        </p:nvSpPr>
        <p:spPr>
          <a:xfrm>
            <a:off x="677334" y="609600"/>
            <a:ext cx="8596668" cy="945823"/>
          </a:xfrm>
        </p:spPr>
        <p:txBody>
          <a:bodyPr/>
          <a:lstStyle/>
          <a:p>
            <a:r>
              <a:rPr lang="en-US" i="1" dirty="0"/>
              <a:t>Deeper Insights into The Emigrants </a:t>
            </a:r>
          </a:p>
        </p:txBody>
      </p:sp>
      <p:sp>
        <p:nvSpPr>
          <p:cNvPr id="3" name="Content Placeholder 2">
            <a:extLst>
              <a:ext uri="{FF2B5EF4-FFF2-40B4-BE49-F238E27FC236}">
                <a16:creationId xmlns:a16="http://schemas.microsoft.com/office/drawing/2014/main" xmlns="" id="{AF673A91-060E-4BD4-87EA-7663B4791D0B}"/>
              </a:ext>
            </a:extLst>
          </p:cNvPr>
          <p:cNvSpPr>
            <a:spLocks noGrp="1"/>
          </p:cNvSpPr>
          <p:nvPr>
            <p:ph idx="1"/>
          </p:nvPr>
        </p:nvSpPr>
        <p:spPr>
          <a:xfrm>
            <a:off x="677334" y="1555423"/>
            <a:ext cx="8596668" cy="4485939"/>
          </a:xfrm>
        </p:spPr>
        <p:txBody>
          <a:bodyPr>
            <a:normAutofit fontScale="92500" lnSpcReduction="20000"/>
          </a:bodyPr>
          <a:lstStyle/>
          <a:p>
            <a:r>
              <a:rPr lang="en-US" dirty="0"/>
              <a:t>Charlotte Smith’s “The Emigrants” does not retell heroic deeds by a single protagonist like in Homer’s “The Odyssey”. It is not a traditional epic.</a:t>
            </a:r>
          </a:p>
          <a:p>
            <a:r>
              <a:rPr lang="en-US" dirty="0"/>
              <a:t>In her dedication to William Cowper, Smith writes, “I am perfectly sensible that it [his poem “The Task”] belongs not to a feeble and feminine hand to draw the bow of Ulysses.” </a:t>
            </a:r>
          </a:p>
          <a:p>
            <a:r>
              <a:rPr lang="en-US" dirty="0"/>
              <a:t>Smith genders war as masculine and refuses to write in that language: Smith will not use the militaristic epic form. She will not tell the tale of one man and his adventures, but instead will write of “those interesting objects which happen to excite [her] attention”.</a:t>
            </a:r>
          </a:p>
          <a:p>
            <a:r>
              <a:rPr lang="en-US" dirty="0"/>
              <a:t> In her essay, Susan J. Wolfson suggests Smith “undermines the </a:t>
            </a:r>
            <a:r>
              <a:rPr lang="en-US" dirty="0" err="1"/>
              <a:t>Burkean</a:t>
            </a:r>
            <a:r>
              <a:rPr lang="en-US" dirty="0"/>
              <a:t> ethic of chivalry, of men going to war to protect the women of hearth and home” (Wolfson, 534).</a:t>
            </a:r>
          </a:p>
          <a:p>
            <a:r>
              <a:rPr lang="en-US" dirty="0"/>
              <a:t>In her gendering of war as masculine and Liberty and Freedom as feminine, and finally in her use of the mother, she demonstrate a reading that conflates revolutionary politics and gender politics. </a:t>
            </a:r>
          </a:p>
          <a:p>
            <a:r>
              <a:rPr lang="en-US" i="1" dirty="0"/>
              <a:t>The Emigrants </a:t>
            </a:r>
            <a:r>
              <a:rPr lang="en-US" dirty="0"/>
              <a:t>an antiwar poem that moves beyond the troubles of the emigrants from Revolutionary France, and thus evoking the “war of the sexes.”</a:t>
            </a:r>
          </a:p>
          <a:p>
            <a:endParaRPr lang="en-US" dirty="0"/>
          </a:p>
        </p:txBody>
      </p:sp>
    </p:spTree>
    <p:extLst>
      <p:ext uri="{BB962C8B-B14F-4D97-AF65-F5344CB8AC3E}">
        <p14:creationId xmlns:p14="http://schemas.microsoft.com/office/powerpoint/2010/main" val="2255730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AED0273-461E-4D03-A5B4-592F940C7B68}"/>
              </a:ext>
            </a:extLst>
          </p:cNvPr>
          <p:cNvSpPr>
            <a:spLocks noGrp="1"/>
          </p:cNvSpPr>
          <p:nvPr>
            <p:ph idx="1"/>
          </p:nvPr>
        </p:nvSpPr>
        <p:spPr>
          <a:xfrm>
            <a:off x="677334" y="650449"/>
            <a:ext cx="8596668" cy="5390913"/>
          </a:xfrm>
        </p:spPr>
        <p:txBody>
          <a:bodyPr>
            <a:normAutofit/>
          </a:bodyPr>
          <a:lstStyle/>
          <a:p>
            <a:r>
              <a:rPr lang="en-US" dirty="0"/>
              <a:t>She writes sentimentally throughout </a:t>
            </a:r>
            <a:r>
              <a:rPr lang="en-US" i="1" dirty="0"/>
              <a:t>The Emigrants</a:t>
            </a:r>
            <a:r>
              <a:rPr lang="en-US" dirty="0"/>
              <a:t>, but not without Reason. </a:t>
            </a:r>
          </a:p>
          <a:p>
            <a:r>
              <a:rPr lang="en-US" dirty="0"/>
              <a:t>She compares her own suffering with that of the emigrants. (egotistical)</a:t>
            </a:r>
          </a:p>
          <a:p>
            <a:r>
              <a:rPr lang="en-US" dirty="0"/>
              <a:t>She brings up her own situation by framing it in a way to say, “I understand how you feel, for I have suffered.” </a:t>
            </a:r>
          </a:p>
          <a:p>
            <a:r>
              <a:rPr lang="en-US" dirty="0"/>
              <a:t>Smith writes, “How often, when my weary soul recoils/from proud oppression, and from legal crimes.” </a:t>
            </a:r>
          </a:p>
          <a:p>
            <a:r>
              <a:rPr lang="en-US" dirty="0"/>
              <a:t>“Legal crimes” refers to her husband’s debts and the fact that she had to live in debtor’s prison with him. </a:t>
            </a:r>
          </a:p>
          <a:p>
            <a:r>
              <a:rPr lang="en-US" dirty="0"/>
              <a:t>She alludes to her personal life in a way that goes beyond the personal and into the realm of the political. </a:t>
            </a:r>
          </a:p>
          <a:p>
            <a:r>
              <a:rPr lang="en-US" dirty="0"/>
              <a:t>She writes to the emigrants, “I lament your fate,” or “I mourn your sorrows, for I too have known/Involuntary exile.” </a:t>
            </a:r>
          </a:p>
          <a:p>
            <a:endParaRPr lang="en-US" dirty="0"/>
          </a:p>
        </p:txBody>
      </p:sp>
    </p:spTree>
    <p:extLst>
      <p:ext uri="{BB962C8B-B14F-4D97-AF65-F5344CB8AC3E}">
        <p14:creationId xmlns:p14="http://schemas.microsoft.com/office/powerpoint/2010/main" val="830676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F93B81B-793D-4453-8A31-6C21628C6564}"/>
              </a:ext>
            </a:extLst>
          </p:cNvPr>
          <p:cNvSpPr>
            <a:spLocks noGrp="1"/>
          </p:cNvSpPr>
          <p:nvPr>
            <p:ph idx="1"/>
          </p:nvPr>
        </p:nvSpPr>
        <p:spPr>
          <a:xfrm>
            <a:off x="677334" y="556181"/>
            <a:ext cx="8596668" cy="5703217"/>
          </a:xfrm>
        </p:spPr>
        <p:txBody>
          <a:bodyPr>
            <a:normAutofit/>
          </a:bodyPr>
          <a:lstStyle/>
          <a:p>
            <a:r>
              <a:rPr lang="en-US" dirty="0"/>
              <a:t>As the emigrants sail in to England’s shore, Smith brings up the mother who “lost in melancholy thought,” mourns for her native land. Smith showed her empathy as  both an emigrant and a mother. </a:t>
            </a:r>
          </a:p>
          <a:p>
            <a:r>
              <a:rPr lang="en-US" dirty="0"/>
              <a:t>Smith genders peace as female and suggests that solitude is the only escape from men’s society. She writes, </a:t>
            </a:r>
          </a:p>
          <a:p>
            <a:pPr marL="0" indent="0">
              <a:buNone/>
            </a:pPr>
            <a:r>
              <a:rPr lang="en-US" dirty="0"/>
              <a:t>“How often do I half abjure society…For I have thought that I should then behold/the beauteous works of God unspoiled by man…Peace, who delights in solitary shade,/No more will spread for me her downy wings.”</a:t>
            </a:r>
          </a:p>
          <a:p>
            <a:r>
              <a:rPr lang="en-US" dirty="0"/>
              <a:t> Smith must withdraw from England’s patriarchal society. She wants to escape her husband and look upon the God’s world, which in solitude is “unspoiled by man.” </a:t>
            </a:r>
          </a:p>
          <a:p>
            <a:r>
              <a:rPr lang="en-US" dirty="0"/>
              <a:t>Smith genders Liberty as feminine.</a:t>
            </a:r>
          </a:p>
          <a:p>
            <a:endParaRPr lang="en-US" dirty="0"/>
          </a:p>
          <a:p>
            <a:endParaRPr lang="en-US" dirty="0"/>
          </a:p>
        </p:txBody>
      </p:sp>
      <p:pic>
        <p:nvPicPr>
          <p:cNvPr id="4" name="Picture 3">
            <a:extLst>
              <a:ext uri="{FF2B5EF4-FFF2-40B4-BE49-F238E27FC236}">
                <a16:creationId xmlns:a16="http://schemas.microsoft.com/office/drawing/2014/main" xmlns="" id="{477D108D-9828-46E9-9CCF-914DE12189E1}"/>
              </a:ext>
            </a:extLst>
          </p:cNvPr>
          <p:cNvPicPr>
            <a:picLocks noChangeAspect="1"/>
          </p:cNvPicPr>
          <p:nvPr/>
        </p:nvPicPr>
        <p:blipFill rotWithShape="1">
          <a:blip r:embed="rId2"/>
          <a:srcRect b="6296"/>
          <a:stretch/>
        </p:blipFill>
        <p:spPr>
          <a:xfrm>
            <a:off x="1976633" y="4912273"/>
            <a:ext cx="5102897" cy="1181248"/>
          </a:xfrm>
          <a:prstGeom prst="rect">
            <a:avLst/>
          </a:prstGeom>
        </p:spPr>
      </p:pic>
    </p:spTree>
    <p:extLst>
      <p:ext uri="{BB962C8B-B14F-4D97-AF65-F5344CB8AC3E}">
        <p14:creationId xmlns:p14="http://schemas.microsoft.com/office/powerpoint/2010/main" val="20890299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B7DDA88-29BC-46FF-A3A3-32B07E4D2B56}"/>
              </a:ext>
            </a:extLst>
          </p:cNvPr>
          <p:cNvSpPr>
            <a:spLocks noGrp="1"/>
          </p:cNvSpPr>
          <p:nvPr>
            <p:ph idx="1"/>
          </p:nvPr>
        </p:nvSpPr>
        <p:spPr>
          <a:xfrm>
            <a:off x="715041" y="708861"/>
            <a:ext cx="8596668" cy="4315626"/>
          </a:xfrm>
        </p:spPr>
        <p:txBody>
          <a:bodyPr>
            <a:normAutofit lnSpcReduction="10000"/>
          </a:bodyPr>
          <a:lstStyle/>
          <a:p>
            <a:r>
              <a:rPr lang="en-US" dirty="0"/>
              <a:t>In Book two, Smith alludes to the particular situation of the emigrants. She explains that the “</a:t>
            </a:r>
            <a:r>
              <a:rPr lang="en-US" dirty="0" err="1"/>
              <a:t>lorn</a:t>
            </a:r>
            <a:r>
              <a:rPr lang="en-US" dirty="0"/>
              <a:t>” (lost, perished, doomed to destruction) exiles are “amid the storms/Of wild disastrous anarchy” where “Desolation” (counterrevolutionary forces) riot. </a:t>
            </a:r>
          </a:p>
          <a:p>
            <a:r>
              <a:rPr lang="en-US" dirty="0"/>
              <a:t>Smith uses the storm metaphor to describe France’s state of chaos—that Liberty and Freedom’s name had been “usurped and misapplied,” beginning the violence of the Reign of Terror.</a:t>
            </a:r>
          </a:p>
          <a:p>
            <a:r>
              <a:rPr lang="en-US" dirty="0"/>
              <a:t>Smith claims that the violence of counterrevolution was due to those forces who “resisted” liberty (“the thousands that have bled/resisting her) and that those who sacrificed their lives for liberty are now gone and that most “revert awhile/to the black scroll that tells of regal crimes/committed to destroy her.” Here, “regal crimes” is reminiscent of the phrase “legal crimes” from Book One.</a:t>
            </a:r>
          </a:p>
          <a:p>
            <a:r>
              <a:rPr lang="en-US" dirty="0"/>
              <a:t>This passage can thus be read as a conflation of revolutionary politics, gender politics, and the personal. </a:t>
            </a:r>
          </a:p>
          <a:p>
            <a:endParaRPr lang="en-US" dirty="0"/>
          </a:p>
        </p:txBody>
      </p:sp>
    </p:spTree>
    <p:extLst>
      <p:ext uri="{BB962C8B-B14F-4D97-AF65-F5344CB8AC3E}">
        <p14:creationId xmlns:p14="http://schemas.microsoft.com/office/powerpoint/2010/main" val="610499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776FF90-695C-4148-80DE-79968EC350A0}"/>
              </a:ext>
            </a:extLst>
          </p:cNvPr>
          <p:cNvSpPr>
            <a:spLocks noGrp="1"/>
          </p:cNvSpPr>
          <p:nvPr>
            <p:ph idx="1"/>
          </p:nvPr>
        </p:nvSpPr>
        <p:spPr>
          <a:xfrm>
            <a:off x="658480" y="676373"/>
            <a:ext cx="7344877" cy="5505253"/>
          </a:xfrm>
        </p:spPr>
        <p:txBody>
          <a:bodyPr>
            <a:normAutofit/>
          </a:bodyPr>
          <a:lstStyle/>
          <a:p>
            <a:r>
              <a:rPr lang="en-US" dirty="0"/>
              <a:t>Smith sympathizes with Marie Antoinette (“I mourn thy sorrows, hapless Queen”)—but her evocation of motherhood unites all women and suggests that the counterrevolutionary forces are destroying the next generation. </a:t>
            </a:r>
          </a:p>
          <a:p>
            <a:r>
              <a:rPr lang="en-US" dirty="0"/>
              <a:t>Smith writes of Marie Antoinette as a “wretched mother, petrified with grief” for the loss of her son, who Smith characterizes as the “most unfortunate imperial boy.” </a:t>
            </a:r>
          </a:p>
          <a:p>
            <a:r>
              <a:rPr lang="en-US" dirty="0"/>
              <a:t>Smith asserts that what happened to her is inhumane and unjust. </a:t>
            </a:r>
          </a:p>
          <a:p>
            <a:r>
              <a:rPr lang="en-US" dirty="0"/>
              <a:t>Smith aligns herself with Marie Antoinette because of her position as a woman and mother who is consumed by counterrevolutionary violence. </a:t>
            </a:r>
          </a:p>
          <a:p>
            <a:r>
              <a:rPr lang="en-US" dirty="0"/>
              <a:t>Smith writes of her own experience, that she wants, “to save [her] children from the </a:t>
            </a:r>
            <a:r>
              <a:rPr lang="en-US" dirty="0" err="1"/>
              <a:t>o’erwhelming</a:t>
            </a:r>
            <a:r>
              <a:rPr lang="en-US" dirty="0"/>
              <a:t> wrongs/that have for ten years been heaped on me.” </a:t>
            </a:r>
          </a:p>
          <a:p>
            <a:r>
              <a:rPr lang="en-US" dirty="0"/>
              <a:t>This personal allusion fits within the motherhood paradigm she creates in the figure of Marie Antoinette. </a:t>
            </a:r>
          </a:p>
          <a:p>
            <a:endParaRPr lang="en-US" dirty="0"/>
          </a:p>
        </p:txBody>
      </p:sp>
      <p:pic>
        <p:nvPicPr>
          <p:cNvPr id="1026" name="Picture 2" descr="Image result for Marie Antoinette">
            <a:extLst>
              <a:ext uri="{FF2B5EF4-FFF2-40B4-BE49-F238E27FC236}">
                <a16:creationId xmlns:a16="http://schemas.microsoft.com/office/drawing/2014/main" xmlns="" id="{2EDEBB52-6852-4F94-BCED-BC9E6C52F8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5402" y="1065229"/>
            <a:ext cx="2590582" cy="374244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xmlns="" id="{A63FE371-8CFB-4770-8824-3D11C56BE39A}"/>
              </a:ext>
            </a:extLst>
          </p:cNvPr>
          <p:cNvSpPr txBox="1"/>
          <p:nvPr/>
        </p:nvSpPr>
        <p:spPr>
          <a:xfrm>
            <a:off x="8616099" y="5015060"/>
            <a:ext cx="1979629" cy="1754326"/>
          </a:xfrm>
          <a:prstGeom prst="rect">
            <a:avLst/>
          </a:prstGeom>
          <a:noFill/>
        </p:spPr>
        <p:txBody>
          <a:bodyPr wrap="square" rtlCol="0">
            <a:spAutoFit/>
          </a:bodyPr>
          <a:lstStyle/>
          <a:p>
            <a:r>
              <a:rPr lang="en-US"/>
              <a:t>Marie Antoinette was the last Queen of France before the French Revolution.</a:t>
            </a:r>
            <a:endParaRPr lang="en-US" dirty="0"/>
          </a:p>
        </p:txBody>
      </p:sp>
    </p:spTree>
    <p:extLst>
      <p:ext uri="{BB962C8B-B14F-4D97-AF65-F5344CB8AC3E}">
        <p14:creationId xmlns:p14="http://schemas.microsoft.com/office/powerpoint/2010/main" val="13543707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BD6CB9B-5502-47C1-B0A7-365195DA4334}"/>
              </a:ext>
            </a:extLst>
          </p:cNvPr>
          <p:cNvSpPr>
            <a:spLocks noGrp="1"/>
          </p:cNvSpPr>
          <p:nvPr>
            <p:ph idx="1"/>
          </p:nvPr>
        </p:nvSpPr>
        <p:spPr>
          <a:xfrm>
            <a:off x="677334" y="631596"/>
            <a:ext cx="8596668" cy="5788058"/>
          </a:xfrm>
        </p:spPr>
        <p:txBody>
          <a:bodyPr>
            <a:normAutofit/>
          </a:bodyPr>
          <a:lstStyle/>
          <a:p>
            <a:r>
              <a:rPr lang="en-US" dirty="0"/>
              <a:t>Smith tells the tale of a woman on the mountaintop who dies in the brutality of war. The woman is a mother who is “true to maternal tenderness;” she tries to save her infant from the “storm” (recurrent metaphor.)</a:t>
            </a:r>
          </a:p>
          <a:p>
            <a:r>
              <a:rPr lang="en-US" dirty="0"/>
              <a:t>Through her representation of mothers, Smith demonstrates the destructive masculine ethos of war. The mothers here are not portrayed as being protected by chivalrous men; they are not at the hearth or the home, instead they are being destroyed.</a:t>
            </a:r>
          </a:p>
          <a:p>
            <a:r>
              <a:rPr lang="en-US" dirty="0"/>
              <a:t>She returns to the masculine/feminine binary, suggesting that men create war with other men, thereby “depopulating” England, which significantly, is gendered female. Men thus are depicted as monsters and also as the agents of devastation.</a:t>
            </a:r>
          </a:p>
          <a:p>
            <a:r>
              <a:rPr lang="en-US" dirty="0"/>
              <a:t> A “bleeding world” as gendered feminine evokes an image of a mother’s miscarriage.</a:t>
            </a:r>
          </a:p>
        </p:txBody>
      </p:sp>
    </p:spTree>
    <p:extLst>
      <p:ext uri="{BB962C8B-B14F-4D97-AF65-F5344CB8AC3E}">
        <p14:creationId xmlns:p14="http://schemas.microsoft.com/office/powerpoint/2010/main" val="10937704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362C659-129D-4D17-AC43-2E469F138257}"/>
              </a:ext>
            </a:extLst>
          </p:cNvPr>
          <p:cNvSpPr>
            <a:spLocks noGrp="1"/>
          </p:cNvSpPr>
          <p:nvPr>
            <p:ph idx="1"/>
          </p:nvPr>
        </p:nvSpPr>
        <p:spPr/>
        <p:txBody>
          <a:bodyPr>
            <a:normAutofit/>
          </a:bodyPr>
          <a:lstStyle/>
          <a:p>
            <a:r>
              <a:rPr lang="en-US" dirty="0"/>
              <a:t>Smith prays that Freedom with the aid of Justice might be able to rid earth of the “hell-born fiends” (the arch-enemy of mankind, or the devil). </a:t>
            </a:r>
          </a:p>
          <a:p>
            <a:r>
              <a:rPr lang="en-US" dirty="0"/>
              <a:t>She transcends gender with the last line: “Reign of Reason, Liberty and Peace!” suggesting an ideal resolution where the war of the sexes has ended. </a:t>
            </a:r>
          </a:p>
          <a:p>
            <a:r>
              <a:rPr lang="en-US" dirty="0"/>
              <a:t>Betsy Bolton observes in her essay, “Becoming the Evil We Deplore: Charlotte Smith’s Cautionary Nationalism,” indicates “when she [Smith] observes injuries in others, she promptly draws attention to a parallel injury of her own.”</a:t>
            </a:r>
          </a:p>
          <a:p>
            <a:r>
              <a:rPr lang="en-US" dirty="0"/>
              <a:t> Smith shows intense compassion not only for the emigrants, but also for women. </a:t>
            </a:r>
          </a:p>
          <a:p>
            <a:endParaRPr lang="en-US" dirty="0"/>
          </a:p>
        </p:txBody>
      </p:sp>
      <p:pic>
        <p:nvPicPr>
          <p:cNvPr id="4" name="Picture 3">
            <a:extLst>
              <a:ext uri="{FF2B5EF4-FFF2-40B4-BE49-F238E27FC236}">
                <a16:creationId xmlns:a16="http://schemas.microsoft.com/office/drawing/2014/main" xmlns="" id="{99BE1123-936B-4B95-A63C-F5730CBF9206}"/>
              </a:ext>
            </a:extLst>
          </p:cNvPr>
          <p:cNvPicPr>
            <a:picLocks noChangeAspect="1"/>
          </p:cNvPicPr>
          <p:nvPr/>
        </p:nvPicPr>
        <p:blipFill>
          <a:blip r:embed="rId2"/>
          <a:stretch>
            <a:fillRect/>
          </a:stretch>
        </p:blipFill>
        <p:spPr>
          <a:xfrm>
            <a:off x="2121031" y="432553"/>
            <a:ext cx="5210274" cy="1476375"/>
          </a:xfrm>
          <a:prstGeom prst="rect">
            <a:avLst/>
          </a:prstGeom>
        </p:spPr>
      </p:pic>
    </p:spTree>
    <p:extLst>
      <p:ext uri="{BB962C8B-B14F-4D97-AF65-F5344CB8AC3E}">
        <p14:creationId xmlns:p14="http://schemas.microsoft.com/office/powerpoint/2010/main" val="16212767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F1B05A-E0C1-4097-9FD9-8907B236DF0E}"/>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xmlns="" id="{215BBA74-7795-4DF7-9770-AD54AA6DB8C0}"/>
              </a:ext>
            </a:extLst>
          </p:cNvPr>
          <p:cNvSpPr>
            <a:spLocks noGrp="1"/>
          </p:cNvSpPr>
          <p:nvPr>
            <p:ph idx="1"/>
          </p:nvPr>
        </p:nvSpPr>
        <p:spPr/>
        <p:txBody>
          <a:bodyPr/>
          <a:lstStyle/>
          <a:p>
            <a:r>
              <a:rPr lang="en-US" dirty="0"/>
              <a:t>Finkelstein, Julia. </a:t>
            </a:r>
            <a:r>
              <a:rPr lang="en-US" i="1" dirty="0"/>
              <a:t>Close-Reading Romanticism “The Emigrants"</a:t>
            </a:r>
            <a:r>
              <a:rPr lang="en-US" dirty="0"/>
              <a:t>. </a:t>
            </a:r>
            <a:r>
              <a:rPr lang="en-US" dirty="0">
                <a:hlinkClick r:id="rId2"/>
              </a:rPr>
              <a:t>https://courses.swarthmore.edu/spring2013/romanticism/wp-content/uploads/sites/4/2013/02/The-Emigrants_Close-Reading.pdf</a:t>
            </a:r>
            <a:r>
              <a:rPr lang="en-US" dirty="0"/>
              <a:t>.</a:t>
            </a:r>
          </a:p>
          <a:p>
            <a:r>
              <a:rPr lang="en-US" dirty="0"/>
              <a:t>Wolfson, Susan J. “Charlotte Smiths ‘Emigrants’: Forging Connections at the Borders of a Female Tradition.” </a:t>
            </a:r>
            <a:r>
              <a:rPr lang="en-US" i="1" dirty="0"/>
              <a:t>Huntington Library Quarterly</a:t>
            </a:r>
            <a:r>
              <a:rPr lang="en-US" dirty="0"/>
              <a:t>, vol. 63, no. 4, 2000, pp. 509–546., doi:10.2307/3817615.</a:t>
            </a:r>
          </a:p>
          <a:p>
            <a:endParaRPr lang="en-US" dirty="0"/>
          </a:p>
          <a:p>
            <a:endParaRPr lang="en-US" dirty="0"/>
          </a:p>
        </p:txBody>
      </p:sp>
    </p:spTree>
    <p:extLst>
      <p:ext uri="{BB962C8B-B14F-4D97-AF65-F5344CB8AC3E}">
        <p14:creationId xmlns:p14="http://schemas.microsoft.com/office/powerpoint/2010/main" val="3624068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204867-7669-4DF0-BA8B-92E19A0AB1FE}"/>
              </a:ext>
            </a:extLst>
          </p:cNvPr>
          <p:cNvSpPr>
            <a:spLocks noGrp="1"/>
          </p:cNvSpPr>
          <p:nvPr>
            <p:ph type="title"/>
          </p:nvPr>
        </p:nvSpPr>
        <p:spPr>
          <a:xfrm>
            <a:off x="677334" y="311085"/>
            <a:ext cx="8596668" cy="1619315"/>
          </a:xfrm>
        </p:spPr>
        <p:txBody>
          <a:bodyPr>
            <a:normAutofit fontScale="90000"/>
          </a:bodyPr>
          <a:lstStyle/>
          <a:p>
            <a:r>
              <a:rPr lang="en-US" dirty="0"/>
              <a:t>Wolfson, Susan J. “Charlotte Smiths ‘Emigrants’: Forging Connections at the Borders of a Female Tradition.” </a:t>
            </a:r>
          </a:p>
        </p:txBody>
      </p:sp>
      <p:sp>
        <p:nvSpPr>
          <p:cNvPr id="3" name="Content Placeholder 2">
            <a:extLst>
              <a:ext uri="{FF2B5EF4-FFF2-40B4-BE49-F238E27FC236}">
                <a16:creationId xmlns:a16="http://schemas.microsoft.com/office/drawing/2014/main" xmlns="" id="{D9FC3F99-ACBA-4B38-8625-E1427C685AD7}"/>
              </a:ext>
            </a:extLst>
          </p:cNvPr>
          <p:cNvSpPr>
            <a:spLocks noGrp="1"/>
          </p:cNvSpPr>
          <p:nvPr>
            <p:ph idx="1"/>
          </p:nvPr>
        </p:nvSpPr>
        <p:spPr/>
        <p:txBody>
          <a:bodyPr>
            <a:normAutofit/>
          </a:bodyPr>
          <a:lstStyle/>
          <a:p>
            <a:r>
              <a:rPr lang="en-US" dirty="0"/>
              <a:t>Elaine Showalter tracked British women novelists from the 1840s  to the 1960s across three phases:</a:t>
            </a:r>
          </a:p>
          <a:p>
            <a:pPr>
              <a:buFont typeface="Courier New" panose="02070309020205020404" pitchFamily="49" charset="0"/>
              <a:buChar char="o"/>
            </a:pPr>
            <a:r>
              <a:rPr lang="en-US" dirty="0"/>
              <a:t>The feminine - Imitating the prevailing modes of a dominant, mostly male-authored tradition,</a:t>
            </a:r>
          </a:p>
          <a:p>
            <a:pPr>
              <a:buFont typeface="Courier New" panose="02070309020205020404" pitchFamily="49" charset="0"/>
              <a:buChar char="o"/>
            </a:pPr>
            <a:r>
              <a:rPr lang="en-US" dirty="0"/>
              <a:t>The feminist - protesting internalized norms and advocating minority rights and values,</a:t>
            </a:r>
          </a:p>
          <a:p>
            <a:pPr>
              <a:buFont typeface="Courier New" panose="02070309020205020404" pitchFamily="49" charset="0"/>
              <a:buChar char="o"/>
            </a:pPr>
            <a:r>
              <a:rPr lang="en-US" dirty="0"/>
              <a:t>The female- self discovery invigorated by political liberty.</a:t>
            </a:r>
          </a:p>
          <a:p>
            <a:r>
              <a:rPr lang="en-US" dirty="0"/>
              <a:t>Twenty years later, Anne Mellor addressed two traditions: a celebrated but delimited culture of poetess, and a contrasting tradition of the female poet in which </a:t>
            </a:r>
            <a:r>
              <a:rPr lang="en-US" i="1" dirty="0"/>
              <a:t>The Emigrants </a:t>
            </a:r>
            <a:r>
              <a:rPr lang="en-US" dirty="0"/>
              <a:t>is representative: explicitly political, self consciously and insistently in the public sphere, and pressing issues not limited to women.</a:t>
            </a:r>
          </a:p>
          <a:p>
            <a:endParaRPr lang="en-US" dirty="0"/>
          </a:p>
        </p:txBody>
      </p:sp>
    </p:spTree>
    <p:extLst>
      <p:ext uri="{BB962C8B-B14F-4D97-AF65-F5344CB8AC3E}">
        <p14:creationId xmlns:p14="http://schemas.microsoft.com/office/powerpoint/2010/main" val="265995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B1EAFD8-49EA-4A16-BB7D-5676CD4FB8E5}"/>
              </a:ext>
            </a:extLst>
          </p:cNvPr>
          <p:cNvSpPr>
            <a:spLocks noGrp="1"/>
          </p:cNvSpPr>
          <p:nvPr>
            <p:ph idx="1"/>
          </p:nvPr>
        </p:nvSpPr>
        <p:spPr>
          <a:xfrm>
            <a:off x="677334" y="838987"/>
            <a:ext cx="8596668" cy="5202376"/>
          </a:xfrm>
        </p:spPr>
        <p:txBody>
          <a:bodyPr>
            <a:normAutofit lnSpcReduction="10000"/>
          </a:bodyPr>
          <a:lstStyle/>
          <a:p>
            <a:r>
              <a:rPr lang="en-US" dirty="0"/>
              <a:t>Smith writes across gender, calling on male voices, phrases, and tropes from Virgil, Shakespeare, Milton, Pope, Thompson, Collins, and Gray. </a:t>
            </a:r>
          </a:p>
          <a:p>
            <a:r>
              <a:rPr lang="en-US" dirty="0"/>
              <a:t>This allusiveness is sometimes regarded as the effect of a woman’s internalization and imitation of canonical male voices. </a:t>
            </a:r>
          </a:p>
          <a:p>
            <a:r>
              <a:rPr lang="en-US" i="1" dirty="0"/>
              <a:t>The Emigrants </a:t>
            </a:r>
            <a:r>
              <a:rPr lang="en-US" dirty="0"/>
              <a:t>is a canny intertextual performance, and its deepest polemics are about tradition itself, literary and political.</a:t>
            </a:r>
          </a:p>
          <a:p>
            <a:r>
              <a:rPr lang="en-US" dirty="0"/>
              <a:t>Mellor remarks, </a:t>
            </a:r>
            <a:r>
              <a:rPr lang="en-US" i="1" dirty="0"/>
              <a:t>The Emigrants </a:t>
            </a:r>
            <a:r>
              <a:rPr lang="en-US" dirty="0"/>
              <a:t>joins an evolving "female" poetry of condemning war as "patriarchal militarism.“</a:t>
            </a:r>
          </a:p>
          <a:p>
            <a:r>
              <a:rPr lang="en-US" dirty="0"/>
              <a:t> In the 1790s the gender binary was volatile. In a decade when traditions of "British Liberty" were invoked to support the French Revolution, then to oppose the Terror, then to go to war against Napoleon; and when class critiques (the drafting of the poor to fight and die for the interests of the rich) infused many polemics, pacifism and militarism were not predictably or securely gendered discourses.</a:t>
            </a:r>
          </a:p>
          <a:p>
            <a:r>
              <a:rPr lang="en-US" dirty="0"/>
              <a:t> Entering this welter of opinion and writing, Smith recruits male poets to work through conflicts of sympathy and political judgment in the spectacle of the emigrants, then to hope, in the poem's last line, for a renovated earth in an ungendered "reign of Reason, Liberty, and Peace“.</a:t>
            </a:r>
          </a:p>
          <a:p>
            <a:endParaRPr lang="en-US" dirty="0"/>
          </a:p>
        </p:txBody>
      </p:sp>
    </p:spTree>
    <p:extLst>
      <p:ext uri="{BB962C8B-B14F-4D97-AF65-F5344CB8AC3E}">
        <p14:creationId xmlns:p14="http://schemas.microsoft.com/office/powerpoint/2010/main" val="3778274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7F652EE-0E35-4A0D-A16D-4421BBC707D5}"/>
              </a:ext>
            </a:extLst>
          </p:cNvPr>
          <p:cNvSpPr>
            <a:spLocks noGrp="1"/>
          </p:cNvSpPr>
          <p:nvPr>
            <p:ph idx="1"/>
          </p:nvPr>
        </p:nvSpPr>
        <p:spPr>
          <a:xfrm>
            <a:off x="677334" y="1753387"/>
            <a:ext cx="8596668" cy="4495014"/>
          </a:xfrm>
        </p:spPr>
        <p:txBody>
          <a:bodyPr>
            <a:normAutofit fontScale="92500" lnSpcReduction="10000"/>
          </a:bodyPr>
          <a:lstStyle/>
          <a:p>
            <a:r>
              <a:rPr lang="en-US" dirty="0"/>
              <a:t>It wasn't just the politically complex event of the French emigrants that challenged Smith. It was also, and more fundamentally, her signed entry into public debate.</a:t>
            </a:r>
          </a:p>
          <a:p>
            <a:r>
              <a:rPr lang="en-US" dirty="0"/>
              <a:t>Before </a:t>
            </a:r>
            <a:r>
              <a:rPr lang="en-US" i="1" dirty="0"/>
              <a:t>The Emigrants</a:t>
            </a:r>
            <a:r>
              <a:rPr lang="en-US" dirty="0"/>
              <a:t>, in 1791, she was writing her first political novel, Desmond, which, while not interfering in state affairs, did comment on them. It is situated in England and France between June 1790 and early February 1792. </a:t>
            </a:r>
          </a:p>
          <a:p>
            <a:r>
              <a:rPr lang="en-US" dirty="0"/>
              <a:t>In 1790 Helen Maria Williams issued the first of her </a:t>
            </a:r>
            <a:r>
              <a:rPr lang="en-US" i="1" dirty="0"/>
              <a:t>Letters from France </a:t>
            </a:r>
            <a:r>
              <a:rPr lang="en-US" dirty="0"/>
              <a:t>and Wollstonecraft led the charge against Burke's </a:t>
            </a:r>
            <a:r>
              <a:rPr lang="en-US" i="1" dirty="0"/>
              <a:t>Reflections on the Revolution</a:t>
            </a:r>
            <a:r>
              <a:rPr lang="en-US" dirty="0"/>
              <a:t> in France in her </a:t>
            </a:r>
            <a:r>
              <a:rPr lang="en-US" i="1" dirty="0"/>
              <a:t>Vindication of the Rights of Men</a:t>
            </a:r>
            <a:r>
              <a:rPr lang="en-US" dirty="0"/>
              <a:t>. </a:t>
            </a:r>
          </a:p>
          <a:p>
            <a:r>
              <a:rPr lang="en-US" dirty="0"/>
              <a:t>Smith used her preface to </a:t>
            </a:r>
            <a:r>
              <a:rPr lang="en-US" i="1" dirty="0"/>
              <a:t>Desmond</a:t>
            </a:r>
            <a:r>
              <a:rPr lang="en-US" dirty="0"/>
              <a:t> to mollify "Readers ... to whom the political remarks in these volumes may be displeasing." </a:t>
            </a:r>
          </a:p>
          <a:p>
            <a:r>
              <a:rPr lang="en-US" dirty="0"/>
              <a:t>Ascribing all views to her "imaginary characters," she says her role has been merely to present "the arguments I have heard on both sides; and if those in favor of one party have evidently the advantage, it is not owing to my partial representation, but to the predominant power of truth and reason, which can neither be altered nor conceal’.</a:t>
            </a:r>
          </a:p>
        </p:txBody>
      </p:sp>
      <p:sp>
        <p:nvSpPr>
          <p:cNvPr id="4" name="Title 1">
            <a:extLst>
              <a:ext uri="{FF2B5EF4-FFF2-40B4-BE49-F238E27FC236}">
                <a16:creationId xmlns:a16="http://schemas.microsoft.com/office/drawing/2014/main" xmlns="" id="{0D4749B8-32CF-4CCA-B18E-9C46D2783D8F}"/>
              </a:ext>
            </a:extLst>
          </p:cNvPr>
          <p:cNvSpPr>
            <a:spLocks noGrp="1"/>
          </p:cNvSpPr>
          <p:nvPr>
            <p:ph type="title"/>
          </p:nvPr>
        </p:nvSpPr>
        <p:spPr>
          <a:xfrm>
            <a:off x="601920" y="223101"/>
            <a:ext cx="8596668" cy="1320800"/>
          </a:xfrm>
        </p:spPr>
        <p:txBody>
          <a:bodyPr/>
          <a:lstStyle/>
          <a:p>
            <a:r>
              <a:rPr lang="en-US" dirty="0" err="1"/>
              <a:t>Tho</a:t>
            </a:r>
            <a:r>
              <a:rPr lang="en-US" dirty="0"/>
              <a:t> Not on Politics, on a Very Popular and Interesting Subject</a:t>
            </a:r>
          </a:p>
        </p:txBody>
      </p:sp>
    </p:spTree>
    <p:extLst>
      <p:ext uri="{BB962C8B-B14F-4D97-AF65-F5344CB8AC3E}">
        <p14:creationId xmlns:p14="http://schemas.microsoft.com/office/powerpoint/2010/main" val="1806285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A72BC0D-A7F4-402B-8702-16FD6061FDC6}"/>
              </a:ext>
            </a:extLst>
          </p:cNvPr>
          <p:cNvSpPr>
            <a:spLocks noGrp="1"/>
          </p:cNvSpPr>
          <p:nvPr>
            <p:ph idx="1"/>
          </p:nvPr>
        </p:nvSpPr>
        <p:spPr>
          <a:xfrm>
            <a:off x="781028" y="378924"/>
            <a:ext cx="8596668" cy="3880773"/>
          </a:xfrm>
        </p:spPr>
        <p:txBody>
          <a:bodyPr>
            <a:normAutofit lnSpcReduction="10000"/>
          </a:bodyPr>
          <a:lstStyle/>
          <a:p>
            <a:r>
              <a:rPr lang="en-US" dirty="0"/>
              <a:t>Wollstonecraft had no trouble favoring this party in her review of Desmond: "the cause of freedom is defended with warmth, whilst shrewd satire and acute observations back the imbodied arguments.“</a:t>
            </a:r>
          </a:p>
          <a:p>
            <a:r>
              <a:rPr lang="en-US" dirty="0"/>
              <a:t> Smith deploys Wollstonecraft’s gender polemics when she reports an argument concerning </a:t>
            </a:r>
            <a:r>
              <a:rPr lang="en-US" i="1" dirty="0"/>
              <a:t>Rights of Woman</a:t>
            </a:r>
            <a:r>
              <a:rPr lang="en-US" dirty="0"/>
              <a:t>, Rev. James Fordyce's </a:t>
            </a:r>
            <a:r>
              <a:rPr lang="en-US" i="1" dirty="0"/>
              <a:t>Sermons to Young Women </a:t>
            </a:r>
            <a:r>
              <a:rPr lang="en-US" dirty="0"/>
              <a:t>(1766). Identifying "war, commerce, politics" as unfit subjects for women (only "masculine women" would plead otherwise), the reverend advised, "it is not the argumentative but the sentimental talents, which give you that insight and those openings into the human heart, that lead to your principal ends as Women.“</a:t>
            </a:r>
          </a:p>
          <a:p>
            <a:r>
              <a:rPr lang="en-US" dirty="0"/>
              <a:t>She protests with a direct shot at such instruction: "But women it is said have no business with politics-Why not?", invoking the claims of "interest" to infuse rational argument with the force of the sentiment:</a:t>
            </a:r>
          </a:p>
          <a:p>
            <a:endParaRPr lang="en-US" dirty="0"/>
          </a:p>
        </p:txBody>
      </p:sp>
      <p:pic>
        <p:nvPicPr>
          <p:cNvPr id="4" name="Picture 3">
            <a:extLst>
              <a:ext uri="{FF2B5EF4-FFF2-40B4-BE49-F238E27FC236}">
                <a16:creationId xmlns:a16="http://schemas.microsoft.com/office/drawing/2014/main" xmlns="" id="{0205D0E9-8963-43BF-8498-B109BA01555C}"/>
              </a:ext>
            </a:extLst>
          </p:cNvPr>
          <p:cNvPicPr>
            <a:picLocks noChangeAspect="1"/>
          </p:cNvPicPr>
          <p:nvPr/>
        </p:nvPicPr>
        <p:blipFill>
          <a:blip r:embed="rId2"/>
          <a:stretch>
            <a:fillRect/>
          </a:stretch>
        </p:blipFill>
        <p:spPr>
          <a:xfrm>
            <a:off x="1791094" y="4044099"/>
            <a:ext cx="6112432" cy="2653645"/>
          </a:xfrm>
          <a:prstGeom prst="rect">
            <a:avLst/>
          </a:prstGeom>
        </p:spPr>
      </p:pic>
    </p:spTree>
    <p:extLst>
      <p:ext uri="{BB962C8B-B14F-4D97-AF65-F5344CB8AC3E}">
        <p14:creationId xmlns:p14="http://schemas.microsoft.com/office/powerpoint/2010/main" val="1353842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FC30E88-03B5-4A5C-8FCD-259CFA1452D1}"/>
              </a:ext>
            </a:extLst>
          </p:cNvPr>
          <p:cNvSpPr>
            <a:spLocks noGrp="1"/>
          </p:cNvSpPr>
          <p:nvPr>
            <p:ph idx="1"/>
          </p:nvPr>
        </p:nvSpPr>
        <p:spPr>
          <a:xfrm>
            <a:off x="677334" y="565609"/>
            <a:ext cx="8596668" cy="5542960"/>
          </a:xfrm>
        </p:spPr>
        <p:txBody>
          <a:bodyPr>
            <a:normAutofit fontScale="92500" lnSpcReduction="20000"/>
          </a:bodyPr>
          <a:lstStyle/>
          <a:p>
            <a:r>
              <a:rPr lang="en-US" dirty="0"/>
              <a:t>In 1792 it was still possible (in the liberal press at least) to escape censure for republican views. But political opinion, especially republican, was risky for a woman writer. </a:t>
            </a:r>
          </a:p>
          <a:p>
            <a:r>
              <a:rPr lang="en-US" dirty="0"/>
              <a:t>In1792 she wrote to bookseller J. Dodsley for advice about </a:t>
            </a:r>
            <a:r>
              <a:rPr lang="en-US" i="1" dirty="0"/>
              <a:t>The Emigrants</a:t>
            </a:r>
            <a:r>
              <a:rPr lang="en-US" dirty="0"/>
              <a:t>, aware that he would have no interest in publishing it. “</a:t>
            </a:r>
            <a:r>
              <a:rPr lang="en-US" dirty="0" err="1"/>
              <a:t>Tho</a:t>
            </a:r>
            <a:r>
              <a:rPr lang="en-US" dirty="0"/>
              <a:t> Not on political, on a very popular and interesting subject”</a:t>
            </a:r>
          </a:p>
          <a:p>
            <a:r>
              <a:rPr lang="en-US" dirty="0"/>
              <a:t>Smith was aware that French emigrants were no simple task: their plight was political and burdened by a long history of contention with Catholic France.</a:t>
            </a:r>
          </a:p>
          <a:p>
            <a:r>
              <a:rPr lang="en-US" dirty="0"/>
              <a:t>In a republican view, they were the backwash of the </a:t>
            </a:r>
            <a:r>
              <a:rPr lang="en-US" dirty="0" err="1"/>
              <a:t>ancien</a:t>
            </a:r>
            <a:r>
              <a:rPr lang="en-US" dirty="0"/>
              <a:t> regime, complicit with a selfish, luxurious aristocracy that still enjoyed connections and property in England. </a:t>
            </a:r>
          </a:p>
          <a:p>
            <a:r>
              <a:rPr lang="en-US" dirty="0"/>
              <a:t>While more than half of the nearly one hundred thousand emigrants to England were Third Estate, the more pathetic narrative was the fall of the clergy and the nobility. </a:t>
            </a:r>
          </a:p>
          <a:p>
            <a:r>
              <a:rPr lang="en-US" dirty="0"/>
              <a:t>Smith laments that English champions of the "name of Liberty," who welcomed the Revolution as "the demolition of regal despotism in France," have been "stigmatized as promoters of Anarchy, and enemies to the prosperity of their country"</a:t>
            </a:r>
          </a:p>
          <a:p>
            <a:r>
              <a:rPr lang="en-US" dirty="0"/>
              <a:t>In the political conception of </a:t>
            </a:r>
            <a:r>
              <a:rPr lang="en-US" i="1" dirty="0"/>
              <a:t>The Emigrants</a:t>
            </a:r>
            <a:r>
              <a:rPr lang="en-US" dirty="0"/>
              <a:t>, however, it is the sires-in the figure of a transhistorical, global, patriarchal war machine-who ultimately stand to account. And it is not the emigrant clergy but the mothers left in France who are its most radical victims. </a:t>
            </a:r>
          </a:p>
          <a:p>
            <a:endParaRPr lang="en-US" dirty="0">
              <a:solidFill>
                <a:srgbClr val="FF0000"/>
              </a:solidFill>
            </a:endParaRPr>
          </a:p>
        </p:txBody>
      </p:sp>
    </p:spTree>
    <p:extLst>
      <p:ext uri="{BB962C8B-B14F-4D97-AF65-F5344CB8AC3E}">
        <p14:creationId xmlns:p14="http://schemas.microsoft.com/office/powerpoint/2010/main" val="2147446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CB513F-A59D-4AD9-A86B-C7F80B52F620}"/>
              </a:ext>
            </a:extLst>
          </p:cNvPr>
          <p:cNvSpPr>
            <a:spLocks noGrp="1"/>
          </p:cNvSpPr>
          <p:nvPr>
            <p:ph type="title"/>
          </p:nvPr>
        </p:nvSpPr>
        <p:spPr/>
        <p:txBody>
          <a:bodyPr/>
          <a:lstStyle/>
          <a:p>
            <a:r>
              <a:rPr lang="en-US" dirty="0"/>
              <a:t>Classing The Emigrants</a:t>
            </a:r>
          </a:p>
        </p:txBody>
      </p:sp>
      <p:sp>
        <p:nvSpPr>
          <p:cNvPr id="3" name="Content Placeholder 2">
            <a:extLst>
              <a:ext uri="{FF2B5EF4-FFF2-40B4-BE49-F238E27FC236}">
                <a16:creationId xmlns:a16="http://schemas.microsoft.com/office/drawing/2014/main" xmlns="" id="{F05AC75E-4031-46F2-9429-6F03D8D25F3B}"/>
              </a:ext>
            </a:extLst>
          </p:cNvPr>
          <p:cNvSpPr>
            <a:spLocks noGrp="1"/>
          </p:cNvSpPr>
          <p:nvPr>
            <p:ph idx="1"/>
          </p:nvPr>
        </p:nvSpPr>
        <p:spPr>
          <a:xfrm>
            <a:off x="677334" y="1649691"/>
            <a:ext cx="8596668" cy="4391671"/>
          </a:xfrm>
        </p:spPr>
        <p:txBody>
          <a:bodyPr>
            <a:normAutofit/>
          </a:bodyPr>
          <a:lstStyle/>
          <a:p>
            <a:r>
              <a:rPr lang="en-US" dirty="0"/>
              <a:t>Smith gives the genre a pan-national, nearly mythic appeal-and writes herself into it. </a:t>
            </a:r>
            <a:r>
              <a:rPr lang="en-US" i="1" dirty="0"/>
              <a:t>The Emigrants </a:t>
            </a:r>
            <a:r>
              <a:rPr lang="en-US" dirty="0"/>
              <a:t>does not open with its eponyms but with Smith herself as fellow-victim, in her case, of "proud oppression" in a country "where the vain boast / Of equal Law is mockery".</a:t>
            </a:r>
          </a:p>
          <a:p>
            <a:r>
              <a:rPr lang="en-US" dirty="0"/>
              <a:t>“It seems to me wrong for the Nation entirely to exile and abandon these Unhappy Men," she wrote early in November 1792 to Joel Barlow, a defender of the Revolution and honorary citizen in the National Convention.</a:t>
            </a:r>
          </a:p>
          <a:p>
            <a:r>
              <a:rPr lang="en-US" dirty="0"/>
              <a:t> The exiles were abject texts of "the impression of the injustice and ferocity of the French republic.“ But as The Emigrants proceeds, the unhappy martyrs show another impression, "the prejudice they </a:t>
            </a:r>
            <a:r>
              <a:rPr lang="en-US" dirty="0" err="1"/>
              <a:t>learn'd</a:t>
            </a:r>
            <a:r>
              <a:rPr lang="en-US" dirty="0"/>
              <a:t> / From Bigotry (the </a:t>
            </a:r>
            <a:r>
              <a:rPr lang="en-US" dirty="0" err="1"/>
              <a:t>Tut'ress</a:t>
            </a:r>
            <a:r>
              <a:rPr lang="en-US" dirty="0"/>
              <a:t> of the blind)“. </a:t>
            </a:r>
          </a:p>
          <a:p>
            <a:r>
              <a:rPr lang="en-US" dirty="0"/>
              <a:t>In this line, "yet unhappy Men, / Whate'er your errors, I lament your fate", Smith may seem to recover sympathy, reflecting on both religious ideology and its social consequences. </a:t>
            </a:r>
          </a:p>
          <a:p>
            <a:endParaRPr lang="en-US" dirty="0"/>
          </a:p>
        </p:txBody>
      </p:sp>
    </p:spTree>
    <p:extLst>
      <p:ext uri="{BB962C8B-B14F-4D97-AF65-F5344CB8AC3E}">
        <p14:creationId xmlns:p14="http://schemas.microsoft.com/office/powerpoint/2010/main" val="508649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xmlns="" id="{69F940FE-47A8-485F-BD4D-1236C8B12E8F}"/>
              </a:ext>
            </a:extLst>
          </p:cNvPr>
          <p:cNvSpPr>
            <a:spLocks noGrp="1"/>
          </p:cNvSpPr>
          <p:nvPr>
            <p:ph idx="1"/>
          </p:nvPr>
        </p:nvSpPr>
        <p:spPr>
          <a:xfrm>
            <a:off x="469945" y="690007"/>
            <a:ext cx="8596668" cy="4164797"/>
          </a:xfrm>
        </p:spPr>
        <p:txBody>
          <a:bodyPr>
            <a:normAutofit/>
          </a:bodyPr>
          <a:lstStyle/>
          <a:p>
            <a:r>
              <a:rPr lang="en-US" dirty="0"/>
              <a:t>She comments bitterly on the pride in both Britain and France of "Men, who derive their boasted ancestry / From the fierce leaders of religious their "splendid trophies / Of Heraldry," she sees only "Gorgons and Hydras, and Chimeras dire” –Milton phrase- </a:t>
            </a:r>
          </a:p>
          <a:p>
            <a:r>
              <a:rPr lang="en-US" dirty="0"/>
              <a:t>This direct quotation of Milton sets the stage for a trope on the most famous (in Romantic-era imagination) epic simile in </a:t>
            </a:r>
            <a:r>
              <a:rPr lang="en-US" i="1" dirty="0"/>
              <a:t>Paradise Lost</a:t>
            </a:r>
            <a:r>
              <a:rPr lang="en-US" dirty="0"/>
              <a:t>, the one limning Satan's enchantment in Eden. </a:t>
            </a:r>
          </a:p>
          <a:p>
            <a:r>
              <a:rPr lang="en-US" dirty="0"/>
              <a:t>Smiths interprets Milton's simile for her own political ends, evoking both the Satanic moment and, more generally, Milton's English Protestant-republican antipathy to Continental Catholic-monarchal decadence. Her trope is energized not by unpatriotic French innovation but by English republican tradition.</a:t>
            </a:r>
          </a:p>
        </p:txBody>
      </p:sp>
    </p:spTree>
    <p:extLst>
      <p:ext uri="{BB962C8B-B14F-4D97-AF65-F5344CB8AC3E}">
        <p14:creationId xmlns:p14="http://schemas.microsoft.com/office/powerpoint/2010/main" val="1168990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6B0F44-1807-48FF-98B9-D6127BC9B5AE}"/>
              </a:ext>
            </a:extLst>
          </p:cNvPr>
          <p:cNvSpPr>
            <a:spLocks noGrp="1"/>
          </p:cNvSpPr>
          <p:nvPr>
            <p:ph type="title"/>
          </p:nvPr>
        </p:nvSpPr>
        <p:spPr/>
        <p:txBody>
          <a:bodyPr/>
          <a:lstStyle/>
          <a:p>
            <a:r>
              <a:rPr lang="en-US" dirty="0"/>
              <a:t>Gendering War</a:t>
            </a:r>
          </a:p>
        </p:txBody>
      </p:sp>
      <p:sp>
        <p:nvSpPr>
          <p:cNvPr id="3" name="Content Placeholder 2">
            <a:extLst>
              <a:ext uri="{FF2B5EF4-FFF2-40B4-BE49-F238E27FC236}">
                <a16:creationId xmlns:a16="http://schemas.microsoft.com/office/drawing/2014/main" xmlns="" id="{AC234514-527E-481A-A3AE-5F9B722DF2C4}"/>
              </a:ext>
            </a:extLst>
          </p:cNvPr>
          <p:cNvSpPr>
            <a:spLocks noGrp="1"/>
          </p:cNvSpPr>
          <p:nvPr>
            <p:ph idx="1"/>
          </p:nvPr>
        </p:nvSpPr>
        <p:spPr>
          <a:xfrm>
            <a:off x="677334" y="1338607"/>
            <a:ext cx="8596668" cy="5165888"/>
          </a:xfrm>
        </p:spPr>
        <p:txBody>
          <a:bodyPr>
            <a:normAutofit lnSpcReduction="10000"/>
          </a:bodyPr>
          <a:lstStyle/>
          <a:p>
            <a:r>
              <a:rPr lang="en-US" dirty="0"/>
              <a:t>"the Widow's anguish and the Orphan's tears“, Presenting the widow and orphan's peril-fatal vulnerability- Smith brings the male world of warfare into the female world of home. </a:t>
            </a:r>
          </a:p>
          <a:p>
            <a:r>
              <a:rPr lang="en-US" dirty="0"/>
              <a:t>She was one of the first poets  in the 1970s to do this, and it was not easy to be against the war with France, even in terms of female values.</a:t>
            </a:r>
          </a:p>
          <a:p>
            <a:r>
              <a:rPr lang="en-US" dirty="0"/>
              <a:t>As Smith knew, official policy was hardening not only against France but also against agitation at home, especially over the wrongs done to woman and to the poor.</a:t>
            </a:r>
          </a:p>
          <a:p>
            <a:r>
              <a:rPr lang="en-US" dirty="0"/>
              <a:t>Smith is quoting the famous prologue of Henry V (about war with France): </a:t>
            </a:r>
          </a:p>
          <a:p>
            <a:endParaRPr lang="en-US" dirty="0"/>
          </a:p>
          <a:p>
            <a:endParaRPr lang="en-US" dirty="0"/>
          </a:p>
          <a:p>
            <a:endParaRPr lang="en-US" dirty="0"/>
          </a:p>
          <a:p>
            <a:r>
              <a:rPr lang="en-US" dirty="0"/>
              <a:t>She evokes the glory of war (the voice of "O for a Muse of fire“) but laments a "suffering world, / Torn by the fearful conflict“, which she now genders, increasingly, as the work of "Man," with Freedom and Liberty, allegorical females, his victims.</a:t>
            </a:r>
          </a:p>
          <a:p>
            <a:endParaRPr lang="en-US" dirty="0"/>
          </a:p>
          <a:p>
            <a:endParaRPr lang="en-US" dirty="0"/>
          </a:p>
          <a:p>
            <a:endParaRPr lang="en-US" dirty="0"/>
          </a:p>
        </p:txBody>
      </p:sp>
      <p:pic>
        <p:nvPicPr>
          <p:cNvPr id="5" name="Picture 4">
            <a:extLst>
              <a:ext uri="{FF2B5EF4-FFF2-40B4-BE49-F238E27FC236}">
                <a16:creationId xmlns:a16="http://schemas.microsoft.com/office/drawing/2014/main" xmlns="" id="{47122C4D-ACD3-476F-AE21-DA405A5E3E29}"/>
              </a:ext>
            </a:extLst>
          </p:cNvPr>
          <p:cNvPicPr>
            <a:picLocks noChangeAspect="1"/>
          </p:cNvPicPr>
          <p:nvPr/>
        </p:nvPicPr>
        <p:blipFill rotWithShape="1">
          <a:blip r:embed="rId2"/>
          <a:srcRect l="13314" r="3354" b="22527"/>
          <a:stretch/>
        </p:blipFill>
        <p:spPr>
          <a:xfrm>
            <a:off x="3139125" y="4057631"/>
            <a:ext cx="4532320" cy="1069991"/>
          </a:xfrm>
          <a:prstGeom prst="rect">
            <a:avLst/>
          </a:prstGeom>
        </p:spPr>
      </p:pic>
    </p:spTree>
    <p:extLst>
      <p:ext uri="{BB962C8B-B14F-4D97-AF65-F5344CB8AC3E}">
        <p14:creationId xmlns:p14="http://schemas.microsoft.com/office/powerpoint/2010/main" val="3439331475"/>
      </p:ext>
    </p:extLst>
  </p:cSld>
  <p:clrMapOvr>
    <a:masterClrMapping/>
  </p:clrMapOvr>
</p:sld>
</file>

<file path=ppt/theme/theme1.xml><?xml version="1.0" encoding="utf-8"?>
<a:theme xmlns:a="http://schemas.openxmlformats.org/drawingml/2006/main" name="Facet">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558</TotalTime>
  <Words>2700</Words>
  <Application>Microsoft Office PowerPoint</Application>
  <PresentationFormat>Szélesvásznú</PresentationFormat>
  <Paragraphs>98</Paragraphs>
  <Slides>18</Slides>
  <Notes>0</Notes>
  <HiddenSlides>0</HiddenSlides>
  <MMClips>0</MMClips>
  <ScaleCrop>false</ScaleCrop>
  <HeadingPairs>
    <vt:vector size="6" baseType="variant">
      <vt:variant>
        <vt:lpstr>Használt betűtípusok</vt:lpstr>
      </vt:variant>
      <vt:variant>
        <vt:i4>4</vt:i4>
      </vt:variant>
      <vt:variant>
        <vt:lpstr>Téma</vt:lpstr>
      </vt:variant>
      <vt:variant>
        <vt:i4>1</vt:i4>
      </vt:variant>
      <vt:variant>
        <vt:lpstr>Diacímek</vt:lpstr>
      </vt:variant>
      <vt:variant>
        <vt:i4>18</vt:i4>
      </vt:variant>
    </vt:vector>
  </HeadingPairs>
  <TitlesOfParts>
    <vt:vector size="23" baseType="lpstr">
      <vt:lpstr>Arial</vt:lpstr>
      <vt:lpstr>Courier New</vt:lpstr>
      <vt:lpstr>Trebuchet MS</vt:lpstr>
      <vt:lpstr>Wingdings 3</vt:lpstr>
      <vt:lpstr>Facet</vt:lpstr>
      <vt:lpstr>Charlotte Turner Smith </vt:lpstr>
      <vt:lpstr>Wolfson, Susan J. “Charlotte Smiths ‘Emigrants’: Forging Connections at the Borders of a Female Tradition.” </vt:lpstr>
      <vt:lpstr>PowerPoint bemutató</vt:lpstr>
      <vt:lpstr>Tho Not on Politics, on a Very Popular and Interesting Subject</vt:lpstr>
      <vt:lpstr>PowerPoint bemutató</vt:lpstr>
      <vt:lpstr>PowerPoint bemutató</vt:lpstr>
      <vt:lpstr>Classing The Emigrants</vt:lpstr>
      <vt:lpstr>PowerPoint bemutató</vt:lpstr>
      <vt:lpstr>Gendering War</vt:lpstr>
      <vt:lpstr>PowerPoint bemutató</vt:lpstr>
      <vt:lpstr>Deeper Insights into The Emigrants </vt:lpstr>
      <vt:lpstr>PowerPoint bemutató</vt:lpstr>
      <vt:lpstr>PowerPoint bemutató</vt:lpstr>
      <vt:lpstr>PowerPoint bemutató</vt:lpstr>
      <vt:lpstr>PowerPoint bemutató</vt:lpstr>
      <vt:lpstr>PowerPoint bemutató</vt:lpstr>
      <vt:lpstr>PowerPoint bemutató</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Charlotte Turner Smith</dc:title>
  <dc:creator>Afaf Hammada</dc:creator>
  <cp:lastModifiedBy>Gárdos Bálint</cp:lastModifiedBy>
  <cp:revision>60</cp:revision>
  <dcterms:created xsi:type="dcterms:W3CDTF">2019-10-12T13:54:06Z</dcterms:created>
  <dcterms:modified xsi:type="dcterms:W3CDTF">2019-10-23T16:23:01Z</dcterms:modified>
</cp:coreProperties>
</file>