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álint" initial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E948A9FE-BB4B-4FA3-9939-E0415EB177B5}" type="datetimeFigureOut">
              <a:rPr lang="hu-HU" smtClean="0"/>
              <a:t>2018.01.08.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1288605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948A9FE-BB4B-4FA3-9939-E0415EB177B5}" type="datetimeFigureOut">
              <a:rPr lang="hu-HU" smtClean="0"/>
              <a:t>2018.01.08.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2838676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948A9FE-BB4B-4FA3-9939-E0415EB177B5}" type="datetimeFigureOut">
              <a:rPr lang="hu-HU" smtClean="0"/>
              <a:t>2018.01.08.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2356440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948A9FE-BB4B-4FA3-9939-E0415EB177B5}" type="datetimeFigureOut">
              <a:rPr lang="hu-HU" smtClean="0"/>
              <a:t>2018.01.08.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44156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E948A9FE-BB4B-4FA3-9939-E0415EB177B5}" type="datetimeFigureOut">
              <a:rPr lang="hu-HU" smtClean="0"/>
              <a:t>2018.01.08.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2859092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E948A9FE-BB4B-4FA3-9939-E0415EB177B5}" type="datetimeFigureOut">
              <a:rPr lang="hu-HU" smtClean="0"/>
              <a:t>2018.01.08.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7031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E948A9FE-BB4B-4FA3-9939-E0415EB177B5}" type="datetimeFigureOut">
              <a:rPr lang="hu-HU" smtClean="0"/>
              <a:t>2018.01.08.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46500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E948A9FE-BB4B-4FA3-9939-E0415EB177B5}" type="datetimeFigureOut">
              <a:rPr lang="hu-HU" smtClean="0"/>
              <a:t>2018.01.08.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1922754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E948A9FE-BB4B-4FA3-9939-E0415EB177B5}" type="datetimeFigureOut">
              <a:rPr lang="hu-HU" smtClean="0"/>
              <a:t>2018.01.08.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38445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E948A9FE-BB4B-4FA3-9939-E0415EB177B5}" type="datetimeFigureOut">
              <a:rPr lang="hu-HU" smtClean="0"/>
              <a:t>2018.01.08.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380890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E948A9FE-BB4B-4FA3-9939-E0415EB177B5}" type="datetimeFigureOut">
              <a:rPr lang="hu-HU" smtClean="0"/>
              <a:t>2018.01.08.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15A6926-FCF2-45C0-83C6-4A9F52BAFCAC}" type="slidenum">
              <a:rPr lang="hu-HU" smtClean="0"/>
              <a:t>‹#›</a:t>
            </a:fld>
            <a:endParaRPr lang="hu-HU"/>
          </a:p>
        </p:txBody>
      </p:sp>
    </p:spTree>
    <p:extLst>
      <p:ext uri="{BB962C8B-B14F-4D97-AF65-F5344CB8AC3E}">
        <p14:creationId xmlns:p14="http://schemas.microsoft.com/office/powerpoint/2010/main" val="315322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48A9FE-BB4B-4FA3-9939-E0415EB177B5}" type="datetimeFigureOut">
              <a:rPr lang="hu-HU" smtClean="0"/>
              <a:t>2018.01.08.</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A6926-FCF2-45C0-83C6-4A9F52BAFCAC}" type="slidenum">
              <a:rPr lang="hu-HU" smtClean="0"/>
              <a:t>‹#›</a:t>
            </a:fld>
            <a:endParaRPr lang="hu-HU"/>
          </a:p>
        </p:txBody>
      </p:sp>
    </p:spTree>
    <p:extLst>
      <p:ext uri="{BB962C8B-B14F-4D97-AF65-F5344CB8AC3E}">
        <p14:creationId xmlns:p14="http://schemas.microsoft.com/office/powerpoint/2010/main" val="478799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en-GB" dirty="0" smtClean="0">
                <a:latin typeface="Times New Roman" panose="02020603050405020304" pitchFamily="18" charset="0"/>
                <a:cs typeface="Times New Roman" panose="02020603050405020304" pitchFamily="18" charset="0"/>
              </a:rPr>
              <a:t>Russian Formalism and American New Criticism</a:t>
            </a:r>
            <a:endParaRPr lang="en-GB" dirty="0">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384811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Prose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hu-HU" sz="2700" dirty="0" smtClean="0">
                <a:latin typeface="Times New Roman" panose="02020603050405020304" pitchFamily="18" charset="0"/>
                <a:cs typeface="Times New Roman" panose="02020603050405020304" pitchFamily="18" charset="0"/>
              </a:rPr>
              <a:t>S</a:t>
            </a:r>
            <a:r>
              <a:rPr lang="en-GB" sz="2700" dirty="0" smtClean="0">
                <a:latin typeface="Times New Roman" panose="02020603050405020304" pitchFamily="18" charset="0"/>
                <a:cs typeface="Times New Roman" panose="02020603050405020304" pitchFamily="18" charset="0"/>
              </a:rPr>
              <a:t>tory </a:t>
            </a:r>
            <a:r>
              <a:rPr lang="en-GB" sz="2700" dirty="0">
                <a:latin typeface="Times New Roman" panose="02020603050405020304" pitchFamily="18" charset="0"/>
                <a:cs typeface="Times New Roman" panose="02020603050405020304" pitchFamily="18" charset="0"/>
              </a:rPr>
              <a:t>and plot </a:t>
            </a:r>
            <a:r>
              <a:rPr lang="en-GB" sz="2700" i="1" dirty="0">
                <a:latin typeface="Times New Roman" panose="02020603050405020304" pitchFamily="18" charset="0"/>
                <a:cs typeface="Times New Roman" panose="02020603050405020304" pitchFamily="18" charset="0"/>
              </a:rPr>
              <a:t>(</a:t>
            </a:r>
            <a:r>
              <a:rPr lang="en-GB" sz="2700" i="1" dirty="0" err="1">
                <a:latin typeface="Times New Roman" panose="02020603050405020304" pitchFamily="18" charset="0"/>
                <a:cs typeface="Times New Roman" panose="02020603050405020304" pitchFamily="18" charset="0"/>
              </a:rPr>
              <a:t>fabula</a:t>
            </a:r>
            <a:r>
              <a:rPr lang="en-GB" sz="2700" i="1" dirty="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and </a:t>
            </a:r>
            <a:r>
              <a:rPr lang="en-GB" sz="2700" i="1" dirty="0" err="1">
                <a:latin typeface="Times New Roman" panose="02020603050405020304" pitchFamily="18" charset="0"/>
                <a:cs typeface="Times New Roman" panose="02020603050405020304" pitchFamily="18" charset="0"/>
              </a:rPr>
              <a:t>sjuzhet</a:t>
            </a:r>
            <a:r>
              <a:rPr lang="en-GB" sz="2700" i="1" dirty="0" smtClean="0">
                <a:latin typeface="Times New Roman" panose="02020603050405020304" pitchFamily="18" charset="0"/>
                <a:cs typeface="Times New Roman" panose="02020603050405020304" pitchFamily="18" charset="0"/>
              </a:rPr>
              <a:t>)</a:t>
            </a:r>
            <a:r>
              <a:rPr lang="hu-HU" sz="2700" i="1" dirty="0">
                <a:latin typeface="Times New Roman" panose="02020603050405020304" pitchFamily="18" charset="0"/>
                <a:cs typeface="Times New Roman" panose="02020603050405020304" pitchFamily="18" charset="0"/>
              </a:rPr>
              <a:t>:</a:t>
            </a:r>
            <a:r>
              <a:rPr lang="en-GB" sz="2700" i="1" dirty="0" smtClean="0">
                <a:latin typeface="Times New Roman" panose="02020603050405020304" pitchFamily="18" charset="0"/>
                <a:cs typeface="Times New Roman" panose="02020603050405020304" pitchFamily="18" charset="0"/>
              </a:rPr>
              <a:t> </a:t>
            </a:r>
            <a:r>
              <a:rPr lang="hu-HU" sz="2700" dirty="0" smtClean="0">
                <a:latin typeface="Times New Roman" panose="02020603050405020304" pitchFamily="18" charset="0"/>
                <a:cs typeface="Times New Roman" panose="02020603050405020304" pitchFamily="18" charset="0"/>
              </a:rPr>
              <a:t>s</a:t>
            </a:r>
            <a:r>
              <a:rPr lang="en-GB" sz="2700" dirty="0" smtClean="0">
                <a:latin typeface="Times New Roman" panose="02020603050405020304" pitchFamily="18" charset="0"/>
                <a:cs typeface="Times New Roman" panose="02020603050405020304" pitchFamily="18" charset="0"/>
              </a:rPr>
              <a:t>tory </a:t>
            </a:r>
            <a:r>
              <a:rPr lang="en-GB" sz="2700" dirty="0">
                <a:latin typeface="Times New Roman" panose="02020603050405020304" pitchFamily="18" charset="0"/>
                <a:cs typeface="Times New Roman" panose="02020603050405020304" pitchFamily="18" charset="0"/>
              </a:rPr>
              <a:t>is a sequence of events unfolding as it would in reality, according to temporal succession and causality. This series serves the writer as a pretext for </a:t>
            </a:r>
            <a:r>
              <a:rPr lang="en-GB" sz="2700" dirty="0" smtClean="0">
                <a:latin typeface="Times New Roman" panose="02020603050405020304" pitchFamily="18" charset="0"/>
                <a:cs typeface="Times New Roman" panose="02020603050405020304" pitchFamily="18" charset="0"/>
              </a:rPr>
              <a:t>plot construction</a:t>
            </a:r>
            <a:r>
              <a:rPr lang="hu-HU" sz="2700" dirty="0" smtClean="0">
                <a:latin typeface="Times New Roman" panose="02020603050405020304" pitchFamily="18" charset="0"/>
                <a:cs typeface="Times New Roman" panose="02020603050405020304" pitchFamily="18" charset="0"/>
              </a:rPr>
              <a:t>.</a:t>
            </a:r>
          </a:p>
          <a:p>
            <a:r>
              <a:rPr lang="en-GB" sz="2700" dirty="0" smtClean="0">
                <a:latin typeface="Times New Roman" panose="02020603050405020304" pitchFamily="18" charset="0"/>
                <a:cs typeface="Times New Roman" panose="02020603050405020304" pitchFamily="18" charset="0"/>
              </a:rPr>
              <a:t>The </a:t>
            </a:r>
            <a:r>
              <a:rPr lang="en-GB" sz="2700" i="1" dirty="0">
                <a:latin typeface="Times New Roman" panose="02020603050405020304" pitchFamily="18" charset="0"/>
                <a:cs typeface="Times New Roman" panose="02020603050405020304" pitchFamily="18" charset="0"/>
              </a:rPr>
              <a:t>devices</a:t>
            </a:r>
            <a:r>
              <a:rPr lang="en-GB" sz="2700" dirty="0">
                <a:latin typeface="Times New Roman" panose="02020603050405020304" pitchFamily="18" charset="0"/>
                <a:cs typeface="Times New Roman" panose="02020603050405020304" pitchFamily="18" charset="0"/>
              </a:rPr>
              <a:t> of repetition, parallelism, gradation and </a:t>
            </a:r>
            <a:r>
              <a:rPr lang="en-GB" sz="2700" dirty="0" smtClean="0">
                <a:latin typeface="Times New Roman" panose="02020603050405020304" pitchFamily="18" charset="0"/>
                <a:cs typeface="Times New Roman" panose="02020603050405020304" pitchFamily="18" charset="0"/>
              </a:rPr>
              <a:t>retardation.</a:t>
            </a:r>
            <a:endParaRPr lang="hu-HU" sz="2700" dirty="0" smtClean="0">
              <a:latin typeface="Times New Roman" panose="02020603050405020304" pitchFamily="18" charset="0"/>
              <a:cs typeface="Times New Roman" panose="02020603050405020304" pitchFamily="18" charset="0"/>
            </a:endParaRPr>
          </a:p>
          <a:p>
            <a:r>
              <a:rPr lang="en-GB" sz="2700" dirty="0">
                <a:latin typeface="Times New Roman" panose="02020603050405020304" pitchFamily="18" charset="0"/>
                <a:cs typeface="Times New Roman" panose="02020603050405020304" pitchFamily="18" charset="0"/>
              </a:rPr>
              <a:t>Vladimir </a:t>
            </a:r>
            <a:r>
              <a:rPr lang="en-GB" sz="2700" dirty="0" err="1">
                <a:latin typeface="Times New Roman" panose="02020603050405020304" pitchFamily="18" charset="0"/>
                <a:cs typeface="Times New Roman" panose="02020603050405020304" pitchFamily="18" charset="0"/>
              </a:rPr>
              <a:t>Propp's</a:t>
            </a:r>
            <a:r>
              <a:rPr lang="en-GB" sz="2700" dirty="0">
                <a:latin typeface="Times New Roman" panose="02020603050405020304" pitchFamily="18" charset="0"/>
                <a:cs typeface="Times New Roman" panose="02020603050405020304" pitchFamily="18" charset="0"/>
              </a:rPr>
              <a:t> </a:t>
            </a:r>
            <a:r>
              <a:rPr lang="en-GB" sz="2700" i="1" dirty="0">
                <a:latin typeface="Times New Roman" panose="02020603050405020304" pitchFamily="18" charset="0"/>
                <a:cs typeface="Times New Roman" panose="02020603050405020304" pitchFamily="18" charset="0"/>
              </a:rPr>
              <a:t>Morphology of the Folktale </a:t>
            </a:r>
            <a:r>
              <a:rPr lang="en-GB" sz="2700" dirty="0">
                <a:latin typeface="Times New Roman" panose="02020603050405020304" pitchFamily="18" charset="0"/>
                <a:cs typeface="Times New Roman" panose="02020603050405020304" pitchFamily="18" charset="0"/>
              </a:rPr>
              <a:t>(1928)</a:t>
            </a:r>
            <a:endParaRPr lang="hu-H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619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Difficulties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smtClean="0">
                <a:latin typeface="Times New Roman" panose="02020603050405020304" pitchFamily="18" charset="0"/>
                <a:cs typeface="Times New Roman" panose="02020603050405020304" pitchFamily="18" charset="0"/>
              </a:rPr>
              <a:t>2 groups: the Moscow Linguistic Circle and the Petersburg OPOJAZ (the Society for the Study of Poetic Language)</a:t>
            </a:r>
          </a:p>
          <a:p>
            <a:r>
              <a:rPr lang="en-GB" sz="2700" dirty="0" smtClean="0">
                <a:latin typeface="Times New Roman" panose="02020603050405020304" pitchFamily="18" charset="0"/>
                <a:cs typeface="Times New Roman" panose="02020603050405020304" pitchFamily="18" charset="0"/>
              </a:rPr>
              <a:t>Change: from “sum of devices” to “literary text as a system of features and functions”</a:t>
            </a:r>
          </a:p>
          <a:p>
            <a:r>
              <a:rPr lang="en-GB" sz="2700" dirty="0" smtClean="0">
                <a:latin typeface="Times New Roman" panose="02020603050405020304" pitchFamily="18" charset="0"/>
                <a:cs typeface="Times New Roman" panose="02020603050405020304" pitchFamily="18" charset="0"/>
              </a:rPr>
              <a:t>Yuri </a:t>
            </a:r>
            <a:r>
              <a:rPr lang="en-GB" sz="2700" dirty="0" err="1" smtClean="0">
                <a:latin typeface="Times New Roman" panose="02020603050405020304" pitchFamily="18" charset="0"/>
                <a:cs typeface="Times New Roman" panose="02020603050405020304" pitchFamily="18" charset="0"/>
              </a:rPr>
              <a:t>Tynyanov</a:t>
            </a:r>
            <a:r>
              <a:rPr lang="en-GB" sz="2700" dirty="0" smtClean="0">
                <a:latin typeface="Times New Roman" panose="02020603050405020304" pitchFamily="18" charset="0"/>
                <a:cs typeface="Times New Roman" panose="02020603050405020304" pitchFamily="18" charset="0"/>
              </a:rPr>
              <a:t>: literary evolution – it incorporates previously non</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literary discursive domains populated by hitherto marginal genres</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3965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New Criticism</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smtClean="0">
                <a:latin typeface="Times New Roman" panose="02020603050405020304" pitchFamily="18" charset="0"/>
                <a:cs typeface="Times New Roman" panose="02020603050405020304" pitchFamily="18" charset="0"/>
              </a:rPr>
              <a:t>The New Criticism is an Anglo-American variety of Formalism that emerged in the 1920s and dominated teaching and scholarship until the early 1960s. It is less a coherent literary theory than a congeries of critical and theoretical approaches all of which agree that the literary work is autonomous, that its unity and meaning are constituted primarily by formal and rhetorical features, and that it is free from any burden of reflection on the social world in which it is produced or from any connection to the author who produces it.</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887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History</a:t>
            </a:r>
            <a:r>
              <a:rPr lang="hu-HU" dirty="0" smtClean="0">
                <a:latin typeface="Times New Roman" panose="02020603050405020304" pitchFamily="18" charset="0"/>
                <a:cs typeface="Times New Roman" panose="02020603050405020304" pitchFamily="18" charset="0"/>
              </a:rPr>
              <a:t> 1</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412776"/>
            <a:ext cx="8229600" cy="4713387"/>
          </a:xfrm>
        </p:spPr>
        <p:txBody>
          <a:bodyPr>
            <a:noAutofit/>
          </a:bodyPr>
          <a:lstStyle/>
          <a:p>
            <a:r>
              <a:rPr lang="en-GB" sz="2700" dirty="0" smtClean="0">
                <a:latin typeface="Times New Roman" panose="02020603050405020304" pitchFamily="18" charset="0"/>
                <a:cs typeface="Times New Roman" panose="02020603050405020304" pitchFamily="18" charset="0"/>
              </a:rPr>
              <a:t>Originated at Vanderbilt University (Nashville, Tennessee) in the early 1920s. John Crowe Ransom introduced the method of close reading into his classes. </a:t>
            </a:r>
          </a:p>
          <a:p>
            <a:r>
              <a:rPr lang="en-GB" sz="2700" dirty="0" smtClean="0">
                <a:latin typeface="Times New Roman" panose="02020603050405020304" pitchFamily="18" charset="0"/>
                <a:cs typeface="Times New Roman" panose="02020603050405020304" pitchFamily="18" charset="0"/>
              </a:rPr>
              <a:t>Literary coterie called the Fugitives, which encompassed several of Ransom’s most gifted students. This group evolved into a regionalist political movement known as the Agrarians and published their key manifesto, </a:t>
            </a:r>
            <a:r>
              <a:rPr lang="en-GB" sz="2700" i="1" dirty="0" smtClean="0">
                <a:latin typeface="Times New Roman" panose="02020603050405020304" pitchFamily="18" charset="0"/>
                <a:cs typeface="Times New Roman" panose="02020603050405020304" pitchFamily="18" charset="0"/>
              </a:rPr>
              <a:t>I’ll Take My Stand</a:t>
            </a:r>
            <a:r>
              <a:rPr lang="en-GB" sz="2700" dirty="0" smtClean="0">
                <a:latin typeface="Times New Roman" panose="02020603050405020304" pitchFamily="18" charset="0"/>
                <a:cs typeface="Times New Roman" panose="02020603050405020304" pitchFamily="18" charset="0"/>
              </a:rPr>
              <a:t>, in 1930. This text argued for the preservation of a distinctive southern U.S. culture and economics against the intrusion of the industrial North.</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2815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History</a:t>
            </a:r>
            <a:r>
              <a:rPr lang="hu-HU" dirty="0" smtClean="0">
                <a:latin typeface="Times New Roman" panose="02020603050405020304" pitchFamily="18" charset="0"/>
                <a:cs typeface="Times New Roman" panose="02020603050405020304" pitchFamily="18" charset="0"/>
              </a:rPr>
              <a:t>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sz="2700" i="1" dirty="0" smtClean="0">
                <a:latin typeface="Times New Roman" panose="02020603050405020304" pitchFamily="18" charset="0"/>
                <a:cs typeface="Times New Roman" panose="02020603050405020304" pitchFamily="18" charset="0"/>
              </a:rPr>
              <a:t>The Kenyon Review </a:t>
            </a:r>
            <a:r>
              <a:rPr lang="en-GB" sz="2700" dirty="0" smtClean="0">
                <a:latin typeface="Times New Roman" panose="02020603050405020304" pitchFamily="18" charset="0"/>
                <a:cs typeface="Times New Roman" panose="02020603050405020304" pitchFamily="18" charset="0"/>
              </a:rPr>
              <a:t>; </a:t>
            </a:r>
            <a:r>
              <a:rPr lang="en-GB" sz="2700" i="1" dirty="0" smtClean="0">
                <a:latin typeface="Times New Roman" panose="02020603050405020304" pitchFamily="18" charset="0"/>
                <a:cs typeface="Times New Roman" panose="02020603050405020304" pitchFamily="18" charset="0"/>
              </a:rPr>
              <a:t>The Southern Review; </a:t>
            </a:r>
            <a:r>
              <a:rPr lang="en-GB" sz="2700" dirty="0" smtClean="0">
                <a:latin typeface="Times New Roman" panose="02020603050405020304" pitchFamily="18" charset="0"/>
                <a:cs typeface="Times New Roman" panose="02020603050405020304" pitchFamily="18" charset="0"/>
              </a:rPr>
              <a:t>undergraduate textbooks that reshaped Am. literary pedagogy: </a:t>
            </a:r>
            <a:r>
              <a:rPr lang="en-GB" sz="2700" i="1" dirty="0" smtClean="0">
                <a:latin typeface="Times New Roman" panose="02020603050405020304" pitchFamily="18" charset="0"/>
                <a:cs typeface="Times New Roman" panose="02020603050405020304" pitchFamily="18" charset="0"/>
              </a:rPr>
              <a:t>Understanding Poetry </a:t>
            </a:r>
            <a:r>
              <a:rPr lang="en-GB" sz="2700" dirty="0" smtClean="0">
                <a:latin typeface="Times New Roman" panose="02020603050405020304" pitchFamily="18" charset="0"/>
                <a:cs typeface="Times New Roman" panose="02020603050405020304" pitchFamily="18" charset="0"/>
              </a:rPr>
              <a:t>and </a:t>
            </a:r>
            <a:r>
              <a:rPr lang="en-GB" sz="2700" i="1" dirty="0" smtClean="0">
                <a:latin typeface="Times New Roman" panose="02020603050405020304" pitchFamily="18" charset="0"/>
                <a:cs typeface="Times New Roman" panose="02020603050405020304" pitchFamily="18" charset="0"/>
              </a:rPr>
              <a:t>Understanding Fiction</a:t>
            </a:r>
            <a:r>
              <a:rPr lang="hu-HU" sz="2700" i="1" dirty="0" smtClean="0">
                <a:latin typeface="Times New Roman" panose="02020603050405020304" pitchFamily="18" charset="0"/>
                <a:cs typeface="Times New Roman" panose="02020603050405020304" pitchFamily="18" charset="0"/>
              </a:rPr>
              <a:t>.</a:t>
            </a:r>
          </a:p>
          <a:p>
            <a:r>
              <a:rPr lang="en-GB" sz="2700" dirty="0">
                <a:latin typeface="Times New Roman" panose="02020603050405020304" pitchFamily="18" charset="0"/>
                <a:cs typeface="Times New Roman" panose="02020603050405020304" pitchFamily="18" charset="0"/>
              </a:rPr>
              <a:t>These critics’ objection to modern capitalist society was that it depended on a speciﬁc form of abstraction which was a necessary component of the commodity form. Objects (and people) were abstracted from their context and valued only as commodities to be bought, sold, or used to produce other commodities. … </a:t>
            </a:r>
            <a:r>
              <a:rPr lang="hu-HU" sz="2700" dirty="0" smtClean="0">
                <a:latin typeface="Times New Roman" panose="02020603050405020304" pitchFamily="18" charset="0"/>
                <a:cs typeface="Times New Roman" panose="02020603050405020304" pitchFamily="18" charset="0"/>
              </a:rPr>
              <a:t>C</a:t>
            </a:r>
            <a:r>
              <a:rPr lang="en-GB" sz="2700" dirty="0" err="1" smtClean="0">
                <a:latin typeface="Times New Roman" panose="02020603050405020304" pitchFamily="18" charset="0"/>
                <a:cs typeface="Times New Roman" panose="02020603050405020304" pitchFamily="18" charset="0"/>
              </a:rPr>
              <a:t>ulture</a:t>
            </a:r>
            <a:r>
              <a:rPr lang="en-GB" sz="2700" dirty="0" smtClean="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became separated from economics.</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716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History 3</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Autofit/>
          </a:bodyPr>
          <a:lstStyle/>
          <a:p>
            <a:r>
              <a:rPr lang="en-GB" sz="2700" dirty="0" smtClean="0">
                <a:latin typeface="Times New Roman" panose="02020603050405020304" pitchFamily="18" charset="0"/>
                <a:cs typeface="Times New Roman" panose="02020603050405020304" pitchFamily="18" charset="0"/>
              </a:rPr>
              <a:t>History is seen substantially in the terms of T. S. Eliot. There used to be once a perfectly ordered world. This world disintegrated under the impact of science and scepticism. The "dissociation of sensibility" took place at some time in the seventeenth century… Utopia: for a reconstitution of the original wholeness.</a:t>
            </a:r>
          </a:p>
          <a:p>
            <a:r>
              <a:rPr lang="en-GB" sz="2700" dirty="0" smtClean="0">
                <a:latin typeface="Times New Roman" panose="02020603050405020304" pitchFamily="18" charset="0"/>
                <a:cs typeface="Times New Roman" panose="02020603050405020304" pitchFamily="18" charset="0"/>
              </a:rPr>
              <a:t>Literature is seen as a repository of the antiscientific rationality that they had previously associated with the traditional culture and agricultural economy of the South</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022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Reduction</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smtClean="0">
                <a:latin typeface="Times New Roman" panose="02020603050405020304" pitchFamily="18" charset="0"/>
                <a:cs typeface="Times New Roman" panose="02020603050405020304" pitchFamily="18" charset="0"/>
              </a:rPr>
              <a:t>Tracing how the language of poetry evades the rationalism of scientific thought. </a:t>
            </a:r>
          </a:p>
          <a:p>
            <a:r>
              <a:rPr lang="en-GB" sz="2700" dirty="0" smtClean="0">
                <a:latin typeface="Times New Roman" panose="02020603050405020304" pitchFamily="18" charset="0"/>
                <a:cs typeface="Times New Roman" panose="02020603050405020304" pitchFamily="18" charset="0"/>
              </a:rPr>
              <a:t>Rejected: biographical and historical studies, the impressionistic criticism of humanists. </a:t>
            </a:r>
          </a:p>
          <a:p>
            <a:r>
              <a:rPr lang="en-GB" sz="2700" dirty="0" smtClean="0">
                <a:latin typeface="Times New Roman" panose="02020603050405020304" pitchFamily="18" charset="0"/>
                <a:cs typeface="Times New Roman" panose="02020603050405020304" pitchFamily="18" charset="0"/>
              </a:rPr>
              <a:t>For an objective crit. that would identify the literariness of literary language. The structural and linguistic features that distinguish it from other types of writing, especially in poetry.</a:t>
            </a:r>
          </a:p>
          <a:p>
            <a:r>
              <a:rPr lang="en-GB" sz="2700" dirty="0" smtClean="0">
                <a:latin typeface="Times New Roman" panose="02020603050405020304" pitchFamily="18" charset="0"/>
                <a:cs typeface="Times New Roman" panose="02020603050405020304" pitchFamily="18" charset="0"/>
              </a:rPr>
              <a:t>But they completely shun linguistics (a science).</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915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Close Reading 1</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smtClean="0">
                <a:latin typeface="Times New Roman" panose="02020603050405020304" pitchFamily="18" charset="0"/>
                <a:cs typeface="Times New Roman" panose="02020603050405020304" pitchFamily="18" charset="0"/>
              </a:rPr>
              <a:t>The detailed analysis of the complex interrelations and ambiguities (multiple meanings) of the verbal and figurative components within a work.</a:t>
            </a:r>
          </a:p>
          <a:p>
            <a:r>
              <a:rPr lang="en-GB" sz="2700" dirty="0" smtClean="0">
                <a:latin typeface="Times New Roman" panose="02020603050405020304" pitchFamily="18" charset="0"/>
                <a:cs typeface="Times New Roman" panose="02020603050405020304" pitchFamily="18" charset="0"/>
              </a:rPr>
              <a:t>Highlighted the pervasiveness of irony and paradox in poetry, which disrupted the denotative clarity of ordinary prose.</a:t>
            </a:r>
          </a:p>
          <a:p>
            <a:r>
              <a:rPr lang="en-GB" sz="2700" dirty="0" smtClean="0">
                <a:latin typeface="Times New Roman" panose="02020603050405020304" pitchFamily="18" charset="0"/>
                <a:cs typeface="Times New Roman" panose="02020603050405020304" pitchFamily="18" charset="0"/>
              </a:rPr>
              <a:t>An organicist account of lit.; they imagined the successful poem as a complex unity, with its inner semantic tensions held in balance by its overarching structure.</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822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Close Reading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err="1" smtClean="0">
                <a:latin typeface="Times New Roman" panose="02020603050405020304" pitchFamily="18" charset="0"/>
                <a:cs typeface="Times New Roman" panose="02020603050405020304" pitchFamily="18" charset="0"/>
              </a:rPr>
              <a:t>Cleanth</a:t>
            </a:r>
            <a:r>
              <a:rPr lang="en-GB" sz="2700" dirty="0" smtClean="0">
                <a:latin typeface="Times New Roman" panose="02020603050405020304" pitchFamily="18" charset="0"/>
                <a:cs typeface="Times New Roman" panose="02020603050405020304" pitchFamily="18" charset="0"/>
              </a:rPr>
              <a:t> Brooks: structure should be understood in dramatic terms, as a series of statements and counterstatements unfolding in time. The resulting organic unity could be experienced but never described.</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045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Don’ts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hu-HU" sz="2700" dirty="0" err="1" smtClean="0">
                <a:latin typeface="Times New Roman" panose="02020603050405020304" pitchFamily="18" charset="0"/>
                <a:cs typeface="Times New Roman" panose="02020603050405020304" pitchFamily="18" charset="0"/>
              </a:rPr>
              <a:t>Brooks</a:t>
            </a:r>
            <a:r>
              <a:rPr lang="hu-HU" sz="2700" dirty="0" smtClean="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“heresy of </a:t>
            </a:r>
            <a:r>
              <a:rPr lang="en-GB" sz="2700" dirty="0" smtClean="0">
                <a:latin typeface="Times New Roman" panose="02020603050405020304" pitchFamily="18" charset="0"/>
                <a:cs typeface="Times New Roman" panose="02020603050405020304" pitchFamily="18" charset="0"/>
              </a:rPr>
              <a:t>paraphrase”</a:t>
            </a:r>
            <a:r>
              <a:rPr lang="hu-HU" sz="2700" dirty="0" smtClean="0">
                <a:latin typeface="Times New Roman" panose="02020603050405020304" pitchFamily="18" charset="0"/>
                <a:cs typeface="Times New Roman" panose="02020603050405020304" pitchFamily="18" charset="0"/>
              </a:rPr>
              <a:t>.</a:t>
            </a:r>
          </a:p>
          <a:p>
            <a:r>
              <a:rPr lang="en-GB" sz="2700" dirty="0">
                <a:latin typeface="Times New Roman" panose="02020603050405020304" pitchFamily="18" charset="0"/>
                <a:cs typeface="Times New Roman" panose="02020603050405020304" pitchFamily="18" charset="0"/>
              </a:rPr>
              <a:t>W. K. </a:t>
            </a:r>
            <a:r>
              <a:rPr lang="en-GB" sz="2700" dirty="0" err="1">
                <a:latin typeface="Times New Roman" panose="02020603050405020304" pitchFamily="18" charset="0"/>
                <a:cs typeface="Times New Roman" panose="02020603050405020304" pitchFamily="18" charset="0"/>
              </a:rPr>
              <a:t>Wimsatt</a:t>
            </a:r>
            <a:r>
              <a:rPr lang="en-GB" sz="2700" dirty="0">
                <a:latin typeface="Times New Roman" panose="02020603050405020304" pitchFamily="18" charset="0"/>
                <a:cs typeface="Times New Roman" panose="02020603050405020304" pitchFamily="18" charset="0"/>
              </a:rPr>
              <a:t> and M. C. </a:t>
            </a:r>
            <a:r>
              <a:rPr lang="en-GB" sz="2700" dirty="0" smtClean="0">
                <a:latin typeface="Times New Roman" panose="02020603050405020304" pitchFamily="18" charset="0"/>
                <a:cs typeface="Times New Roman" panose="02020603050405020304" pitchFamily="18" charset="0"/>
              </a:rPr>
              <a:t>Beardsley: </a:t>
            </a:r>
            <a:r>
              <a:rPr lang="en-GB" sz="2700" dirty="0">
                <a:latin typeface="Times New Roman" panose="02020603050405020304" pitchFamily="18" charset="0"/>
                <a:cs typeface="Times New Roman" panose="02020603050405020304" pitchFamily="18" charset="0"/>
              </a:rPr>
              <a:t>the </a:t>
            </a:r>
            <a:r>
              <a:rPr lang="en-GB" sz="2700" dirty="0" smtClean="0">
                <a:latin typeface="Times New Roman" panose="02020603050405020304" pitchFamily="18" charset="0"/>
                <a:cs typeface="Times New Roman" panose="02020603050405020304" pitchFamily="18" charset="0"/>
              </a:rPr>
              <a:t>intentional </a:t>
            </a:r>
            <a:r>
              <a:rPr lang="en-GB" sz="2700" dirty="0">
                <a:latin typeface="Times New Roman" panose="02020603050405020304" pitchFamily="18" charset="0"/>
                <a:cs typeface="Times New Roman" panose="02020603050405020304" pitchFamily="18" charset="0"/>
              </a:rPr>
              <a:t>fallacy </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poems </a:t>
            </a:r>
            <a:r>
              <a:rPr lang="en-GB" sz="2700" dirty="0">
                <a:latin typeface="Times New Roman" panose="02020603050405020304" pitchFamily="18" charset="0"/>
                <a:cs typeface="Times New Roman" panose="02020603050405020304" pitchFamily="18" charset="0"/>
              </a:rPr>
              <a:t>should be read without appeal to the poet’s biographical </a:t>
            </a:r>
            <a:r>
              <a:rPr lang="en-GB" sz="2700" dirty="0" smtClean="0">
                <a:latin typeface="Times New Roman" panose="02020603050405020304" pitchFamily="18" charset="0"/>
                <a:cs typeface="Times New Roman" panose="02020603050405020304" pitchFamily="18" charset="0"/>
              </a:rPr>
              <a:t>intent</a:t>
            </a:r>
            <a:r>
              <a:rPr lang="hu-HU" sz="2700" dirty="0" smtClean="0">
                <a:latin typeface="Times New Roman" panose="02020603050405020304" pitchFamily="18" charset="0"/>
                <a:cs typeface="Times New Roman" panose="02020603050405020304" pitchFamily="18" charset="0"/>
              </a:rPr>
              <a:t>) and</a:t>
            </a:r>
            <a:r>
              <a:rPr lang="en-GB" sz="2700" dirty="0" smtClean="0">
                <a:latin typeface="Times New Roman" panose="02020603050405020304" pitchFamily="18" charset="0"/>
                <a:cs typeface="Times New Roman" panose="02020603050405020304" pitchFamily="18" charset="0"/>
              </a:rPr>
              <a:t> affective </a:t>
            </a:r>
            <a:r>
              <a:rPr lang="en-GB" sz="2700" dirty="0">
                <a:latin typeface="Times New Roman" panose="02020603050405020304" pitchFamily="18" charset="0"/>
                <a:cs typeface="Times New Roman" panose="02020603050405020304" pitchFamily="18" charset="0"/>
              </a:rPr>
              <a:t>fallacy </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poems </a:t>
            </a:r>
            <a:r>
              <a:rPr lang="en-GB" sz="2700" dirty="0">
                <a:latin typeface="Times New Roman" panose="02020603050405020304" pitchFamily="18" charset="0"/>
                <a:cs typeface="Times New Roman" panose="02020603050405020304" pitchFamily="18" charset="0"/>
              </a:rPr>
              <a:t>should be read without appeal to the emotions or responses that they potentially evoke in the </a:t>
            </a:r>
            <a:r>
              <a:rPr lang="en-GB" sz="2700" dirty="0" smtClean="0">
                <a:latin typeface="Times New Roman" panose="02020603050405020304" pitchFamily="18" charset="0"/>
                <a:cs typeface="Times New Roman" panose="02020603050405020304" pitchFamily="18" charset="0"/>
              </a:rPr>
              <a:t>reader</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a:t>
            </a:r>
            <a:r>
              <a:rPr lang="hu-HU" sz="2700" dirty="0" smtClean="0">
                <a:latin typeface="Times New Roman" panose="02020603050405020304" pitchFamily="18" charset="0"/>
                <a:cs typeface="Times New Roman" panose="02020603050405020304" pitchFamily="18" charset="0"/>
              </a:rPr>
              <a:t> </a:t>
            </a:r>
            <a:endParaRPr lang="hu-H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1168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Russian Formalism</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endParaRPr lang="hu-HU" dirty="0"/>
          </a:p>
        </p:txBody>
      </p:sp>
    </p:spTree>
    <p:extLst>
      <p:ext uri="{BB962C8B-B14F-4D97-AF65-F5344CB8AC3E}">
        <p14:creationId xmlns:p14="http://schemas.microsoft.com/office/powerpoint/2010/main" val="1793697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Teaching 1</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sz="2700" dirty="0" smtClean="0">
                <a:latin typeface="Times New Roman" panose="02020603050405020304" pitchFamily="18" charset="0"/>
                <a:cs typeface="Times New Roman" panose="02020603050405020304" pitchFamily="18" charset="0"/>
              </a:rPr>
              <a:t>The American New Critics began to popularize their ideas shortly before the rapid expansion of the university system after World War II. Close reading, which eschewed biographical and historical research, seemed ideally suited to the post-war influx of first-generation university students, many of whom did not share any common cultural background. They stablished literary studies as a professional discipline, capable of competing with while remaining distinct from the sciences and social sciences in the post</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war multiversity.</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595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Teaching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Autofit/>
          </a:bodyPr>
          <a:lstStyle/>
          <a:p>
            <a:r>
              <a:rPr lang="en-GB" sz="2700" dirty="0">
                <a:latin typeface="Times New Roman" panose="02020603050405020304" pitchFamily="18" charset="0"/>
                <a:cs typeface="Times New Roman" panose="02020603050405020304" pitchFamily="18" charset="0"/>
              </a:rPr>
              <a:t>“ </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a purely philological and historical scholarship dominated all instruction, </a:t>
            </a:r>
            <a:r>
              <a:rPr lang="en-GB" sz="2700" dirty="0" smtClean="0">
                <a:latin typeface="Times New Roman" panose="02020603050405020304" pitchFamily="18" charset="0"/>
                <a:cs typeface="Times New Roman" panose="02020603050405020304" pitchFamily="18" charset="0"/>
              </a:rPr>
              <a:t>publication</a:t>
            </a:r>
            <a:r>
              <a:rPr lang="en-GB" sz="2700" dirty="0">
                <a:latin typeface="Times New Roman" panose="02020603050405020304" pitchFamily="18" charset="0"/>
                <a:cs typeface="Times New Roman" panose="02020603050405020304" pitchFamily="18" charset="0"/>
              </a:rPr>
              <a:t>, and promotion. I remember that when I first came to study English literature in the Princeton graduate school in 1927, fifty years ago, no course in American literature, none in modern literature, and none in criticism was offered. Of all my learned teachers only Morris W. </a:t>
            </a:r>
            <a:r>
              <a:rPr lang="en-GB" sz="2700" dirty="0" err="1">
                <a:latin typeface="Times New Roman" panose="02020603050405020304" pitchFamily="18" charset="0"/>
                <a:cs typeface="Times New Roman" panose="02020603050405020304" pitchFamily="18" charset="0"/>
              </a:rPr>
              <a:t>Croll</a:t>
            </a:r>
            <a:r>
              <a:rPr lang="en-GB" sz="2700" dirty="0">
                <a:latin typeface="Times New Roman" panose="02020603050405020304" pitchFamily="18" charset="0"/>
                <a:cs typeface="Times New Roman" panose="02020603050405020304" pitchFamily="18" charset="0"/>
              </a:rPr>
              <a:t> had any interest in aesthetics or even ideas. Most of the New Critics were college teachers and had to make their way in an environment hostile to any and all criticism.” (</a:t>
            </a:r>
            <a:r>
              <a:rPr lang="en-GB" sz="2700" dirty="0" err="1">
                <a:latin typeface="Times New Roman" panose="02020603050405020304" pitchFamily="18" charset="0"/>
                <a:cs typeface="Times New Roman" panose="02020603050405020304" pitchFamily="18" charset="0"/>
              </a:rPr>
              <a:t>Wellek</a:t>
            </a:r>
            <a:r>
              <a:rPr lang="en-GB" sz="2700" dirty="0">
                <a:latin typeface="Times New Roman" panose="02020603050405020304" pitchFamily="18" charset="0"/>
                <a:cs typeface="Times New Roman" panose="02020603050405020304" pitchFamily="18" charset="0"/>
              </a:rPr>
              <a:t>)</a:t>
            </a:r>
            <a:endParaRPr lang="hu-H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2379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latin typeface="Times New Roman" panose="02020603050405020304" pitchFamily="18" charset="0"/>
                <a:cs typeface="Times New Roman" panose="02020603050405020304" pitchFamily="18" charset="0"/>
              </a:rPr>
              <a:t>Canon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smtClean="0">
                <a:latin typeface="Times New Roman" panose="02020603050405020304" pitchFamily="18" charset="0"/>
                <a:cs typeface="Times New Roman" panose="02020603050405020304" pitchFamily="18" charset="0"/>
              </a:rPr>
              <a:t>New Critics reinterpret and revalue the whole history of English poetry. They exalt Donne and the </a:t>
            </a:r>
            <a:r>
              <a:rPr lang="en-GB" sz="2700" dirty="0" err="1" smtClean="0">
                <a:latin typeface="Times New Roman" panose="02020603050405020304" pitchFamily="18" charset="0"/>
                <a:cs typeface="Times New Roman" panose="02020603050405020304" pitchFamily="18" charset="0"/>
              </a:rPr>
              <a:t>Metaphysicals</a:t>
            </a:r>
            <a:r>
              <a:rPr lang="en-GB" sz="2700" dirty="0" smtClean="0">
                <a:latin typeface="Times New Roman" panose="02020603050405020304" pitchFamily="18" charset="0"/>
                <a:cs typeface="Times New Roman" panose="02020603050405020304" pitchFamily="18" charset="0"/>
              </a:rPr>
              <a:t>, reinstate Dryden and Pope, prefer Wordsworth and Keats to Shelley and Byron; discover Hopkins, exalt Yeats, and defend the break with Victorian and Edwardian conventions as it was initiated by Pound and Eliot. [Basically they rethink the history of English poetry from a Modernist perspective.]</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3456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Basic Points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fontScale="85000" lnSpcReduction="10000"/>
          </a:bodyPr>
          <a:lstStyle/>
          <a:p>
            <a:r>
              <a:rPr lang="en-GB" dirty="0" smtClean="0">
                <a:latin typeface="Times New Roman" panose="02020603050405020304" pitchFamily="18" charset="0"/>
                <a:cs typeface="Times New Roman" panose="02020603050405020304" pitchFamily="18" charset="0"/>
              </a:rPr>
              <a:t>It emerged in the mid-1910s and peaked by the early 1920s; its formal end was marked by an article of enforced self-criticism by Viktor </a:t>
            </a:r>
            <a:r>
              <a:rPr lang="en-GB" dirty="0" err="1" smtClean="0">
                <a:latin typeface="Times New Roman" panose="02020603050405020304" pitchFamily="18" charset="0"/>
                <a:cs typeface="Times New Roman" panose="02020603050405020304" pitchFamily="18" charset="0"/>
              </a:rPr>
              <a:t>Shklovsky</a:t>
            </a:r>
            <a:r>
              <a:rPr lang="en-GB" dirty="0" smtClean="0">
                <a:latin typeface="Times New Roman" panose="02020603050405020304" pitchFamily="18" charset="0"/>
                <a:cs typeface="Times New Roman" panose="02020603050405020304" pitchFamily="18" charset="0"/>
              </a:rPr>
              <a:t>, “Monument to a Scholarly Error” (1930).</a:t>
            </a:r>
          </a:p>
          <a:p>
            <a:r>
              <a:rPr lang="en-GB" dirty="0" smtClean="0">
                <a:latin typeface="Times New Roman" panose="02020603050405020304" pitchFamily="18" charset="0"/>
                <a:cs typeface="Times New Roman" panose="02020603050405020304" pitchFamily="18" charset="0"/>
              </a:rPr>
              <a:t>First attempt to strictly define literary criticism as a profession, including its object of analysis as well as its methods of proceeding – like any other science (!).</a:t>
            </a:r>
          </a:p>
          <a:p>
            <a:r>
              <a:rPr lang="en-GB" dirty="0" smtClean="0">
                <a:latin typeface="Times New Roman" panose="02020603050405020304" pitchFamily="18" charset="0"/>
                <a:cs typeface="Times New Roman" panose="02020603050405020304" pitchFamily="18" charset="0"/>
              </a:rPr>
              <a:t>The formalists were the first to see lit. as an autonomous domain of theoretical inquiry, steering away from aesthetics, sociology, psychology, and history and seeking support in linguistics.</a:t>
            </a:r>
          </a:p>
          <a:p>
            <a:endParaRPr lang="en-GB" dirty="0" smtClean="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3509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Burdens of History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smtClean="0">
                <a:latin typeface="Times New Roman" panose="02020603050405020304" pitchFamily="18" charset="0"/>
                <a:cs typeface="Times New Roman" panose="02020603050405020304" pitchFamily="18" charset="0"/>
              </a:rPr>
              <a:t>Russian </a:t>
            </a:r>
            <a:r>
              <a:rPr lang="en-GB" sz="2700" dirty="0">
                <a:latin typeface="Times New Roman" panose="02020603050405020304" pitchFamily="18" charset="0"/>
                <a:cs typeface="Times New Roman" panose="02020603050405020304" pitchFamily="18" charset="0"/>
              </a:rPr>
              <a:t>literary criticism in the nineteenth century </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literature </a:t>
            </a:r>
            <a:r>
              <a:rPr lang="en-GB" sz="2700" dirty="0">
                <a:latin typeface="Times New Roman" panose="02020603050405020304" pitchFamily="18" charset="0"/>
                <a:cs typeface="Times New Roman" panose="02020603050405020304" pitchFamily="18" charset="0"/>
              </a:rPr>
              <a:t>is the essence of a nation's </a:t>
            </a:r>
            <a:r>
              <a:rPr lang="en-GB" sz="2700" dirty="0" smtClean="0">
                <a:latin typeface="Times New Roman" panose="02020603050405020304" pitchFamily="18" charset="0"/>
                <a:cs typeface="Times New Roman" panose="02020603050405020304" pitchFamily="18" charset="0"/>
              </a:rPr>
              <a:t>history</a:t>
            </a:r>
            <a:endParaRPr lang="hu-HU" sz="2700" dirty="0" smtClean="0">
              <a:latin typeface="Times New Roman" panose="02020603050405020304" pitchFamily="18" charset="0"/>
              <a:cs typeface="Times New Roman" panose="02020603050405020304" pitchFamily="18" charset="0"/>
            </a:endParaRPr>
          </a:p>
          <a:p>
            <a:r>
              <a:rPr lang="en-GB" sz="2700" dirty="0">
                <a:latin typeface="Times New Roman" panose="02020603050405020304" pitchFamily="18" charset="0"/>
                <a:cs typeface="Times New Roman" panose="02020603050405020304" pitchFamily="18" charset="0"/>
              </a:rPr>
              <a:t>Censorship both in tsarist and Soviet Russia </a:t>
            </a:r>
            <a:endParaRPr lang="hu-HU" sz="2700" dirty="0" smtClean="0">
              <a:latin typeface="Times New Roman" panose="02020603050405020304" pitchFamily="18" charset="0"/>
              <a:cs typeface="Times New Roman" panose="02020603050405020304" pitchFamily="18" charset="0"/>
            </a:endParaRPr>
          </a:p>
          <a:p>
            <a:r>
              <a:rPr lang="hu-HU" sz="2700" dirty="0" smtClean="0">
                <a:latin typeface="Times New Roman" panose="02020603050405020304" pitchFamily="18" charset="0"/>
                <a:cs typeface="Times New Roman" panose="02020603050405020304" pitchFamily="18" charset="0"/>
              </a:rPr>
              <a:t>T</a:t>
            </a:r>
            <a:r>
              <a:rPr lang="en-GB" sz="2700" dirty="0" smtClean="0">
                <a:latin typeface="Times New Roman" panose="02020603050405020304" pitchFamily="18" charset="0"/>
                <a:cs typeface="Times New Roman" panose="02020603050405020304" pitchFamily="18" charset="0"/>
              </a:rPr>
              <a:t>he </a:t>
            </a:r>
            <a:r>
              <a:rPr lang="en-GB" sz="2700" dirty="0">
                <a:latin typeface="Times New Roman" panose="02020603050405020304" pitchFamily="18" charset="0"/>
                <a:cs typeface="Times New Roman" panose="02020603050405020304" pitchFamily="18" charset="0"/>
              </a:rPr>
              <a:t>formalists were allies of the Futurists and they included linguists, literary historians, and critics, but also poets. They were born mostly in the 1890s, came to prominence </a:t>
            </a:r>
            <a:r>
              <a:rPr lang="en-GB" sz="2700" dirty="0" smtClean="0">
                <a:latin typeface="Times New Roman" panose="02020603050405020304" pitchFamily="18" charset="0"/>
                <a:cs typeface="Times New Roman" panose="02020603050405020304" pitchFamily="18" charset="0"/>
              </a:rPr>
              <a:t>during </a:t>
            </a:r>
            <a:r>
              <a:rPr lang="en-GB" sz="2700" dirty="0">
                <a:latin typeface="Times New Roman" panose="02020603050405020304" pitchFamily="18" charset="0"/>
                <a:cs typeface="Times New Roman" panose="02020603050405020304" pitchFamily="18" charset="0"/>
              </a:rPr>
              <a:t>World War I, established themselves institutionally </a:t>
            </a:r>
            <a:r>
              <a:rPr lang="en-GB" sz="2700" dirty="0" smtClean="0">
                <a:latin typeface="Times New Roman" panose="02020603050405020304" pitchFamily="18" charset="0"/>
                <a:cs typeface="Times New Roman" panose="02020603050405020304" pitchFamily="18" charset="0"/>
              </a:rPr>
              <a:t>after </a:t>
            </a:r>
            <a:r>
              <a:rPr lang="en-GB" sz="2700" dirty="0">
                <a:latin typeface="Times New Roman" panose="02020603050405020304" pitchFamily="18" charset="0"/>
                <a:cs typeface="Times New Roman" panose="02020603050405020304" pitchFamily="18" charset="0"/>
              </a:rPr>
              <a:t>the Communist revolution, and became marginalized with the rise of Stalinism in the late 1920s.</a:t>
            </a:r>
            <a:endParaRPr lang="hu-H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718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Reduction</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340768"/>
            <a:ext cx="8229600" cy="4785395"/>
          </a:xfrm>
        </p:spPr>
        <p:txBody>
          <a:bodyPr>
            <a:noAutofit/>
          </a:bodyPr>
          <a:lstStyle/>
          <a:p>
            <a:r>
              <a:rPr lang="en-GB" sz="2700" dirty="0" smtClean="0">
                <a:latin typeface="Times New Roman" panose="02020603050405020304" pitchFamily="18" charset="0"/>
                <a:cs typeface="Times New Roman" panose="02020603050405020304" pitchFamily="18" charset="0"/>
              </a:rPr>
              <a:t>Art is not concerned, for them, with nation or history, it is not representative of anything. </a:t>
            </a:r>
            <a:r>
              <a:rPr lang="en-GB" sz="2700" dirty="0" err="1" smtClean="0">
                <a:latin typeface="Times New Roman" panose="02020603050405020304" pitchFamily="18" charset="0"/>
                <a:cs typeface="Times New Roman" panose="02020603050405020304" pitchFamily="18" charset="0"/>
              </a:rPr>
              <a:t>Shklovsky</a:t>
            </a:r>
            <a:r>
              <a:rPr lang="en-GB" sz="2700" dirty="0" smtClean="0">
                <a:latin typeface="Times New Roman" panose="02020603050405020304" pitchFamily="18" charset="0"/>
                <a:cs typeface="Times New Roman" panose="02020603050405020304" pitchFamily="18" charset="0"/>
              </a:rPr>
              <a:t>: </a:t>
            </a:r>
            <a:r>
              <a:rPr lang="en-GB"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art is outside emotion”, is without or outside compassion”; </a:t>
            </a:r>
            <a:r>
              <a:rPr lang="en-GB" sz="2700" dirty="0" smtClean="0">
                <a:latin typeface="Times New Roman" panose="02020603050405020304" pitchFamily="18" charset="0"/>
                <a:cs typeface="Times New Roman" panose="02020603050405020304" pitchFamily="18" charset="0"/>
              </a:rPr>
              <a:t>“art </a:t>
            </a:r>
            <a:r>
              <a:rPr lang="en-GB" sz="2700" dirty="0" smtClean="0">
                <a:latin typeface="Times New Roman" panose="02020603050405020304" pitchFamily="18" charset="0"/>
                <a:cs typeface="Times New Roman" panose="02020603050405020304" pitchFamily="18" charset="0"/>
              </a:rPr>
              <a:t>was always apart from life and its colour never reflected the colour of the flag that waved over the fortress of the city”.</a:t>
            </a:r>
          </a:p>
          <a:p>
            <a:r>
              <a:rPr lang="en-GB" sz="2700" dirty="0" smtClean="0">
                <a:latin typeface="Times New Roman" panose="02020603050405020304" pitchFamily="18" charset="0"/>
                <a:cs typeface="Times New Roman" panose="02020603050405020304" pitchFamily="18" charset="0"/>
              </a:rPr>
              <a:t>A</a:t>
            </a:r>
            <a:r>
              <a:rPr lang="en-GB" sz="2700" dirty="0" smtClean="0">
                <a:latin typeface="Times New Roman" panose="02020603050405020304" pitchFamily="18" charset="0"/>
                <a:cs typeface="Times New Roman" panose="02020603050405020304" pitchFamily="18" charset="0"/>
              </a:rPr>
              <a:t> radical departure from the mimetic theory of art. </a:t>
            </a:r>
          </a:p>
          <a:p>
            <a:r>
              <a:rPr lang="en-GB" sz="2700" dirty="0" smtClean="0">
                <a:latin typeface="Times New Roman" panose="02020603050405020304" pitchFamily="18" charset="0"/>
                <a:cs typeface="Times New Roman" panose="02020603050405020304" pitchFamily="18" charset="0"/>
              </a:rPr>
              <a:t>Literature is not an emanation of the author's soul, nor a socio-historical document, or a manifestation of a philosophical system. </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99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Independent Literary Science </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a:latin typeface="Times New Roman" panose="02020603050405020304" pitchFamily="18" charset="0"/>
                <a:cs typeface="Times New Roman" panose="02020603050405020304" pitchFamily="18" charset="0"/>
              </a:rPr>
              <a:t>Boris </a:t>
            </a:r>
            <a:r>
              <a:rPr lang="en-GB" sz="2700" dirty="0" err="1">
                <a:latin typeface="Times New Roman" panose="02020603050405020304" pitchFamily="18" charset="0"/>
                <a:cs typeface="Times New Roman" panose="02020603050405020304" pitchFamily="18" charset="0"/>
              </a:rPr>
              <a:t>Eikhenbaum</a:t>
            </a:r>
            <a:r>
              <a:rPr lang="en-GB" sz="2700" dirty="0">
                <a:latin typeface="Times New Roman" panose="02020603050405020304" pitchFamily="18" charset="0"/>
                <a:cs typeface="Times New Roman" panose="02020603050405020304" pitchFamily="18" charset="0"/>
              </a:rPr>
              <a:t>: what unites </a:t>
            </a:r>
            <a:r>
              <a:rPr lang="hu-HU" sz="2700" dirty="0" smtClean="0">
                <a:latin typeface="Times New Roman" panose="02020603050405020304" pitchFamily="18" charset="0"/>
                <a:cs typeface="Times New Roman" panose="02020603050405020304" pitchFamily="18" charset="0"/>
              </a:rPr>
              <a:t>t</a:t>
            </a:r>
            <a:r>
              <a:rPr lang="en-GB" sz="2700" dirty="0" smtClean="0">
                <a:latin typeface="Times New Roman" panose="02020603050405020304" pitchFamily="18" charset="0"/>
                <a:cs typeface="Times New Roman" panose="02020603050405020304" pitchFamily="18" charset="0"/>
              </a:rPr>
              <a:t>he </a:t>
            </a:r>
            <a:r>
              <a:rPr lang="en-GB" sz="2700" dirty="0">
                <a:latin typeface="Times New Roman" panose="02020603050405020304" pitchFamily="18" charset="0"/>
                <a:cs typeface="Times New Roman" panose="02020603050405020304" pitchFamily="18" charset="0"/>
              </a:rPr>
              <a:t>formalists is “the striving to establish, on the basis of specific properties of the literary material, an independent literary science</a:t>
            </a:r>
            <a:r>
              <a:rPr lang="en-GB" sz="2700" dirty="0" smtClean="0">
                <a:latin typeface="Times New Roman" panose="02020603050405020304" pitchFamily="18" charset="0"/>
                <a:cs typeface="Times New Roman" panose="02020603050405020304" pitchFamily="18" charset="0"/>
              </a:rPr>
              <a:t>”</a:t>
            </a:r>
            <a:r>
              <a:rPr lang="hu-HU" sz="2700" dirty="0" smtClean="0">
                <a:latin typeface="Times New Roman" panose="02020603050405020304" pitchFamily="18" charset="0"/>
                <a:cs typeface="Times New Roman" panose="02020603050405020304" pitchFamily="18" charset="0"/>
              </a:rPr>
              <a:t>.</a:t>
            </a:r>
          </a:p>
          <a:p>
            <a:r>
              <a:rPr lang="en-GB" sz="2700" dirty="0">
                <a:latin typeface="Times New Roman" panose="02020603050405020304" pitchFamily="18" charset="0"/>
                <a:cs typeface="Times New Roman" panose="02020603050405020304" pitchFamily="18" charset="0"/>
              </a:rPr>
              <a:t>Roman </a:t>
            </a:r>
            <a:r>
              <a:rPr lang="en-GB" sz="2700" dirty="0" err="1">
                <a:latin typeface="Times New Roman" panose="02020603050405020304" pitchFamily="18" charset="0"/>
                <a:cs typeface="Times New Roman" panose="02020603050405020304" pitchFamily="18" charset="0"/>
              </a:rPr>
              <a:t>Jakobson</a:t>
            </a:r>
            <a:r>
              <a:rPr lang="en-GB" sz="2700" dirty="0">
                <a:latin typeface="Times New Roman" panose="02020603050405020304" pitchFamily="18" charset="0"/>
                <a:cs typeface="Times New Roman" panose="02020603050405020304" pitchFamily="18" charset="0"/>
              </a:rPr>
              <a:t>: </a:t>
            </a:r>
            <a:r>
              <a:rPr lang="en-GB" sz="2700" dirty="0" smtClean="0">
                <a:latin typeface="Times New Roman" panose="02020603050405020304" pitchFamily="18" charset="0"/>
                <a:cs typeface="Times New Roman" panose="02020603050405020304" pitchFamily="18" charset="0"/>
              </a:rPr>
              <a:t>“Until </a:t>
            </a:r>
            <a:r>
              <a:rPr lang="en-GB" sz="2700" dirty="0">
                <a:latin typeface="Times New Roman" panose="02020603050405020304" pitchFamily="18" charset="0"/>
                <a:cs typeface="Times New Roman" panose="02020603050405020304" pitchFamily="18" charset="0"/>
              </a:rPr>
              <a:t>now, the literary historian has looked like a policeman who, in trying to arrest a person, would, just in case, grab everyone and everything from his apartment, as well as accidental passers-by on the street</a:t>
            </a:r>
            <a:r>
              <a:rPr lang="en-GB" sz="2700" dirty="0" smtClean="0">
                <a:latin typeface="Times New Roman" panose="02020603050405020304" pitchFamily="18" charset="0"/>
                <a:cs typeface="Times New Roman" panose="02020603050405020304" pitchFamily="18" charset="0"/>
              </a:rPr>
              <a:t>.</a:t>
            </a:r>
            <a:r>
              <a:rPr lang="hu-HU" sz="2700" dirty="0" smtClean="0">
                <a:latin typeface="Times New Roman" panose="02020603050405020304" pitchFamily="18" charset="0"/>
                <a:cs typeface="Times New Roman" panose="02020603050405020304" pitchFamily="18" charset="0"/>
              </a:rPr>
              <a:t>”</a:t>
            </a:r>
            <a:endParaRPr lang="hu-H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741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Literariness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sz="2700" dirty="0" err="1" smtClean="0">
                <a:latin typeface="Times New Roman" panose="02020603050405020304" pitchFamily="18" charset="0"/>
                <a:cs typeface="Times New Roman" panose="02020603050405020304" pitchFamily="18" charset="0"/>
              </a:rPr>
              <a:t>Jakobson</a:t>
            </a:r>
            <a:r>
              <a:rPr lang="en-GB" sz="2700" dirty="0" smtClean="0">
                <a:latin typeface="Times New Roman" panose="02020603050405020304" pitchFamily="18" charset="0"/>
                <a:cs typeface="Times New Roman" panose="02020603050405020304" pitchFamily="18" charset="0"/>
              </a:rPr>
              <a:t>: “The object of literary science is not literature but literariness, i.e., what makes a given work a literary work.”</a:t>
            </a:r>
          </a:p>
          <a:p>
            <a:r>
              <a:rPr lang="en-GB" sz="2700" dirty="0" smtClean="0">
                <a:latin typeface="Times New Roman" panose="02020603050405020304" pitchFamily="18" charset="0"/>
                <a:cs typeface="Times New Roman" panose="02020603050405020304" pitchFamily="18" charset="0"/>
              </a:rPr>
              <a:t>Analysed by the group as </a:t>
            </a:r>
            <a:r>
              <a:rPr lang="en-GB" sz="2700" dirty="0">
                <a:latin typeface="Times New Roman" panose="02020603050405020304" pitchFamily="18" charset="0"/>
                <a:cs typeface="Times New Roman" panose="02020603050405020304" pitchFamily="18" charset="0"/>
              </a:rPr>
              <a:t>an </a:t>
            </a:r>
            <a:r>
              <a:rPr lang="en-GB" sz="2700" dirty="0" smtClean="0">
                <a:latin typeface="Times New Roman" panose="02020603050405020304" pitchFamily="18" charset="0"/>
                <a:cs typeface="Times New Roman" panose="02020603050405020304" pitchFamily="18" charset="0"/>
              </a:rPr>
              <a:t>“assembly </a:t>
            </a:r>
            <a:r>
              <a:rPr lang="en-GB" sz="2700" dirty="0" smtClean="0">
                <a:latin typeface="Times New Roman" panose="02020603050405020304" pitchFamily="18" charset="0"/>
                <a:cs typeface="Times New Roman" panose="02020603050405020304" pitchFamily="18" charset="0"/>
              </a:rPr>
              <a:t>of devices”.</a:t>
            </a:r>
          </a:p>
          <a:p>
            <a:r>
              <a:rPr lang="en-GB" sz="2700" dirty="0" smtClean="0">
                <a:latin typeface="Times New Roman" panose="02020603050405020304" pitchFamily="18" charset="0"/>
                <a:cs typeface="Times New Roman" panose="02020603050405020304" pitchFamily="18" charset="0"/>
              </a:rPr>
              <a:t>Devices organize the material of language </a:t>
            </a:r>
            <a:r>
              <a:rPr lang="en-GB" sz="2700" dirty="0">
                <a:latin typeface="Times New Roman" panose="02020603050405020304" pitchFamily="18" charset="0"/>
                <a:cs typeface="Times New Roman" panose="02020603050405020304" pitchFamily="18" charset="0"/>
              </a:rPr>
              <a:t>by </a:t>
            </a:r>
            <a:r>
              <a:rPr lang="en-GB" sz="2700" dirty="0" smtClean="0">
                <a:latin typeface="Times New Roman" panose="02020603050405020304" pitchFamily="18" charset="0"/>
                <a:cs typeface="Times New Roman" panose="02020603050405020304" pitchFamily="18" charset="0"/>
              </a:rPr>
              <a:t>“deformation</a:t>
            </a:r>
            <a:r>
              <a:rPr lang="en-GB" sz="2700" dirty="0" smtClean="0">
                <a:latin typeface="Times New Roman" panose="02020603050405020304" pitchFamily="18" charset="0"/>
                <a:cs typeface="Times New Roman" panose="02020603050405020304" pitchFamily="18" charset="0"/>
              </a:rPr>
              <a:t>” [i.e. change]. </a:t>
            </a:r>
          </a:p>
          <a:p>
            <a:r>
              <a:rPr lang="en-GB" sz="2700" dirty="0" smtClean="0">
                <a:latin typeface="Times New Roman" panose="02020603050405020304" pitchFamily="18" charset="0"/>
                <a:cs typeface="Times New Roman" panose="02020603050405020304" pitchFamily="18" charset="0"/>
              </a:rPr>
              <a:t>Language is used differently.</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8416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en-GB" dirty="0" smtClean="0">
                <a:latin typeface="Times New Roman" panose="02020603050405020304" pitchFamily="18" charset="0"/>
                <a:cs typeface="Times New Roman" panose="02020603050405020304" pitchFamily="18" charset="0"/>
              </a:rPr>
              <a:t>Craftsmanship and the Texture of the Word</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600200"/>
            <a:ext cx="8229600" cy="4781128"/>
          </a:xfrm>
        </p:spPr>
        <p:txBody>
          <a:bodyPr>
            <a:noAutofit/>
          </a:bodyPr>
          <a:lstStyle/>
          <a:p>
            <a:r>
              <a:rPr lang="en-GB" sz="2700" dirty="0" err="1" smtClean="0">
                <a:latin typeface="Times New Roman" panose="02020603050405020304" pitchFamily="18" charset="0"/>
                <a:cs typeface="Times New Roman" panose="02020603050405020304" pitchFamily="18" charset="0"/>
              </a:rPr>
              <a:t>Shklovsky</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 the </a:t>
            </a:r>
            <a:r>
              <a:rPr lang="en-GB" sz="2700" dirty="0">
                <a:latin typeface="Times New Roman" panose="02020603050405020304" pitchFamily="18" charset="0"/>
                <a:cs typeface="Times New Roman" panose="02020603050405020304" pitchFamily="18" charset="0"/>
              </a:rPr>
              <a:t>Formal method is </a:t>
            </a:r>
            <a:r>
              <a:rPr lang="en-GB" sz="2700" dirty="0" smtClean="0">
                <a:latin typeface="Times New Roman" panose="02020603050405020304" pitchFamily="18" charset="0"/>
                <a:cs typeface="Times New Roman" panose="02020603050405020304" pitchFamily="18" charset="0"/>
              </a:rPr>
              <a:t>simple</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 It </a:t>
            </a:r>
            <a:r>
              <a:rPr lang="en-GB" sz="2700" dirty="0">
                <a:latin typeface="Times New Roman" panose="02020603050405020304" pitchFamily="18" charset="0"/>
                <a:cs typeface="Times New Roman" panose="02020603050405020304" pitchFamily="18" charset="0"/>
              </a:rPr>
              <a:t>is </a:t>
            </a:r>
            <a:r>
              <a:rPr lang="en-GB" sz="2700" dirty="0" smtClean="0">
                <a:latin typeface="Times New Roman" panose="02020603050405020304" pitchFamily="18" charset="0"/>
                <a:cs typeface="Times New Roman" panose="02020603050405020304" pitchFamily="18" charset="0"/>
              </a:rPr>
              <a:t>“a </a:t>
            </a:r>
            <a:r>
              <a:rPr lang="en-GB" sz="2700" dirty="0">
                <a:latin typeface="Times New Roman" panose="02020603050405020304" pitchFamily="18" charset="0"/>
                <a:cs typeface="Times New Roman" panose="02020603050405020304" pitchFamily="18" charset="0"/>
              </a:rPr>
              <a:t>return to </a:t>
            </a:r>
            <a:r>
              <a:rPr lang="en-GB" sz="2700" dirty="0" smtClean="0">
                <a:latin typeface="Times New Roman" panose="02020603050405020304" pitchFamily="18" charset="0"/>
                <a:cs typeface="Times New Roman" panose="02020603050405020304" pitchFamily="18" charset="0"/>
              </a:rPr>
              <a:t>craftsmanship</a:t>
            </a:r>
            <a:r>
              <a:rPr lang="hu-HU" sz="2700" dirty="0" smtClean="0">
                <a:latin typeface="Times New Roman" panose="02020603050405020304" pitchFamily="18" charset="0"/>
                <a:cs typeface="Times New Roman" panose="02020603050405020304" pitchFamily="18" charset="0"/>
              </a:rPr>
              <a:t>”</a:t>
            </a:r>
            <a:r>
              <a:rPr lang="en-GB" sz="2700" dirty="0" smtClean="0">
                <a:latin typeface="Times New Roman" panose="02020603050405020304" pitchFamily="18" charset="0"/>
                <a:cs typeface="Times New Roman" panose="02020603050405020304" pitchFamily="18" charset="0"/>
              </a:rPr>
              <a:t> .</a:t>
            </a:r>
            <a:endParaRPr lang="hu-HU" sz="2700" dirty="0" smtClean="0">
              <a:latin typeface="Times New Roman" panose="02020603050405020304" pitchFamily="18" charset="0"/>
              <a:cs typeface="Times New Roman" panose="02020603050405020304" pitchFamily="18" charset="0"/>
            </a:endParaRPr>
          </a:p>
          <a:p>
            <a:r>
              <a:rPr lang="hu-HU" sz="2700" dirty="0" smtClean="0">
                <a:latin typeface="Times New Roman" panose="02020603050405020304" pitchFamily="18" charset="0"/>
                <a:cs typeface="Times New Roman" panose="02020603050405020304" pitchFamily="18" charset="0"/>
              </a:rPr>
              <a:t>The </a:t>
            </a:r>
            <a:r>
              <a:rPr lang="en-GB" sz="2700" dirty="0" smtClean="0">
                <a:latin typeface="Times New Roman" panose="02020603050405020304" pitchFamily="18" charset="0"/>
                <a:cs typeface="Times New Roman" panose="02020603050405020304" pitchFamily="18" charset="0"/>
              </a:rPr>
              <a:t>task</a:t>
            </a:r>
            <a:r>
              <a:rPr lang="en-GB" sz="2700" dirty="0">
                <a:latin typeface="Times New Roman" panose="02020603050405020304" pitchFamily="18" charset="0"/>
                <a:cs typeface="Times New Roman" panose="02020603050405020304" pitchFamily="18" charset="0"/>
              </a:rPr>
              <a:t>, </a:t>
            </a:r>
            <a:r>
              <a:rPr lang="en-GB" sz="2700" dirty="0" err="1" smtClean="0">
                <a:latin typeface="Times New Roman" panose="02020603050405020304" pitchFamily="18" charset="0"/>
                <a:cs typeface="Times New Roman" panose="02020603050405020304" pitchFamily="18" charset="0"/>
              </a:rPr>
              <a:t>th</a:t>
            </a:r>
            <a:r>
              <a:rPr lang="hu-HU" sz="2700" dirty="0" smtClean="0">
                <a:latin typeface="Times New Roman" panose="02020603050405020304" pitchFamily="18" charset="0"/>
                <a:cs typeface="Times New Roman" panose="02020603050405020304" pitchFamily="18" charset="0"/>
              </a:rPr>
              <a:t>e</a:t>
            </a:r>
            <a:r>
              <a:rPr lang="en-GB" sz="2700" dirty="0" smtClean="0">
                <a:latin typeface="Times New Roman" panose="02020603050405020304" pitchFamily="18" charset="0"/>
                <a:cs typeface="Times New Roman" panose="02020603050405020304" pitchFamily="18" charset="0"/>
              </a:rPr>
              <a:t> </a:t>
            </a:r>
            <a:r>
              <a:rPr lang="en-GB" sz="2700" i="1" dirty="0">
                <a:latin typeface="Times New Roman" panose="02020603050405020304" pitchFamily="18" charset="0"/>
                <a:cs typeface="Times New Roman" panose="02020603050405020304" pitchFamily="18" charset="0"/>
              </a:rPr>
              <a:t>telos </a:t>
            </a:r>
            <a:r>
              <a:rPr lang="en-GB" sz="2700" dirty="0">
                <a:latin typeface="Times New Roman" panose="02020603050405020304" pitchFamily="18" charset="0"/>
                <a:cs typeface="Times New Roman" panose="02020603050405020304" pitchFamily="18" charset="0"/>
              </a:rPr>
              <a:t>of </a:t>
            </a:r>
            <a:r>
              <a:rPr lang="en-GB" sz="2700" dirty="0" smtClean="0">
                <a:latin typeface="Times New Roman" panose="02020603050405020304" pitchFamily="18" charset="0"/>
                <a:cs typeface="Times New Roman" panose="02020603050405020304" pitchFamily="18" charset="0"/>
              </a:rPr>
              <a:t>art is de-familiarization </a:t>
            </a:r>
            <a:r>
              <a:rPr lang="en-GB" sz="2700" i="1" dirty="0">
                <a:latin typeface="Times New Roman" panose="02020603050405020304" pitchFamily="18" charset="0"/>
                <a:cs typeface="Times New Roman" panose="02020603050405020304" pitchFamily="18" charset="0"/>
              </a:rPr>
              <a:t>(</a:t>
            </a:r>
            <a:r>
              <a:rPr lang="en-GB" sz="2700" i="1" dirty="0" err="1">
                <a:latin typeface="Times New Roman" panose="02020603050405020304" pitchFamily="18" charset="0"/>
                <a:cs typeface="Times New Roman" panose="02020603050405020304" pitchFamily="18" charset="0"/>
              </a:rPr>
              <a:t>ostranenie</a:t>
            </a:r>
            <a:r>
              <a:rPr lang="en-GB" sz="2700" i="1" dirty="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The purpose of art is to change the mode of human perception, to render imperceptible formulas unusual and palpable. </a:t>
            </a:r>
            <a:endParaRPr lang="hu-HU" sz="2700" dirty="0" smtClean="0">
              <a:latin typeface="Times New Roman" panose="02020603050405020304" pitchFamily="18" charset="0"/>
              <a:cs typeface="Times New Roman" panose="02020603050405020304" pitchFamily="18" charset="0"/>
            </a:endParaRPr>
          </a:p>
          <a:p>
            <a:r>
              <a:rPr lang="en-GB" sz="2700" dirty="0" err="1" smtClean="0">
                <a:latin typeface="Times New Roman" panose="02020603050405020304" pitchFamily="18" charset="0"/>
                <a:cs typeface="Times New Roman" panose="02020603050405020304" pitchFamily="18" charset="0"/>
              </a:rPr>
              <a:t>Eikhenbaum</a:t>
            </a:r>
            <a:r>
              <a:rPr lang="hu-HU" sz="2700" dirty="0" smtClean="0">
                <a:latin typeface="Times New Roman" panose="02020603050405020304" pitchFamily="18" charset="0"/>
                <a:cs typeface="Times New Roman" panose="02020603050405020304" pitchFamily="18" charset="0"/>
              </a:rPr>
              <a:t>: </a:t>
            </a:r>
            <a:r>
              <a:rPr lang="en-GB" sz="2700" dirty="0" smtClean="0">
                <a:latin typeface="Times New Roman" panose="02020603050405020304" pitchFamily="18" charset="0"/>
                <a:cs typeface="Times New Roman" panose="02020603050405020304" pitchFamily="18" charset="0"/>
              </a:rPr>
              <a:t>“</a:t>
            </a:r>
            <a:r>
              <a:rPr lang="hu-HU" sz="2700" dirty="0" smtClean="0">
                <a:latin typeface="Times New Roman" panose="02020603050405020304" pitchFamily="18" charset="0"/>
                <a:cs typeface="Times New Roman" panose="02020603050405020304" pitchFamily="18" charset="0"/>
              </a:rPr>
              <a:t>t</a:t>
            </a:r>
            <a:r>
              <a:rPr lang="en-GB" sz="2700" dirty="0" smtClean="0">
                <a:latin typeface="Times New Roman" panose="02020603050405020304" pitchFamily="18" charset="0"/>
                <a:cs typeface="Times New Roman" panose="02020603050405020304" pitchFamily="18" charset="0"/>
              </a:rPr>
              <a:t>he </a:t>
            </a:r>
            <a:r>
              <a:rPr lang="en-GB" sz="2700" dirty="0">
                <a:latin typeface="Times New Roman" panose="02020603050405020304" pitchFamily="18" charset="0"/>
                <a:cs typeface="Times New Roman" panose="02020603050405020304" pitchFamily="18" charset="0"/>
              </a:rPr>
              <a:t>aim of poetry is to make perceptible the texture of the word</a:t>
            </a:r>
            <a:r>
              <a:rPr lang="en-GB" sz="2700" dirty="0" smtClean="0">
                <a:latin typeface="Times New Roman" panose="02020603050405020304" pitchFamily="18" charset="0"/>
                <a:cs typeface="Times New Roman" panose="02020603050405020304" pitchFamily="18" charset="0"/>
              </a:rPr>
              <a:t>”</a:t>
            </a:r>
            <a:r>
              <a:rPr lang="hu-HU" sz="2700" dirty="0" smtClean="0">
                <a:latin typeface="Times New Roman" panose="02020603050405020304" pitchFamily="18" charset="0"/>
                <a:cs typeface="Times New Roman" panose="02020603050405020304" pitchFamily="18" charset="0"/>
              </a:rPr>
              <a:t>.</a:t>
            </a:r>
            <a:endParaRPr lang="hu-H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749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Poetry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sz="2700" dirty="0" smtClean="0">
                <a:latin typeface="Times New Roman" panose="02020603050405020304" pitchFamily="18" charset="0"/>
                <a:cs typeface="Times New Roman" panose="02020603050405020304" pitchFamily="18" charset="0"/>
              </a:rPr>
              <a:t>Poetry occupied pride of place. </a:t>
            </a:r>
          </a:p>
          <a:p>
            <a:r>
              <a:rPr lang="en-GB" sz="2700" dirty="0" smtClean="0">
                <a:latin typeface="Times New Roman" panose="02020603050405020304" pitchFamily="18" charset="0"/>
                <a:cs typeface="Times New Roman" panose="02020603050405020304" pitchFamily="18" charset="0"/>
              </a:rPr>
              <a:t>Considered to be the product of a specific use of language that highlights and draws attention to the act of expression itself.</a:t>
            </a:r>
            <a:endParaRPr lang="hu-HU" sz="2700" dirty="0" smtClean="0">
              <a:latin typeface="Times New Roman" panose="02020603050405020304" pitchFamily="18" charset="0"/>
              <a:cs typeface="Times New Roman" panose="02020603050405020304" pitchFamily="18" charset="0"/>
            </a:endParaRPr>
          </a:p>
          <a:p>
            <a:r>
              <a:rPr lang="en-GB" sz="2700" dirty="0" err="1">
                <a:latin typeface="Times New Roman" panose="02020603050405020304" pitchFamily="18" charset="0"/>
                <a:cs typeface="Times New Roman" panose="02020603050405020304" pitchFamily="18" charset="0"/>
              </a:rPr>
              <a:t>Jakobson</a:t>
            </a:r>
            <a:r>
              <a:rPr lang="hu-HU" sz="2700" dirty="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“Poetry, which is simply an utterance orientated toward the mode of expression, is governed by immanent laws</a:t>
            </a:r>
            <a:r>
              <a:rPr lang="en-GB" sz="2700" dirty="0" smtClean="0">
                <a:latin typeface="Times New Roman" panose="02020603050405020304" pitchFamily="18" charset="0"/>
                <a:cs typeface="Times New Roman" panose="02020603050405020304" pitchFamily="18" charset="0"/>
              </a:rPr>
              <a:t>”</a:t>
            </a:r>
            <a:r>
              <a:rPr lang="hu-HU" sz="2700" dirty="0" smtClean="0">
                <a:latin typeface="Times New Roman" panose="02020603050405020304" pitchFamily="18" charset="0"/>
                <a:cs typeface="Times New Roman" panose="02020603050405020304" pitchFamily="18" charset="0"/>
              </a:rPr>
              <a:t>.</a:t>
            </a:r>
            <a:endParaRPr lang="en-GB" sz="2700" dirty="0" smtClean="0">
              <a:latin typeface="Times New Roman" panose="02020603050405020304" pitchFamily="18" charset="0"/>
              <a:cs typeface="Times New Roman" panose="02020603050405020304" pitchFamily="18" charset="0"/>
            </a:endParaRPr>
          </a:p>
          <a:p>
            <a:r>
              <a:rPr lang="en-GB" sz="2700" dirty="0" smtClean="0">
                <a:latin typeface="Times New Roman" panose="02020603050405020304" pitchFamily="18" charset="0"/>
                <a:cs typeface="Times New Roman" panose="02020603050405020304" pitchFamily="18" charset="0"/>
              </a:rPr>
              <a:t>Essential distinction between the language of literature and everyday language.</a:t>
            </a:r>
          </a:p>
          <a:p>
            <a:r>
              <a:rPr lang="en-GB" sz="2700" dirty="0" err="1" smtClean="0">
                <a:latin typeface="Times New Roman" panose="02020603050405020304" pitchFamily="18" charset="0"/>
                <a:cs typeface="Times New Roman" panose="02020603050405020304" pitchFamily="18" charset="0"/>
              </a:rPr>
              <a:t>Jakobson</a:t>
            </a:r>
            <a:r>
              <a:rPr lang="en-GB" sz="2700" dirty="0" smtClean="0">
                <a:latin typeface="Times New Roman" panose="02020603050405020304" pitchFamily="18" charset="0"/>
                <a:cs typeface="Times New Roman" panose="02020603050405020304" pitchFamily="18" charset="0"/>
              </a:rPr>
              <a:t>: “</a:t>
            </a:r>
            <a:r>
              <a:rPr lang="en-GB" sz="2700" dirty="0" err="1" smtClean="0">
                <a:latin typeface="Times New Roman" panose="02020603050405020304" pitchFamily="18" charset="0"/>
                <a:cs typeface="Times New Roman" panose="02020603050405020304" pitchFamily="18" charset="0"/>
              </a:rPr>
              <a:t>deautomatizing</a:t>
            </a:r>
            <a:r>
              <a:rPr lang="en-GB" sz="2700" dirty="0" smtClean="0">
                <a:latin typeface="Times New Roman" panose="02020603050405020304" pitchFamily="18" charset="0"/>
                <a:cs typeface="Times New Roman" panose="02020603050405020304" pitchFamily="18" charset="0"/>
              </a:rPr>
              <a:t>” the reader’s perception of the text</a:t>
            </a:r>
            <a:r>
              <a:rPr lang="hu-HU" sz="2700" dirty="0" smtClean="0">
                <a:latin typeface="Times New Roman" panose="02020603050405020304" pitchFamily="18" charset="0"/>
                <a:cs typeface="Times New Roman" panose="02020603050405020304" pitchFamily="18" charset="0"/>
              </a:rPr>
              <a:t>.</a:t>
            </a:r>
            <a:endParaRPr lang="en-GB"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3617174"/>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1580</Words>
  <Application>Microsoft Office PowerPoint</Application>
  <PresentationFormat>Diavetítés a képernyőre (4:3 oldalarány)</PresentationFormat>
  <Paragraphs>71</Paragraphs>
  <Slides>22</Slides>
  <Notes>0</Notes>
  <HiddenSlides>0</HiddenSlides>
  <MMClips>0</MMClips>
  <ScaleCrop>false</ScaleCrop>
  <HeadingPairs>
    <vt:vector size="4" baseType="variant">
      <vt:variant>
        <vt:lpstr>Téma</vt:lpstr>
      </vt:variant>
      <vt:variant>
        <vt:i4>1</vt:i4>
      </vt:variant>
      <vt:variant>
        <vt:lpstr>Diacímek</vt:lpstr>
      </vt:variant>
      <vt:variant>
        <vt:i4>22</vt:i4>
      </vt:variant>
    </vt:vector>
  </HeadingPairs>
  <TitlesOfParts>
    <vt:vector size="23" baseType="lpstr">
      <vt:lpstr>Office-téma</vt:lpstr>
      <vt:lpstr>Russian Formalism and American New Criticism</vt:lpstr>
      <vt:lpstr>Russian Formalism</vt:lpstr>
      <vt:lpstr>Basic Points</vt:lpstr>
      <vt:lpstr>Burdens of History</vt:lpstr>
      <vt:lpstr>Reduction</vt:lpstr>
      <vt:lpstr>Independent Literary Science </vt:lpstr>
      <vt:lpstr>Literariness</vt:lpstr>
      <vt:lpstr>Craftsmanship and the Texture of the Word</vt:lpstr>
      <vt:lpstr>Poetry</vt:lpstr>
      <vt:lpstr>Prose</vt:lpstr>
      <vt:lpstr>Difficulties</vt:lpstr>
      <vt:lpstr>New Criticism</vt:lpstr>
      <vt:lpstr>History 1</vt:lpstr>
      <vt:lpstr>History 2</vt:lpstr>
      <vt:lpstr>History 3</vt:lpstr>
      <vt:lpstr>Reduction</vt:lpstr>
      <vt:lpstr>Close Reading 1</vt:lpstr>
      <vt:lpstr>Close Reading 2</vt:lpstr>
      <vt:lpstr>Don’ts</vt:lpstr>
      <vt:lpstr>Teaching 1</vt:lpstr>
      <vt:lpstr>Teaching 2</vt:lpstr>
      <vt:lpstr>Canon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Russian Formalism and American New Criticism</dc:title>
  <dc:creator>Bálint</dc:creator>
  <cp:lastModifiedBy>Bálint</cp:lastModifiedBy>
  <cp:revision>28</cp:revision>
  <dcterms:created xsi:type="dcterms:W3CDTF">2018-01-05T12:26:06Z</dcterms:created>
  <dcterms:modified xsi:type="dcterms:W3CDTF">2018-01-08T14:39:09Z</dcterms:modified>
</cp:coreProperties>
</file>