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9" r:id="rId8"/>
    <p:sldId id="263" r:id="rId9"/>
    <p:sldId id="264" r:id="rId10"/>
    <p:sldId id="265" r:id="rId11"/>
    <p:sldId id="266" r:id="rId12"/>
    <p:sldId id="267" r:id="rId13"/>
    <p:sldId id="268" r:id="rId14"/>
    <p:sldId id="270" r:id="rId15"/>
    <p:sldId id="262" r:id="rId16"/>
    <p:sldId id="271" r:id="rId17"/>
    <p:sldId id="272" r:id="rId18"/>
    <p:sldId id="273" r:id="rId19"/>
    <p:sldId id="274" r:id="rId20"/>
    <p:sldId id="275" r:id="rId21"/>
    <p:sldId id="276" r:id="rId22"/>
    <p:sldId id="284" r:id="rId23"/>
    <p:sldId id="278" r:id="rId24"/>
    <p:sldId id="279" r:id="rId25"/>
    <p:sldId id="280" r:id="rId26"/>
    <p:sldId id="281" r:id="rId27"/>
    <p:sldId id="282" r:id="rId28"/>
    <p:sldId id="283" r:id="rId2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14"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63F0D6D4-02BC-454D-911B-9D9F1A99313B}" type="datetimeFigureOut">
              <a:rPr lang="hu-HU" smtClean="0"/>
              <a:t>2018.01.15.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36403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3F0D6D4-02BC-454D-911B-9D9F1A99313B}" type="datetimeFigureOut">
              <a:rPr lang="hu-HU" smtClean="0"/>
              <a:t>2018.01.15.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342066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3F0D6D4-02BC-454D-911B-9D9F1A99313B}" type="datetimeFigureOut">
              <a:rPr lang="hu-HU" smtClean="0"/>
              <a:t>2018.01.15.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90991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63F0D6D4-02BC-454D-911B-9D9F1A99313B}" type="datetimeFigureOut">
              <a:rPr lang="hu-HU" smtClean="0"/>
              <a:t>2018.01.15.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136674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63F0D6D4-02BC-454D-911B-9D9F1A99313B}" type="datetimeFigureOut">
              <a:rPr lang="hu-HU" smtClean="0"/>
              <a:t>2018.01.15.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64421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63F0D6D4-02BC-454D-911B-9D9F1A99313B}" type="datetimeFigureOut">
              <a:rPr lang="hu-HU" smtClean="0"/>
              <a:t>2018.01.15.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150443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63F0D6D4-02BC-454D-911B-9D9F1A99313B}" type="datetimeFigureOut">
              <a:rPr lang="hu-HU" smtClean="0"/>
              <a:t>2018.01.15.</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1784847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63F0D6D4-02BC-454D-911B-9D9F1A99313B}" type="datetimeFigureOut">
              <a:rPr lang="hu-HU" smtClean="0"/>
              <a:t>2018.01.15.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265323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63F0D6D4-02BC-454D-911B-9D9F1A99313B}" type="datetimeFigureOut">
              <a:rPr lang="hu-HU" smtClean="0"/>
              <a:t>2018.01.15.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4036477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63F0D6D4-02BC-454D-911B-9D9F1A99313B}" type="datetimeFigureOut">
              <a:rPr lang="hu-HU" smtClean="0"/>
              <a:t>2018.01.15.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415867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63F0D6D4-02BC-454D-911B-9D9F1A99313B}" type="datetimeFigureOut">
              <a:rPr lang="hu-HU" smtClean="0"/>
              <a:t>2018.01.15.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5C40762-32EB-4611-8085-7E3F17CFD266}" type="slidenum">
              <a:rPr lang="hu-HU" smtClean="0"/>
              <a:t>‹#›</a:t>
            </a:fld>
            <a:endParaRPr lang="hu-HU"/>
          </a:p>
        </p:txBody>
      </p:sp>
    </p:spTree>
    <p:extLst>
      <p:ext uri="{BB962C8B-B14F-4D97-AF65-F5344CB8AC3E}">
        <p14:creationId xmlns:p14="http://schemas.microsoft.com/office/powerpoint/2010/main" val="3132803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0D6D4-02BC-454D-911B-9D9F1A99313B}" type="datetimeFigureOut">
              <a:rPr lang="hu-HU" smtClean="0"/>
              <a:t>2018.01.15.</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40762-32EB-4611-8085-7E3F17CFD266}" type="slidenum">
              <a:rPr lang="hu-HU" smtClean="0"/>
              <a:t>‹#›</a:t>
            </a:fld>
            <a:endParaRPr lang="hu-HU"/>
          </a:p>
        </p:txBody>
      </p:sp>
    </p:spTree>
    <p:extLst>
      <p:ext uri="{BB962C8B-B14F-4D97-AF65-F5344CB8AC3E}">
        <p14:creationId xmlns:p14="http://schemas.microsoft.com/office/powerpoint/2010/main" val="4213982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err="1" smtClean="0">
                <a:latin typeface="Times New Roman" panose="02020603050405020304" pitchFamily="18" charset="0"/>
                <a:cs typeface="Times New Roman" panose="02020603050405020304" pitchFamily="18" charset="0"/>
              </a:rPr>
              <a:t>Structuralism</a:t>
            </a:r>
            <a:endParaRPr lang="hu-HU"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hu-HU" dirty="0"/>
          </a:p>
        </p:txBody>
      </p:sp>
    </p:spTree>
    <p:extLst>
      <p:ext uri="{BB962C8B-B14F-4D97-AF65-F5344CB8AC3E}">
        <p14:creationId xmlns:p14="http://schemas.microsoft.com/office/powerpoint/2010/main" val="1666426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Kinship</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Levi-Strauss believed that he could provide </a:t>
            </a:r>
            <a:r>
              <a:rPr lang="en-GB"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parallel </a:t>
            </a:r>
            <a:r>
              <a:rPr lang="en-GB" dirty="0">
                <a:latin typeface="Times New Roman" panose="02020603050405020304" pitchFamily="18" charset="0"/>
                <a:cs typeface="Times New Roman" panose="02020603050405020304" pitchFamily="18" charset="0"/>
              </a:rPr>
              <a:t>for the phoneme from the anthropological world, and that was the 'incest taboo' or proscription of sexual relations with near kinsfolk which he assumes to be common to all societies. The incest taboo is for Levi-Strauss the point at which culture takes over from nature, or from mere biology, leading as it does to marriage outside the immediate family group and to the institution of a 'network of exchange' in which the items offered for exchange are women. </a:t>
            </a:r>
          </a:p>
        </p:txBody>
      </p:sp>
    </p:spTree>
    <p:extLst>
      <p:ext uri="{BB962C8B-B14F-4D97-AF65-F5344CB8AC3E}">
        <p14:creationId xmlns:p14="http://schemas.microsoft.com/office/powerpoint/2010/main" val="199602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Mythology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Contradiction: anything is likely to happen but there is significant similarity between myths collected in widely different regions. This points to an underlying structure common to myths everywhere: and that is the structure Levi-Strauss believes he has revealed in his analyses of myths. The technique he adopts is relatively simple, being to divide each myth up into its constituent elements or 'mythemes', to classify these 'mythemes' in terms of their 'function' within the myth and finally to relate the various classes of function to one another in an overall explanation of the structure of the myth.</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33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History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Counter-intuitive, because structuralism is supposed to be about relatively stable, synchronic systems, but also </a:t>
            </a:r>
            <a:r>
              <a:rPr lang="en-GB" dirty="0" err="1" smtClean="0">
                <a:latin typeface="Times New Roman" panose="02020603050405020304" pitchFamily="18" charset="0"/>
                <a:cs typeface="Times New Roman" panose="02020603050405020304" pitchFamily="18" charset="0"/>
              </a:rPr>
              <a:t>bec</a:t>
            </a:r>
            <a:r>
              <a:rPr lang="en-GB" dirty="0" smtClean="0">
                <a:latin typeface="Times New Roman" panose="02020603050405020304" pitchFamily="18" charset="0"/>
                <a:cs typeface="Times New Roman" panose="02020603050405020304" pitchFamily="18" charset="0"/>
              </a:rPr>
              <a:t>. of the </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great men</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approach to history.</a:t>
            </a:r>
          </a:p>
          <a:p>
            <a:r>
              <a:rPr lang="en-GB" dirty="0" smtClean="0">
                <a:latin typeface="Times New Roman" panose="02020603050405020304" pitchFamily="18" charset="0"/>
                <a:cs typeface="Times New Roman" panose="02020603050405020304" pitchFamily="18" charset="0"/>
              </a:rPr>
              <a:t>Here history makes men an women. Where historians may have looked in the past mainly for 'events', the </a:t>
            </a:r>
            <a:r>
              <a:rPr lang="hu-HU" dirty="0" err="1">
                <a:latin typeface="Times New Roman" panose="02020603050405020304" pitchFamily="18" charset="0"/>
                <a:cs typeface="Times New Roman" panose="02020603050405020304" pitchFamily="18" charset="0"/>
              </a:rPr>
              <a:t>s</a:t>
            </a:r>
            <a:r>
              <a:rPr lang="en-GB" dirty="0" err="1" smtClean="0">
                <a:latin typeface="Times New Roman" panose="02020603050405020304" pitchFamily="18" charset="0"/>
                <a:cs typeface="Times New Roman" panose="02020603050405020304" pitchFamily="18" charset="0"/>
              </a:rPr>
              <a:t>tructuralist</a:t>
            </a:r>
            <a:r>
              <a:rPr lang="en-GB" dirty="0" smtClean="0">
                <a:latin typeface="Times New Roman" panose="02020603050405020304" pitchFamily="18" charset="0"/>
                <a:cs typeface="Times New Roman" panose="02020603050405020304" pitchFamily="18" charset="0"/>
              </a:rPr>
              <a:t> looks for the system within which those events happened and by reference to which their historical value may be assessed. Historiography has moved closer to social anthropology, and historians have come to see that it is possible to study a given society or human group at a given moment in the past as a community of the coexistent.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49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Michel Foucault (1926-1984)</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Consistently rejected the </a:t>
            </a: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label.  While he used many of structuralism’s signature methods, he was also the maverick the nobody quite managed to categorise.</a:t>
            </a:r>
          </a:p>
          <a:p>
            <a:r>
              <a:rPr lang="en-GB" dirty="0" smtClean="0">
                <a:latin typeface="Times New Roman" panose="02020603050405020304" pitchFamily="18" charset="0"/>
                <a:cs typeface="Times New Roman" panose="02020603050405020304" pitchFamily="18" charset="0"/>
              </a:rPr>
              <a:t>The historian is an </a:t>
            </a:r>
            <a:r>
              <a:rPr lang="en-GB" dirty="0" err="1" smtClean="0">
                <a:latin typeface="Times New Roman" panose="02020603050405020304" pitchFamily="18" charset="0"/>
                <a:cs typeface="Times New Roman" panose="02020603050405020304" pitchFamily="18" charset="0"/>
              </a:rPr>
              <a:t>archeologist</a:t>
            </a:r>
            <a:r>
              <a:rPr lang="en-GB" dirty="0" smtClean="0">
                <a:latin typeface="Times New Roman" panose="02020603050405020304" pitchFamily="18" charset="0"/>
                <a:cs typeface="Times New Roman" panose="02020603050405020304" pitchFamily="18" charset="0"/>
              </a:rPr>
              <a:t>: instead of interpreting past phenomena, she should try to display the system and the connection within it (like a </a:t>
            </a: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linguist on signs). However, the archive is never complete, we possess merely fragments of any past situation, and it is essential to be explicit about the limitations. F. always ultimately interested in how power works in society – has contemporary bearings (e.g. histories of institutions).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6155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Episteme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In </a:t>
            </a:r>
            <a:r>
              <a:rPr lang="en-GB" i="1" dirty="0" smtClean="0">
                <a:latin typeface="Times New Roman" panose="02020603050405020304" pitchFamily="18" charset="0"/>
                <a:cs typeface="Times New Roman" panose="02020603050405020304" pitchFamily="18" charset="0"/>
              </a:rPr>
              <a:t>The Order of Things</a:t>
            </a:r>
            <a:r>
              <a:rPr lang="hu-HU" i="1"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(1966)</a:t>
            </a:r>
            <a:r>
              <a:rPr lang="en-GB" dirty="0" smtClean="0">
                <a:latin typeface="Times New Roman" panose="02020603050405020304" pitchFamily="18" charset="0"/>
                <a:cs typeface="Times New Roman" panose="02020603050405020304" pitchFamily="18" charset="0"/>
              </a:rPr>
              <a:t>: a way of characterizing particular historical periods according to the manner in which they made sense of the world around them. These are the unconscious rules behind what sort of questions are discussed (taken seriously), especially in science.</a:t>
            </a:r>
          </a:p>
          <a:p>
            <a:r>
              <a:rPr lang="en-GB" dirty="0" smtClean="0">
                <a:latin typeface="Times New Roman" panose="02020603050405020304" pitchFamily="18" charset="0"/>
                <a:cs typeface="Times New Roman" panose="02020603050405020304" pitchFamily="18" charset="0"/>
              </a:rPr>
              <a:t>Not the great innovators' insights, but the general situation that enables those insights. </a:t>
            </a:r>
          </a:p>
          <a:p>
            <a:r>
              <a:rPr lang="en-GB" dirty="0" smtClean="0">
                <a:latin typeface="Times New Roman" panose="02020603050405020304" pitchFamily="18" charset="0"/>
                <a:cs typeface="Times New Roman" panose="02020603050405020304" pitchFamily="18" charset="0"/>
              </a:rPr>
              <a:t>Non-subjective and wildly inter-disciplinary.</a:t>
            </a:r>
          </a:p>
          <a:p>
            <a:r>
              <a:rPr lang="en-GB" dirty="0" smtClean="0">
                <a:latin typeface="Times New Roman" panose="02020603050405020304" pitchFamily="18" charset="0"/>
                <a:cs typeface="Times New Roman" panose="02020603050405020304" pitchFamily="18" charset="0"/>
              </a:rPr>
              <a:t>Hyper-conscious of it’s own limitations.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1111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Structuralism in the Study of Literature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Roland Barthes (1915-1980)</a:t>
            </a:r>
          </a:p>
          <a:p>
            <a:r>
              <a:rPr lang="en-GB" dirty="0" smtClean="0">
                <a:latin typeface="Times New Roman" panose="02020603050405020304" pitchFamily="18" charset="0"/>
                <a:cs typeface="Times New Roman" panose="02020603050405020304" pitchFamily="18" charset="0"/>
              </a:rPr>
              <a:t>Perhaps the most influential promoter of the linguistic model in the wider cultural field.</a:t>
            </a:r>
          </a:p>
          <a:p>
            <a:r>
              <a:rPr lang="en-GB" dirty="0" smtClean="0">
                <a:latin typeface="Times New Roman" panose="02020603050405020304" pitchFamily="18" charset="0"/>
                <a:cs typeface="Times New Roman" panose="02020603050405020304" pitchFamily="18" charset="0"/>
              </a:rPr>
              <a:t>Structural account of the universe of Racine's tragedies in </a:t>
            </a:r>
            <a:r>
              <a:rPr lang="en-GB" i="1" dirty="0" smtClean="0">
                <a:latin typeface="Times New Roman" panose="02020603050405020304" pitchFamily="18" charset="0"/>
                <a:cs typeface="Times New Roman" panose="02020603050405020304" pitchFamily="18" charset="0"/>
              </a:rPr>
              <a:t>Sur Racine </a:t>
            </a:r>
            <a:r>
              <a:rPr lang="en-GB" dirty="0" smtClean="0">
                <a:latin typeface="Times New Roman" panose="02020603050405020304" pitchFamily="18" charset="0"/>
                <a:cs typeface="Times New Roman" panose="02020603050405020304" pitchFamily="18" charset="0"/>
              </a:rPr>
              <a:t>(1963); a systematic account of Saussure's proposed new science in </a:t>
            </a:r>
            <a:r>
              <a:rPr lang="en-GB" i="1" dirty="0" smtClean="0">
                <a:latin typeface="Times New Roman" panose="02020603050405020304" pitchFamily="18" charset="0"/>
                <a:cs typeface="Times New Roman" panose="02020603050405020304" pitchFamily="18" charset="0"/>
              </a:rPr>
              <a:t>Elements de </a:t>
            </a:r>
            <a:r>
              <a:rPr lang="en-GB" i="1" dirty="0" err="1" smtClean="0">
                <a:latin typeface="Times New Roman" panose="02020603050405020304" pitchFamily="18" charset="0"/>
                <a:cs typeface="Times New Roman" panose="02020603050405020304" pitchFamily="18" charset="0"/>
              </a:rPr>
              <a:t>semiologie</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(1964); a linguistic model for the analysis of all narratives in 'Introduction a </a:t>
            </a:r>
            <a:r>
              <a:rPr lang="en-GB" dirty="0" err="1" smtClean="0">
                <a:latin typeface="Times New Roman" panose="02020603050405020304" pitchFamily="18" charset="0"/>
                <a:cs typeface="Times New Roman" panose="02020603050405020304" pitchFamily="18" charset="0"/>
              </a:rPr>
              <a:t>l'analyse</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structurale</a:t>
            </a:r>
            <a:r>
              <a:rPr lang="en-GB" dirty="0" smtClean="0">
                <a:latin typeface="Times New Roman" panose="02020603050405020304" pitchFamily="18" charset="0"/>
                <a:cs typeface="Times New Roman" panose="02020603050405020304" pitchFamily="18" charset="0"/>
              </a:rPr>
              <a:t> des </a:t>
            </a:r>
            <a:r>
              <a:rPr lang="en-GB" dirty="0" err="1" smtClean="0">
                <a:latin typeface="Times New Roman" panose="02020603050405020304" pitchFamily="18" charset="0"/>
                <a:cs typeface="Times New Roman" panose="02020603050405020304" pitchFamily="18" charset="0"/>
              </a:rPr>
              <a:t>recits</a:t>
            </a:r>
            <a:r>
              <a:rPr lang="en-GB" dirty="0" smtClean="0">
                <a:latin typeface="Times New Roman" panose="02020603050405020304" pitchFamily="18" charset="0"/>
                <a:cs typeface="Times New Roman" panose="02020603050405020304" pitchFamily="18" charset="0"/>
              </a:rPr>
              <a:t>' (1966); </a:t>
            </a:r>
            <a:r>
              <a:rPr lang="en-GB" dirty="0" err="1" smtClean="0">
                <a:latin typeface="Times New Roman" panose="02020603050405020304" pitchFamily="18" charset="0"/>
                <a:cs typeface="Times New Roman" panose="02020603050405020304" pitchFamily="18" charset="0"/>
              </a:rPr>
              <a:t>semiological</a:t>
            </a:r>
            <a:r>
              <a:rPr lang="en-GB" dirty="0" smtClean="0">
                <a:latin typeface="Times New Roman" panose="02020603050405020304" pitchFamily="18" charset="0"/>
                <a:cs typeface="Times New Roman" panose="02020603050405020304" pitchFamily="18" charset="0"/>
              </a:rPr>
              <a:t> analysis of fashion in </a:t>
            </a:r>
            <a:r>
              <a:rPr lang="en-GB" i="1" dirty="0" err="1" smtClean="0">
                <a:latin typeface="Times New Roman" panose="02020603050405020304" pitchFamily="18" charset="0"/>
                <a:cs typeface="Times New Roman" panose="02020603050405020304" pitchFamily="18" charset="0"/>
              </a:rPr>
              <a:t>Systeme</a:t>
            </a:r>
            <a:r>
              <a:rPr lang="en-GB" i="1" dirty="0" smtClean="0">
                <a:latin typeface="Times New Roman" panose="02020603050405020304" pitchFamily="18" charset="0"/>
                <a:cs typeface="Times New Roman" panose="02020603050405020304" pitchFamily="18" charset="0"/>
              </a:rPr>
              <a:t> de la mode </a:t>
            </a:r>
            <a:r>
              <a:rPr lang="en-GB" dirty="0" smtClean="0">
                <a:latin typeface="Times New Roman" panose="02020603050405020304" pitchFamily="18" charset="0"/>
                <a:cs typeface="Times New Roman" panose="02020603050405020304" pitchFamily="18" charset="0"/>
              </a:rPr>
              <a:t>(1967); </a:t>
            </a:r>
            <a:r>
              <a:rPr lang="en-GB" i="1" dirty="0" smtClean="0">
                <a:latin typeface="Times New Roman" panose="02020603050405020304" pitchFamily="18" charset="0"/>
                <a:cs typeface="Times New Roman" panose="02020603050405020304" pitchFamily="18" charset="0"/>
              </a:rPr>
              <a:t>S/Z </a:t>
            </a:r>
            <a:r>
              <a:rPr lang="en-GB" dirty="0" smtClean="0">
                <a:latin typeface="Times New Roman" panose="02020603050405020304" pitchFamily="18" charset="0"/>
                <a:cs typeface="Times New Roman" panose="02020603050405020304" pitchFamily="18" charset="0"/>
              </a:rPr>
              <a:t>(1970) </a:t>
            </a:r>
            <a:r>
              <a:rPr lang="en-GB" dirty="0" err="1" smtClean="0">
                <a:latin typeface="Times New Roman" panose="02020603050405020304" pitchFamily="18" charset="0"/>
                <a:cs typeface="Times New Roman" panose="02020603050405020304" pitchFamily="18" charset="0"/>
              </a:rPr>
              <a:t>Saussurean</a:t>
            </a:r>
            <a:r>
              <a:rPr lang="en-GB" dirty="0" smtClean="0">
                <a:latin typeface="Times New Roman" panose="02020603050405020304" pitchFamily="18" charset="0"/>
                <a:cs typeface="Times New Roman" panose="02020603050405020304" pitchFamily="18" charset="0"/>
              </a:rPr>
              <a:t> analysis of a literary text to a new extreme of detail.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262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Writerly and </a:t>
            </a:r>
            <a:r>
              <a:rPr lang="en-GB" dirty="0" err="1" smtClean="0">
                <a:latin typeface="Times New Roman" panose="02020603050405020304" pitchFamily="18" charset="0"/>
                <a:cs typeface="Times New Roman" panose="02020603050405020304" pitchFamily="18" charset="0"/>
              </a:rPr>
              <a:t>Readerly</a:t>
            </a:r>
            <a:r>
              <a:rPr lang="en-GB" dirty="0" smtClean="0">
                <a:latin typeface="Times New Roman" panose="02020603050405020304" pitchFamily="18" charset="0"/>
                <a:cs typeface="Times New Roman" panose="02020603050405020304" pitchFamily="18" charset="0"/>
              </a:rPr>
              <a:t> Texts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hu-HU" dirty="0" smtClean="0">
                <a:latin typeface="Times New Roman" panose="02020603050405020304" pitchFamily="18" charset="0"/>
                <a:cs typeface="Times New Roman" panose="02020603050405020304" pitchFamily="18" charset="0"/>
              </a:rPr>
              <a:t>A </a:t>
            </a:r>
            <a:r>
              <a:rPr lang="en-GB" dirty="0" smtClean="0">
                <a:latin typeface="Times New Roman" panose="02020603050405020304" pitchFamily="18" charset="0"/>
                <a:cs typeface="Times New Roman" panose="02020603050405020304" pitchFamily="18" charset="0"/>
              </a:rPr>
              <a:t>“</a:t>
            </a:r>
            <a:r>
              <a:rPr lang="en-GB" dirty="0" err="1" smtClean="0">
                <a:latin typeface="Times New Roman" panose="02020603050405020304" pitchFamily="18" charset="0"/>
                <a:cs typeface="Times New Roman" panose="02020603050405020304" pitchFamily="18" charset="0"/>
              </a:rPr>
              <a:t>readerly</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text demands </a:t>
            </a:r>
            <a:r>
              <a:rPr lang="en-GB" dirty="0">
                <a:latin typeface="Times New Roman" panose="02020603050405020304" pitchFamily="18" charset="0"/>
                <a:cs typeface="Times New Roman" panose="02020603050405020304" pitchFamily="18" charset="0"/>
              </a:rPr>
              <a:t>little of the reader, who merely conforms to conventions and </a:t>
            </a:r>
            <a:r>
              <a:rPr lang="en-GB" dirty="0" smtClean="0">
                <a:latin typeface="Times New Roman" panose="02020603050405020304" pitchFamily="18" charset="0"/>
                <a:cs typeface="Times New Roman" panose="02020603050405020304" pitchFamily="18" charset="0"/>
              </a:rPr>
              <a:t>is</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process</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made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comfortable</a:t>
            </a:r>
            <a:r>
              <a:rPr lang="hu-HU" dirty="0" smtClean="0">
                <a:latin typeface="Times New Roman" panose="02020603050405020304" pitchFamily="18" charset="0"/>
                <a:cs typeface="Times New Roman" panose="02020603050405020304" pitchFamily="18" charset="0"/>
              </a:rPr>
              <a:t>. </a:t>
            </a:r>
          </a:p>
          <a:p>
            <a:r>
              <a:rPr lang="hu-HU" dirty="0" smtClean="0">
                <a:latin typeface="Times New Roman" panose="02020603050405020304" pitchFamily="18" charset="0"/>
                <a:cs typeface="Times New Roman" panose="02020603050405020304" pitchFamily="18" charset="0"/>
              </a:rPr>
              <a:t> A </a:t>
            </a:r>
            <a:r>
              <a:rPr lang="en-US" dirty="0" smtClean="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writerly” text </a:t>
            </a:r>
            <a:r>
              <a:rPr lang="en-GB" dirty="0" smtClean="0">
                <a:latin typeface="Times New Roman" panose="02020603050405020304" pitchFamily="18" charset="0"/>
                <a:cs typeface="Times New Roman" panose="02020603050405020304" pitchFamily="18" charset="0"/>
              </a:rPr>
              <a:t>demands </a:t>
            </a:r>
            <a:r>
              <a:rPr lang="en-GB" dirty="0">
                <a:latin typeface="Times New Roman" panose="02020603050405020304" pitchFamily="18" charset="0"/>
                <a:cs typeface="Times New Roman" panose="02020603050405020304" pitchFamily="18" charset="0"/>
              </a:rPr>
              <a:t>much of the reader, whose expectations may be frustrated and who may feel </a:t>
            </a:r>
            <a:r>
              <a:rPr lang="en-GB" dirty="0" smtClean="0">
                <a:latin typeface="Times New Roman" panose="02020603050405020304" pitchFamily="18" charset="0"/>
                <a:cs typeface="Times New Roman" panose="02020603050405020304" pitchFamily="18" charset="0"/>
              </a:rPr>
              <a:t>discomfort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4299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err="1" smtClean="0">
                <a:latin typeface="Times New Roman" panose="02020603050405020304" pitchFamily="18" charset="0"/>
                <a:cs typeface="Times New Roman" panose="02020603050405020304" pitchFamily="18" charset="0"/>
              </a:rPr>
              <a:t>Death</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Author</a:t>
            </a:r>
            <a:r>
              <a:rPr lang="hu-HU" dirty="0" smtClean="0">
                <a:latin typeface="Times New Roman" panose="02020603050405020304" pitchFamily="18" charset="0"/>
                <a:cs typeface="Times New Roman" panose="02020603050405020304" pitchFamily="18" charset="0"/>
              </a:rPr>
              <a:t> / </a:t>
            </a:r>
            <a:r>
              <a:rPr lang="hu-HU" dirty="0" err="1" smtClean="0">
                <a:latin typeface="Times New Roman" panose="02020603050405020304" pitchFamily="18" charset="0"/>
                <a:cs typeface="Times New Roman" panose="02020603050405020304" pitchFamily="18" charset="0"/>
              </a:rPr>
              <a:t>Birth</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Reader</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The </a:t>
            </a:r>
            <a:r>
              <a:rPr lang="en-GB" i="1" dirty="0">
                <a:latin typeface="Times New Roman" panose="02020603050405020304" pitchFamily="18" charset="0"/>
                <a:cs typeface="Times New Roman" panose="02020603050405020304" pitchFamily="18" charset="0"/>
              </a:rPr>
              <a:t>author </a:t>
            </a:r>
            <a:r>
              <a:rPr lang="en-GB" dirty="0">
                <a:latin typeface="Times New Roman" panose="02020603050405020304" pitchFamily="18" charset="0"/>
                <a:cs typeface="Times New Roman" panose="02020603050405020304" pitchFamily="18" charset="0"/>
              </a:rPr>
              <a:t>still reigns in histories of literature, biographies of writers, interviews, magazines, as in the very consciousness of men of letters anxious to unite their person and their work through diaries and memoirs. The image of literature to be found in ordinary culture is tyrannically centred on the author, his person, his life, his tastes, his passions, while criticism still consists for the most part in saying that Baudelaire’s work is the failure of Baudelaire the man, Van Gogh’s his madness, Tchaikovsky’s his vice. The </a:t>
            </a:r>
            <a:r>
              <a:rPr lang="en-GB" i="1" dirty="0">
                <a:latin typeface="Times New Roman" panose="02020603050405020304" pitchFamily="18" charset="0"/>
                <a:cs typeface="Times New Roman" panose="02020603050405020304" pitchFamily="18" charset="0"/>
              </a:rPr>
              <a:t>explanation </a:t>
            </a:r>
            <a:r>
              <a:rPr lang="en-GB" dirty="0">
                <a:latin typeface="Times New Roman" panose="02020603050405020304" pitchFamily="18" charset="0"/>
                <a:cs typeface="Times New Roman" panose="02020603050405020304" pitchFamily="18" charset="0"/>
              </a:rPr>
              <a:t>of a work is always sought in the man or woman who produced it, as if it were always in the end, through the more or less transparent allegory of the fiction, the voice of a single person, the </a:t>
            </a:r>
            <a:r>
              <a:rPr lang="en-GB" i="1" dirty="0">
                <a:latin typeface="Times New Roman" panose="02020603050405020304" pitchFamily="18" charset="0"/>
                <a:cs typeface="Times New Roman" panose="02020603050405020304" pitchFamily="18" charset="0"/>
              </a:rPr>
              <a:t>author </a:t>
            </a:r>
            <a:r>
              <a:rPr lang="en-GB" dirty="0">
                <a:latin typeface="Times New Roman" panose="02020603050405020304" pitchFamily="18" charset="0"/>
                <a:cs typeface="Times New Roman" panose="02020603050405020304" pitchFamily="18" charset="0"/>
              </a:rPr>
              <a:t>‘confiding’ in us.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525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Death of the Author / Birth of the Reader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fontScale="92500" lnSpcReduction="10000"/>
          </a:bodyPr>
          <a:lstStyle/>
          <a:p>
            <a:r>
              <a:rPr lang="en-GB" dirty="0">
                <a:latin typeface="Times New Roman" panose="02020603050405020304" pitchFamily="18" charset="0"/>
                <a:cs typeface="Times New Roman" panose="02020603050405020304" pitchFamily="18" charset="0"/>
              </a:rPr>
              <a:t>Once the Author is removed, the claim to decipher a text becomes quite futile. To give a text an Author is to impose a limit on that text, to furnish it with a final signified, to close the writing. Such a conception suits criticism very well, the latter then allotting itself the important task of discovering the Author (or its hypostases: society, history, </a:t>
            </a:r>
            <a:r>
              <a:rPr lang="en-GB" dirty="0" smtClean="0">
                <a:latin typeface="Times New Roman" panose="02020603050405020304" pitchFamily="18" charset="0"/>
                <a:cs typeface="Times New Roman" panose="02020603050405020304" pitchFamily="18" charset="0"/>
              </a:rPr>
              <a:t>psyche, </a:t>
            </a:r>
            <a:r>
              <a:rPr lang="en-GB" dirty="0">
                <a:latin typeface="Times New Roman" panose="02020603050405020304" pitchFamily="18" charset="0"/>
                <a:cs typeface="Times New Roman" panose="02020603050405020304" pitchFamily="18" charset="0"/>
              </a:rPr>
              <a:t>liberty) beneath the work: when the Author has been found, the text is ‘explained’ – victory to the critic. </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In </a:t>
            </a:r>
            <a:r>
              <a:rPr lang="en-GB" dirty="0">
                <a:latin typeface="Times New Roman" panose="02020603050405020304" pitchFamily="18" charset="0"/>
                <a:cs typeface="Times New Roman" panose="02020603050405020304" pitchFamily="18" charset="0"/>
              </a:rPr>
              <a:t>the multiplicity of writing, everything is to be </a:t>
            </a:r>
            <a:r>
              <a:rPr lang="en-GB" i="1" dirty="0">
                <a:latin typeface="Times New Roman" panose="02020603050405020304" pitchFamily="18" charset="0"/>
                <a:cs typeface="Times New Roman" panose="02020603050405020304" pitchFamily="18" charset="0"/>
              </a:rPr>
              <a:t>disentangled</a:t>
            </a:r>
            <a:r>
              <a:rPr lang="en-GB" dirty="0">
                <a:latin typeface="Times New Roman" panose="02020603050405020304" pitchFamily="18" charset="0"/>
                <a:cs typeface="Times New Roman" panose="02020603050405020304" pitchFamily="18" charset="0"/>
              </a:rPr>
              <a:t>, nothing </a:t>
            </a:r>
            <a:r>
              <a:rPr lang="en-GB" i="1" dirty="0">
                <a:latin typeface="Times New Roman" panose="02020603050405020304" pitchFamily="18" charset="0"/>
                <a:cs typeface="Times New Roman" panose="02020603050405020304" pitchFamily="18" charset="0"/>
              </a:rPr>
              <a:t>deciphered</a:t>
            </a:r>
            <a:r>
              <a:rPr lang="en-GB" dirty="0">
                <a:latin typeface="Times New Roman" panose="02020603050405020304" pitchFamily="18" charset="0"/>
                <a:cs typeface="Times New Roman" panose="02020603050405020304" pitchFamily="18" charset="0"/>
              </a:rPr>
              <a:t>; the structure can be followed, ‘run’ (like the thread of a stocking) at every point and at every level, but there is nothing beneath: the space of writing is to be ranged over, not pierced; writing ceaselessly posits meaning ceaselessly to evaporate it, carrying out a systematic exemption of meaning.</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960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Death of the Author / Birth of the Reader 3</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 </a:t>
            </a:r>
            <a:r>
              <a:rPr lang="en-GB" dirty="0">
                <a:latin typeface="Times New Roman" panose="02020603050405020304" pitchFamily="18" charset="0"/>
                <a:cs typeface="Times New Roman" panose="02020603050405020304" pitchFamily="18" charset="0"/>
              </a:rPr>
              <a:t>text is made of multiple writings, drawn from many cultures and entering into mutual relations of dialogue, parody, contestation, but there is one place where this multiplicity is focused and that place is the reader, not, as was hitherto said, the author. The reader is the space on which all the quotations that make up a writing are inscribed without any of them being lost; a text’s unity lies not in its origin but in its destination….the birth of the reader must be at the cost of the death of the Author.</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46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err="1" smtClean="0">
                <a:latin typeface="Times New Roman" panose="02020603050405020304" pitchFamily="18" charset="0"/>
                <a:cs typeface="Times New Roman" panose="02020603050405020304" pitchFamily="18" charset="0"/>
              </a:rPr>
              <a:t>Language</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Both in North America and in Europe Structuralism took root in the study of language in the 1920s, remained the dominant approach until the 1960s (with many variations).</a:t>
            </a:r>
          </a:p>
          <a:p>
            <a:r>
              <a:rPr lang="en-GB" dirty="0" smtClean="0">
                <a:latin typeface="Times New Roman" panose="02020603050405020304" pitchFamily="18" charset="0"/>
                <a:cs typeface="Times New Roman" panose="02020603050405020304" pitchFamily="18" charset="0"/>
              </a:rPr>
              <a:t>The 20th century witnessed a linguistic turn.</a:t>
            </a:r>
          </a:p>
          <a:p>
            <a:r>
              <a:rPr lang="en-GB" dirty="0" smtClean="0">
                <a:latin typeface="Times New Roman" panose="02020603050405020304" pitchFamily="18" charset="0"/>
                <a:cs typeface="Times New Roman" panose="02020603050405020304" pitchFamily="18" charset="0"/>
              </a:rPr>
              <a:t>Revival of philosophical interest in language: accumulating know</a:t>
            </a:r>
            <a:r>
              <a:rPr lang="hu-HU" dirty="0" smtClean="0">
                <a:latin typeface="Times New Roman" panose="02020603050405020304" pitchFamily="18" charset="0"/>
                <a:cs typeface="Times New Roman" panose="02020603050405020304" pitchFamily="18" charset="0"/>
              </a:rPr>
              <a:t>l</a:t>
            </a:r>
            <a:r>
              <a:rPr lang="en-GB" dirty="0" smtClean="0">
                <a:latin typeface="Times New Roman" panose="02020603050405020304" pitchFamily="18" charset="0"/>
                <a:cs typeface="Times New Roman" panose="02020603050405020304" pitchFamily="18" charset="0"/>
              </a:rPr>
              <a:t>edge about different </a:t>
            </a:r>
            <a:r>
              <a:rPr lang="en-GB" dirty="0" err="1" smtClean="0">
                <a:latin typeface="Times New Roman" panose="02020603050405020304" pitchFamily="18" charset="0"/>
                <a:cs typeface="Times New Roman" panose="02020603050405020304" pitchFamily="18" charset="0"/>
              </a:rPr>
              <a:t>langu</a:t>
            </a:r>
            <a:r>
              <a:rPr lang="hu-HU" dirty="0" smtClean="0">
                <a:latin typeface="Times New Roman" panose="02020603050405020304" pitchFamily="18" charset="0"/>
                <a:cs typeface="Times New Roman" panose="02020603050405020304" pitchFamily="18" charset="0"/>
              </a:rPr>
              <a:t>a</a:t>
            </a:r>
            <a:r>
              <a:rPr lang="en-GB" dirty="0" err="1" smtClean="0">
                <a:latin typeface="Times New Roman" panose="02020603050405020304" pitchFamily="18" charset="0"/>
                <a:cs typeface="Times New Roman" panose="02020603050405020304" pitchFamily="18" charset="0"/>
              </a:rPr>
              <a:t>ges</a:t>
            </a:r>
            <a:r>
              <a:rPr lang="en-GB" dirty="0" smtClean="0">
                <a:latin typeface="Times New Roman" panose="02020603050405020304" pitchFamily="18" charset="0"/>
                <a:cs typeface="Times New Roman" panose="02020603050405020304" pitchFamily="18" charset="0"/>
              </a:rPr>
              <a:t> (19th century studies in historical linguistics), but no serious attempt at a general theory of language.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628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Michel Foucault: What is an Author? (</a:t>
            </a:r>
            <a:r>
              <a:rPr lang="en-GB" dirty="0" smtClean="0">
                <a:latin typeface="Times New Roman" panose="02020603050405020304" pitchFamily="18" charset="0"/>
                <a:cs typeface="Times New Roman" panose="02020603050405020304" pitchFamily="18" charset="0"/>
              </a:rPr>
              <a:t>1969/70</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four characteristics of the ‘author function.’ 1. The author function is linked to the legal system and arises as a result of the need to punish those responsible for transgressive statements (e.g. “obscene” writers). 2. The author function does not affect all texts in the same way. For example, it doesn't seem to affect scientific texts as much as it affects literary texts. 3. The editorial problem of attribution: the problem of deciding whether or not a given text should be attributed to a particular author. 4. The term author doesn't refer purely and simply to a real individual. The "author" is much like the narrator, Foucault suggests, in that he or she can be an "alter ego" for the actual flesh--‐and--‐blood writer.</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4324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Michel Foucault: What is an Author</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dirty="0">
                <a:latin typeface="Times New Roman" panose="02020603050405020304" pitchFamily="18" charset="0"/>
                <a:cs typeface="Times New Roman" panose="02020603050405020304" pitchFamily="18" charset="0"/>
              </a:rPr>
              <a:t>We are accustomed, as we have seen earlier, to saying that the author is the genial creator of a work in which he deposits, with infinite wealth and generosity, an inexhaustible world of significations. We are used to thinking that the author is so different from all other men, and so transcendent with regard to all languages that, as soon as he speaks, meaning begins to proliferate, to proliferate indefinitely. The truth is quite the contrary: the author is not an indefinite source of significations which fill a work; the author does not precede the works, he is a certain functional principle by which, in our culture, one limits, excludes, and chooses; in short, by which one impedes the free circulation, the free manipulation, the free composition, decomposition, and </a:t>
            </a:r>
            <a:r>
              <a:rPr lang="en-GB" dirty="0" err="1">
                <a:latin typeface="Times New Roman" panose="02020603050405020304" pitchFamily="18" charset="0"/>
                <a:cs typeface="Times New Roman" panose="02020603050405020304" pitchFamily="18" charset="0"/>
              </a:rPr>
              <a:t>recomposition</a:t>
            </a:r>
            <a:r>
              <a:rPr lang="en-GB" dirty="0">
                <a:latin typeface="Times New Roman" panose="02020603050405020304" pitchFamily="18" charset="0"/>
                <a:cs typeface="Times New Roman" panose="02020603050405020304" pitchFamily="18" charset="0"/>
              </a:rPr>
              <a:t> of fiction.</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99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Michel Foucault: What is an Author?</a:t>
            </a:r>
            <a:r>
              <a:rPr lang="hu-HU" dirty="0">
                <a:latin typeface="Times New Roman" panose="02020603050405020304" pitchFamily="18" charset="0"/>
                <a:cs typeface="Times New Roman" panose="02020603050405020304" pitchFamily="18" charset="0"/>
              </a:rPr>
              <a:t> 3</a:t>
            </a:r>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I think that, as our society changes, at the very moment when it is in the process of changing, the author-function will disappear, and in such a manner that fiction and its </a:t>
            </a:r>
            <a:r>
              <a:rPr lang="en-GB" dirty="0" err="1">
                <a:latin typeface="Times New Roman" panose="02020603050405020304" pitchFamily="18" charset="0"/>
                <a:cs typeface="Times New Roman" panose="02020603050405020304" pitchFamily="18" charset="0"/>
              </a:rPr>
              <a:t>polysemic</a:t>
            </a:r>
            <a:r>
              <a:rPr lang="en-GB" dirty="0">
                <a:latin typeface="Times New Roman" panose="02020603050405020304" pitchFamily="18" charset="0"/>
                <a:cs typeface="Times New Roman" panose="02020603050405020304" pitchFamily="18" charset="0"/>
              </a:rPr>
              <a:t> texts will once again function according to another mode, but still with a system of constraint – one which will no longer be the author, but which will have to be determined or, perhaps, experienced. All discourses, whatever their status, form, value, and whatever the treatment to which they will be subjected, would then develop in the anonymity of a murmur.</a:t>
            </a:r>
            <a:endParaRPr lang="hu-HU" dirty="0">
              <a:latin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218775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General Features of Literary Structuralism</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Emphasis not on literature as self-expression but on 2 objective systems of signs. 1) language itself, 2) 'literary' conventions. … In search of the </a:t>
            </a:r>
            <a:r>
              <a:rPr lang="en-GB" i="1" dirty="0" smtClean="0">
                <a:latin typeface="Times New Roman" panose="02020603050405020304" pitchFamily="18" charset="0"/>
                <a:cs typeface="Times New Roman" panose="02020603050405020304" pitchFamily="18" charset="0"/>
              </a:rPr>
              <a:t>langue </a:t>
            </a:r>
            <a:r>
              <a:rPr lang="en-GB" dirty="0" smtClean="0">
                <a:latin typeface="Times New Roman" panose="02020603050405020304" pitchFamily="18" charset="0"/>
                <a:cs typeface="Times New Roman" panose="02020603050405020304" pitchFamily="18" charset="0"/>
              </a:rPr>
              <a:t>of which each individual literary work is the </a:t>
            </a:r>
            <a:r>
              <a:rPr lang="en-GB" i="1" dirty="0" smtClean="0">
                <a:latin typeface="Times New Roman" panose="02020603050405020304" pitchFamily="18" charset="0"/>
                <a:cs typeface="Times New Roman" panose="02020603050405020304" pitchFamily="18" charset="0"/>
              </a:rPr>
              <a:t>parole.</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Aristotelian (like Formalism) in trying to understand the literary conventions and focusing on how literature is crafted.</a:t>
            </a:r>
          </a:p>
          <a:p>
            <a:r>
              <a:rPr lang="en-GB" dirty="0" smtClean="0">
                <a:latin typeface="Times New Roman" panose="02020603050405020304" pitchFamily="18" charset="0"/>
                <a:cs typeface="Times New Roman" panose="02020603050405020304" pitchFamily="18" charset="0"/>
              </a:rPr>
              <a:t>Both Formalism and Structuralism start from an 'immanent' view of the meaning of literary works. That is, they attempt to exclude from consideration whatever is external to the text or texts they are studying.</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672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General </a:t>
            </a:r>
            <a:r>
              <a:rPr lang="hu-HU" dirty="0" err="1" smtClean="0">
                <a:latin typeface="Times New Roman" panose="02020603050405020304" pitchFamily="18" charset="0"/>
                <a:cs typeface="Times New Roman" panose="02020603050405020304" pitchFamily="18" charset="0"/>
              </a:rPr>
              <a:t>Features</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err="1" smtClean="0">
                <a:latin typeface="Times New Roman" panose="02020603050405020304" pitchFamily="18" charset="0"/>
                <a:cs typeface="Times New Roman" panose="02020603050405020304" pitchFamily="18" charset="0"/>
              </a:rPr>
              <a:t>Jakobson’s</a:t>
            </a:r>
            <a:r>
              <a:rPr lang="en-GB" dirty="0" smtClean="0">
                <a:latin typeface="Times New Roman" panose="02020603050405020304" pitchFamily="18" charset="0"/>
                <a:cs typeface="Times New Roman" panose="02020603050405020304" pitchFamily="18" charset="0"/>
              </a:rPr>
              <a:t> poetic function: fixes the attention of the two parties to the communicative act - speaker and hearer; writer and reader - on the actual words which are being used. The focus is on the message, for its own sake… language is 'foregrounded'. With the poetic function comes a certain opacity, for the writer is no longer passing information nor seeking to instigate action.</a:t>
            </a:r>
          </a:p>
          <a:p>
            <a:r>
              <a:rPr lang="en-GB" dirty="0" smtClean="0">
                <a:latin typeface="Times New Roman" panose="02020603050405020304" pitchFamily="18" charset="0"/>
                <a:cs typeface="Times New Roman" panose="02020603050405020304" pitchFamily="18" charset="0"/>
              </a:rPr>
              <a:t>Formalism: isolated 'devices', rather investigating complete </a:t>
            </a:r>
            <a:r>
              <a:rPr lang="en-GB" i="1" dirty="0" smtClean="0">
                <a:latin typeface="Times New Roman" panose="02020603050405020304" pitchFamily="18" charset="0"/>
                <a:cs typeface="Times New Roman" panose="02020603050405020304" pitchFamily="18" charset="0"/>
              </a:rPr>
              <a:t>structures. </a:t>
            </a:r>
            <a:r>
              <a:rPr lang="en-GB" dirty="0" smtClean="0">
                <a:latin typeface="Times New Roman" panose="02020603050405020304" pitchFamily="18" charset="0"/>
                <a:cs typeface="Times New Roman" panose="02020603050405020304" pitchFamily="18" charset="0"/>
              </a:rPr>
              <a:t>Wholes are comparable with other wholes (different works by the same author, works by different authors within the same genre). Wider applications of Structuralism, extensible if need be to whole cultures.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67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Roots of Narratology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Vladimir </a:t>
            </a:r>
            <a:r>
              <a:rPr lang="en-GB" dirty="0" err="1" smtClean="0">
                <a:latin typeface="Times New Roman" panose="02020603050405020304" pitchFamily="18" charset="0"/>
                <a:cs typeface="Times New Roman" panose="02020603050405020304" pitchFamily="18" charset="0"/>
              </a:rPr>
              <a:t>Propp</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The Morphology of the Russian Folk-tale </a:t>
            </a:r>
            <a:r>
              <a:rPr lang="en-GB" dirty="0" smtClean="0">
                <a:latin typeface="Times New Roman" panose="02020603050405020304" pitchFamily="18" charset="0"/>
                <a:cs typeface="Times New Roman" panose="02020603050405020304" pitchFamily="18" charset="0"/>
              </a:rPr>
              <a:t>(1928)</a:t>
            </a:r>
            <a:r>
              <a:rPr lang="en-GB" i="1" dirty="0" smtClean="0">
                <a:latin typeface="Times New Roman" panose="02020603050405020304" pitchFamily="18" charset="0"/>
                <a:cs typeface="Times New Roman" panose="02020603050405020304" pitchFamily="18" charset="0"/>
              </a:rPr>
              <a:t>.</a:t>
            </a:r>
          </a:p>
          <a:p>
            <a:r>
              <a:rPr lang="en-GB" dirty="0" smtClean="0">
                <a:latin typeface="Times New Roman" panose="02020603050405020304" pitchFamily="18" charset="0"/>
                <a:cs typeface="Times New Roman" panose="02020603050405020304" pitchFamily="18" charset="0"/>
              </a:rPr>
              <a:t>Folktales: simplicity, the narrative is all-important, stereotyped in terms of events and characters, and they are anonymous (comparable to the myths analysed by Lévi-Strauss).</a:t>
            </a:r>
          </a:p>
          <a:p>
            <a:r>
              <a:rPr lang="en-GB" dirty="0" err="1" smtClean="0">
                <a:latin typeface="Times New Roman" panose="02020603050405020304" pitchFamily="18" charset="0"/>
                <a:cs typeface="Times New Roman" panose="02020603050405020304" pitchFamily="18" charset="0"/>
              </a:rPr>
              <a:t>Propp's</a:t>
            </a:r>
            <a:r>
              <a:rPr lang="en-GB" dirty="0" smtClean="0">
                <a:latin typeface="Times New Roman" panose="02020603050405020304" pitchFamily="18" charset="0"/>
                <a:cs typeface="Times New Roman" panose="02020603050405020304" pitchFamily="18" charset="0"/>
              </a:rPr>
              <a:t> method is to divide the tales up into 'functions' : </a:t>
            </a: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task of abstraction and generalization. A 'function' is an action seen as lending itself to assimilation to other, comparable actions elsewhere in the corpus of tales.</a:t>
            </a:r>
          </a:p>
          <a:p>
            <a:r>
              <a:rPr lang="en-GB" dirty="0" smtClean="0">
                <a:latin typeface="Times New Roman" panose="02020603050405020304" pitchFamily="18" charset="0"/>
                <a:cs typeface="Times New Roman" panose="02020603050405020304" pitchFamily="18" charset="0"/>
              </a:rPr>
              <a:t>From a limited number of 'functions' an enormous variety of tales can be generated (as in linguistics).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9391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err="1">
                <a:latin typeface="Times New Roman" panose="02020603050405020304" pitchFamily="18" charset="0"/>
                <a:cs typeface="Times New Roman" panose="02020603050405020304" pitchFamily="18" charset="0"/>
              </a:rPr>
              <a:t>Roots</a:t>
            </a:r>
            <a:r>
              <a:rPr lang="hu-HU" dirty="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Narratology</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You can list not only the underlying units of action but also the "7 act spheres": Aggressor,  Donor,  Auxiliary, Princess and the father, Committer, Hero, Bogus hero.</a:t>
            </a:r>
          </a:p>
          <a:p>
            <a:r>
              <a:rPr lang="en-GB" dirty="0" err="1" smtClean="0">
                <a:latin typeface="Times New Roman" panose="02020603050405020304" pitchFamily="18" charset="0"/>
                <a:cs typeface="Times New Roman" panose="02020603050405020304" pitchFamily="18" charset="0"/>
              </a:rPr>
              <a:t>Algirdas</a:t>
            </a:r>
            <a:r>
              <a:rPr lang="en-GB" dirty="0" smtClean="0">
                <a:latin typeface="Times New Roman" panose="02020603050405020304" pitchFamily="18" charset="0"/>
                <a:cs typeface="Times New Roman" panose="02020603050405020304" pitchFamily="18" charset="0"/>
              </a:rPr>
              <a:t> Julien </a:t>
            </a:r>
            <a:r>
              <a:rPr lang="en-GB" dirty="0" err="1" smtClean="0">
                <a:latin typeface="Times New Roman" panose="02020603050405020304" pitchFamily="18" charset="0"/>
                <a:cs typeface="Times New Roman" panose="02020603050405020304" pitchFamily="18" charset="0"/>
              </a:rPr>
              <a:t>Greimas</a:t>
            </a:r>
            <a:r>
              <a:rPr lang="en-GB" dirty="0" smtClean="0">
                <a:latin typeface="Times New Roman" panose="02020603050405020304" pitchFamily="18" charset="0"/>
                <a:cs typeface="Times New Roman" panose="02020603050405020304" pitchFamily="18" charset="0"/>
              </a:rPr>
              <a:t>: distinction (</a:t>
            </a:r>
            <a:r>
              <a:rPr lang="en-GB" i="1" dirty="0" err="1" smtClean="0">
                <a:latin typeface="Times New Roman" panose="02020603050405020304" pitchFamily="18" charset="0"/>
                <a:cs typeface="Times New Roman" panose="02020603050405020304" pitchFamily="18" charset="0"/>
              </a:rPr>
              <a:t>Semantique</a:t>
            </a:r>
            <a:r>
              <a:rPr lang="en-GB" i="1" dirty="0" smtClean="0">
                <a:latin typeface="Times New Roman" panose="02020603050405020304" pitchFamily="18" charset="0"/>
                <a:cs typeface="Times New Roman" panose="02020603050405020304" pitchFamily="18" charset="0"/>
              </a:rPr>
              <a:t> </a:t>
            </a:r>
            <a:r>
              <a:rPr lang="en-GB" i="1" dirty="0" err="1" smtClean="0">
                <a:latin typeface="Times New Roman" panose="02020603050405020304" pitchFamily="18" charset="0"/>
                <a:cs typeface="Times New Roman" panose="02020603050405020304" pitchFamily="18" charset="0"/>
              </a:rPr>
              <a:t>structurale</a:t>
            </a:r>
            <a:r>
              <a:rPr lang="en-GB" dirty="0" smtClean="0">
                <a:latin typeface="Times New Roman" panose="02020603050405020304" pitchFamily="18" charset="0"/>
                <a:cs typeface="Times New Roman" panose="02020603050405020304" pitchFamily="18" charset="0"/>
              </a:rPr>
              <a:t>, 1966) between </a:t>
            </a:r>
            <a:r>
              <a:rPr lang="en-GB" dirty="0" err="1" smtClean="0">
                <a:latin typeface="Times New Roman" panose="02020603050405020304" pitchFamily="18" charset="0"/>
                <a:cs typeface="Times New Roman" panose="02020603050405020304" pitchFamily="18" charset="0"/>
              </a:rPr>
              <a:t>actant</a:t>
            </a:r>
            <a:r>
              <a:rPr lang="en-GB" dirty="0" smtClean="0">
                <a:latin typeface="Times New Roman" panose="02020603050405020304" pitchFamily="18" charset="0"/>
                <a:cs typeface="Times New Roman" panose="02020603050405020304" pitchFamily="18" charset="0"/>
              </a:rPr>
              <a:t> and an actor. </a:t>
            </a:r>
            <a:r>
              <a:rPr lang="en-GB" dirty="0" err="1" smtClean="0">
                <a:latin typeface="Times New Roman" panose="02020603050405020304" pitchFamily="18" charset="0"/>
                <a:cs typeface="Times New Roman" panose="02020603050405020304" pitchFamily="18" charset="0"/>
              </a:rPr>
              <a:t>Actants</a:t>
            </a:r>
            <a:r>
              <a:rPr lang="en-GB" dirty="0" smtClean="0">
                <a:latin typeface="Times New Roman" panose="02020603050405020304" pitchFamily="18" charset="0"/>
                <a:cs typeface="Times New Roman" panose="02020603050405020304" pitchFamily="18" charset="0"/>
              </a:rPr>
              <a:t> are purely formal elements in a narrative, equivalent to the subject and object of a grammarian, they have no names, no qualities and no meaning beyond their grammatical role. They include: Subject (looking for the Object), Object (looked for by the Subject), Sender (of the Subject on its quest for the Object), Receiver (of the Object to be secured by the Subject), Helper (of the Subject), and Opponent (of the Subject).</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939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err="1" smtClean="0">
                <a:latin typeface="Times New Roman" panose="02020603050405020304" pitchFamily="18" charset="0"/>
                <a:cs typeface="Times New Roman" panose="02020603050405020304" pitchFamily="18" charset="0"/>
              </a:rPr>
              <a:t>Narratological</a:t>
            </a:r>
            <a:r>
              <a:rPr lang="en-GB" dirty="0" smtClean="0">
                <a:latin typeface="Times New Roman" panose="02020603050405020304" pitchFamily="18" charset="0"/>
                <a:cs typeface="Times New Roman" panose="02020603050405020304" pitchFamily="18" charset="0"/>
              </a:rPr>
              <a:t> Categories 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Gérard </a:t>
            </a:r>
            <a:r>
              <a:rPr lang="en-GB" dirty="0" err="1" smtClean="0">
                <a:latin typeface="Times New Roman" panose="02020603050405020304" pitchFamily="18" charset="0"/>
                <a:cs typeface="Times New Roman" panose="02020603050405020304" pitchFamily="18" charset="0"/>
              </a:rPr>
              <a:t>Genette</a:t>
            </a:r>
            <a:r>
              <a:rPr lang="en-GB" dirty="0" smtClean="0">
                <a:latin typeface="Times New Roman" panose="02020603050405020304" pitchFamily="18" charset="0"/>
                <a:cs typeface="Times New Roman" panose="02020603050405020304" pitchFamily="18" charset="0"/>
              </a:rPr>
              <a:t>, et al., mostly the 1970s and 80s</a:t>
            </a:r>
          </a:p>
          <a:p>
            <a:r>
              <a:rPr lang="hu-HU" dirty="0" smtClean="0">
                <a:latin typeface="Times New Roman" panose="02020603050405020304" pitchFamily="18" charset="0"/>
                <a:cs typeface="Times New Roman" panose="02020603050405020304" pitchFamily="18" charset="0"/>
              </a:rPr>
              <a:t>T</a:t>
            </a:r>
            <a:r>
              <a:rPr lang="en-GB" dirty="0" err="1" smtClean="0">
                <a:latin typeface="Times New Roman" panose="02020603050405020304" pitchFamily="18" charset="0"/>
                <a:cs typeface="Times New Roman" panose="02020603050405020304" pitchFamily="18" charset="0"/>
              </a:rPr>
              <a:t>hree</a:t>
            </a:r>
            <a:r>
              <a:rPr lang="en-GB" dirty="0" smtClean="0">
                <a:latin typeface="Times New Roman" panose="02020603050405020304" pitchFamily="18" charset="0"/>
                <a:cs typeface="Times New Roman" panose="02020603050405020304" pitchFamily="18" charset="0"/>
              </a:rPr>
              <a:t> levels of narrative focalization: zero focalization (which is a “classic” narrative form in which “the narrator knows more than the character”); internal focalization (in which “the narrator says only what a given character knows”), which can be either fixed (as in Joyce’s </a:t>
            </a:r>
            <a:r>
              <a:rPr lang="en-GB" i="1" dirty="0" smtClean="0">
                <a:latin typeface="Times New Roman" panose="02020603050405020304" pitchFamily="18" charset="0"/>
                <a:cs typeface="Times New Roman" panose="02020603050405020304" pitchFamily="18" charset="0"/>
              </a:rPr>
              <a:t>Portrait</a:t>
            </a:r>
            <a:r>
              <a:rPr lang="en-GB" dirty="0" smtClean="0">
                <a:latin typeface="Times New Roman" panose="02020603050405020304" pitchFamily="18" charset="0"/>
                <a:cs typeface="Times New Roman" panose="02020603050405020304" pitchFamily="18" charset="0"/>
              </a:rPr>
              <a:t>), variable (as in </a:t>
            </a:r>
            <a:r>
              <a:rPr lang="en-GB" i="1" dirty="0" smtClean="0">
                <a:latin typeface="Times New Roman" panose="02020603050405020304" pitchFamily="18" charset="0"/>
                <a:cs typeface="Times New Roman" panose="02020603050405020304" pitchFamily="18" charset="0"/>
              </a:rPr>
              <a:t>Madame Bovary </a:t>
            </a:r>
            <a:r>
              <a:rPr lang="en-GB" dirty="0" smtClean="0">
                <a:latin typeface="Times New Roman" panose="02020603050405020304" pitchFamily="18" charset="0"/>
                <a:cs typeface="Times New Roman" panose="02020603050405020304" pitchFamily="18" charset="0"/>
              </a:rPr>
              <a:t>or Woolf’s </a:t>
            </a:r>
            <a:r>
              <a:rPr lang="en-GB" i="1" dirty="0" smtClean="0">
                <a:latin typeface="Times New Roman" panose="02020603050405020304" pitchFamily="18" charset="0"/>
                <a:cs typeface="Times New Roman" panose="02020603050405020304" pitchFamily="18" charset="0"/>
              </a:rPr>
              <a:t>Mrs. Dalloway</a:t>
            </a:r>
            <a:r>
              <a:rPr lang="en-GB" dirty="0" smtClean="0">
                <a:latin typeface="Times New Roman" panose="02020603050405020304" pitchFamily="18" charset="0"/>
                <a:cs typeface="Times New Roman" panose="02020603050405020304" pitchFamily="18" charset="0"/>
              </a:rPr>
              <a:t>), or multiple (as in the epistolary novel); and external focalization (“in which ‘the narrator says less than the character knows,’ as in Hemingway’s “The Killers”). Thus internal focalization is associated with character and external focalization with “an anonymous agent, situated outside the </a:t>
            </a:r>
            <a:r>
              <a:rPr lang="en-GB" dirty="0" err="1" smtClean="0">
                <a:latin typeface="Times New Roman" panose="02020603050405020304" pitchFamily="18" charset="0"/>
                <a:cs typeface="Times New Roman" panose="02020603050405020304" pitchFamily="18" charset="0"/>
              </a:rPr>
              <a:t>fabula</a:t>
            </a:r>
            <a:r>
              <a:rPr lang="en-GB" dirty="0" smtClean="0">
                <a:latin typeface="Times New Roman" panose="02020603050405020304" pitchFamily="18" charset="0"/>
                <a:cs typeface="Times New Roman" panose="02020603050405020304" pitchFamily="18" charset="0"/>
              </a:rPr>
              <a:t>,” that is, a “non-character-bound </a:t>
            </a:r>
            <a:r>
              <a:rPr lang="en-GB" dirty="0" err="1" smtClean="0">
                <a:latin typeface="Times New Roman" panose="02020603050405020304" pitchFamily="18" charset="0"/>
                <a:cs typeface="Times New Roman" panose="02020603050405020304" pitchFamily="18" charset="0"/>
              </a:rPr>
              <a:t>focalizer</a:t>
            </a:r>
            <a:r>
              <a:rPr lang="en-GB" dirty="0" smtClean="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33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err="1" smtClean="0">
                <a:latin typeface="Times New Roman" panose="02020603050405020304" pitchFamily="18" charset="0"/>
                <a:cs typeface="Times New Roman" panose="02020603050405020304" pitchFamily="18" charset="0"/>
              </a:rPr>
              <a:t>Narratological</a:t>
            </a:r>
            <a:r>
              <a:rPr lang="en-GB" dirty="0" smtClean="0">
                <a:latin typeface="Times New Roman" panose="02020603050405020304" pitchFamily="18" charset="0"/>
                <a:cs typeface="Times New Roman" panose="02020603050405020304" pitchFamily="18" charset="0"/>
              </a:rPr>
              <a:t> Categories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Temporal orders that a narrative text can follow, the </a:t>
            </a:r>
            <a:r>
              <a:rPr lang="en-GB" dirty="0" err="1" smtClean="0">
                <a:latin typeface="Times New Roman" panose="02020603050405020304" pitchFamily="18" charset="0"/>
                <a:cs typeface="Times New Roman" panose="02020603050405020304" pitchFamily="18" charset="0"/>
              </a:rPr>
              <a:t>anachronies</a:t>
            </a:r>
            <a:r>
              <a:rPr lang="en-GB" dirty="0" smtClean="0">
                <a:latin typeface="Times New Roman" panose="02020603050405020304" pitchFamily="18" charset="0"/>
                <a:cs typeface="Times New Roman" panose="02020603050405020304" pitchFamily="18" charset="0"/>
              </a:rPr>
              <a:t> (flashbacks or </a:t>
            </a:r>
            <a:r>
              <a:rPr lang="en-GB" dirty="0" err="1" smtClean="0">
                <a:latin typeface="Times New Roman" panose="02020603050405020304" pitchFamily="18" charset="0"/>
                <a:cs typeface="Times New Roman" panose="02020603050405020304" pitchFamily="18" charset="0"/>
              </a:rPr>
              <a:t>flashforwards</a:t>
            </a:r>
            <a:r>
              <a:rPr lang="en-GB" dirty="0" smtClean="0">
                <a:latin typeface="Times New Roman" panose="02020603050405020304" pitchFamily="18" charset="0"/>
                <a:cs typeface="Times New Roman" panose="02020603050405020304" pitchFamily="18" charset="0"/>
              </a:rPr>
              <a:t>) that it can exhibit, the </a:t>
            </a:r>
            <a:r>
              <a:rPr lang="en-GB" dirty="0" err="1" smtClean="0">
                <a:latin typeface="Times New Roman" panose="02020603050405020304" pitchFamily="18" charset="0"/>
                <a:cs typeface="Times New Roman" panose="02020603050405020304" pitchFamily="18" charset="0"/>
              </a:rPr>
              <a:t>achronic</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undatable</a:t>
            </a:r>
            <a:r>
              <a:rPr lang="en-GB" dirty="0" smtClean="0">
                <a:latin typeface="Times New Roman" panose="02020603050405020304" pitchFamily="18" charset="0"/>
                <a:cs typeface="Times New Roman" panose="02020603050405020304" pitchFamily="18" charset="0"/>
              </a:rPr>
              <a:t>) structures that it can accommodate. </a:t>
            </a:r>
          </a:p>
          <a:p>
            <a:r>
              <a:rPr lang="en-GB" dirty="0" smtClean="0">
                <a:latin typeface="Times New Roman" panose="02020603050405020304" pitchFamily="18" charset="0"/>
                <a:cs typeface="Times New Roman" panose="02020603050405020304" pitchFamily="18" charset="0"/>
              </a:rPr>
              <a:t>Narrative speed and its canonical tempos: ellipsis, summary, scene, stretch, pause.</a:t>
            </a:r>
          </a:p>
          <a:p>
            <a:r>
              <a:rPr lang="en-GB" dirty="0" smtClean="0">
                <a:latin typeface="Times New Roman" panose="02020603050405020304" pitchFamily="18" charset="0"/>
                <a:cs typeface="Times New Roman" panose="02020603050405020304" pitchFamily="18" charset="0"/>
              </a:rPr>
              <a:t>Narrative frequency: </a:t>
            </a:r>
            <a:r>
              <a:rPr lang="en-GB" dirty="0" err="1" smtClean="0">
                <a:latin typeface="Times New Roman" panose="02020603050405020304" pitchFamily="18" charset="0"/>
                <a:cs typeface="Times New Roman" panose="02020603050405020304" pitchFamily="18" charset="0"/>
              </a:rPr>
              <a:t>singulative</a:t>
            </a:r>
            <a:r>
              <a:rPr lang="en-GB" dirty="0" smtClean="0">
                <a:latin typeface="Times New Roman" panose="02020603050405020304" pitchFamily="18" charset="0"/>
                <a:cs typeface="Times New Roman" panose="02020603050405020304" pitchFamily="18" charset="0"/>
              </a:rPr>
              <a:t> narrative (I recount once what happened once), repeating narrative (I recount more than once what happened once), iterative narrative (I recount once what happened more than once).</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90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Linguistics - Saussure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Ferdinand de Saussure (1857-1913</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M</a:t>
            </a:r>
            <a:r>
              <a:rPr lang="en-GB" dirty="0" smtClean="0">
                <a:latin typeface="Times New Roman" panose="02020603050405020304" pitchFamily="18" charset="0"/>
                <a:cs typeface="Times New Roman" panose="02020603050405020304" pitchFamily="18" charset="0"/>
              </a:rPr>
              <a:t>oved </a:t>
            </a:r>
            <a:r>
              <a:rPr lang="en-GB" dirty="0">
                <a:latin typeface="Times New Roman" panose="02020603050405020304" pitchFamily="18" charset="0"/>
                <a:cs typeface="Times New Roman" panose="02020603050405020304" pitchFamily="18" charset="0"/>
              </a:rPr>
              <a:t>from his special concerns with Indo-European or Germanic languages and given courses of lectures at Geneva in General Linguistics. In 1916, three years after his death, two of his former students </a:t>
            </a:r>
            <a:r>
              <a:rPr lang="en-GB" dirty="0" smtClean="0">
                <a:latin typeface="Times New Roman" panose="02020603050405020304" pitchFamily="18" charset="0"/>
                <a:cs typeface="Times New Roman" panose="02020603050405020304" pitchFamily="18" charset="0"/>
              </a:rPr>
              <a:t>published </a:t>
            </a:r>
            <a:r>
              <a:rPr lang="en-GB" dirty="0">
                <a:latin typeface="Times New Roman" panose="02020603050405020304" pitchFamily="18" charset="0"/>
                <a:cs typeface="Times New Roman" panose="02020603050405020304" pitchFamily="18" charset="0"/>
              </a:rPr>
              <a:t>under his name a Course in General Linguistics</a:t>
            </a:r>
            <a:r>
              <a:rPr lang="en-GB"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err="1" smtClean="0">
                <a:latin typeface="Times New Roman" panose="02020603050405020304" pitchFamily="18" charset="0"/>
                <a:cs typeface="Times New Roman" panose="02020603050405020304" pitchFamily="18" charset="0"/>
              </a:rPr>
              <a:t>Rebelled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against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dominant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historical</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genetic</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approach</a:t>
            </a:r>
            <a:r>
              <a:rPr lang="hu-HU" dirty="0" smtClean="0">
                <a:latin typeface="Times New Roman" panose="02020603050405020304" pitchFamily="18" charset="0"/>
                <a:cs typeface="Times New Roman" panose="02020603050405020304" pitchFamily="18" charset="0"/>
              </a:rPr>
              <a:t> of 19th </a:t>
            </a:r>
            <a:r>
              <a:rPr lang="hu-HU" dirty="0" err="1" smtClean="0">
                <a:latin typeface="Times New Roman" panose="02020603050405020304" pitchFamily="18" charset="0"/>
                <a:cs typeface="Times New Roman" panose="02020603050405020304" pitchFamily="18" charset="0"/>
              </a:rPr>
              <a:t>century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linguistics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promoted</a:t>
            </a:r>
            <a:r>
              <a:rPr lang="hu-HU" dirty="0" smtClean="0">
                <a:latin typeface="Times New Roman" panose="02020603050405020304" pitchFamily="18" charset="0"/>
                <a:cs typeface="Times New Roman" panose="02020603050405020304" pitchFamily="18" charset="0"/>
              </a:rPr>
              <a:t> a </a:t>
            </a:r>
            <a:r>
              <a:rPr lang="hu-HU" dirty="0" err="1" smtClean="0">
                <a:latin typeface="Times New Roman" panose="02020603050405020304" pitchFamily="18" charset="0"/>
                <a:cs typeface="Times New Roman" panose="02020603050405020304" pitchFamily="18" charset="0"/>
              </a:rPr>
              <a:t>synchronic</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opposed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 </a:t>
            </a:r>
            <a:r>
              <a:rPr lang="hu-HU" dirty="0" err="1" smtClean="0">
                <a:latin typeface="Times New Roman" panose="02020603050405020304" pitchFamily="18" charset="0"/>
                <a:cs typeface="Times New Roman" panose="02020603050405020304" pitchFamily="18" charset="0"/>
              </a:rPr>
              <a:t>diachronic</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approach</a:t>
            </a:r>
            <a:r>
              <a:rPr lang="hu-HU" dirty="0" smtClean="0">
                <a:latin typeface="Times New Roman" panose="02020603050405020304" pitchFamily="18" charset="0"/>
                <a:cs typeface="Times New Roman" panose="02020603050405020304" pitchFamily="18" charset="0"/>
              </a:rPr>
              <a:t>  → </a:t>
            </a:r>
            <a:r>
              <a:rPr lang="hu-HU" dirty="0" err="1" smtClean="0">
                <a:latin typeface="Times New Roman" panose="02020603050405020304" pitchFamily="18" charset="0"/>
                <a:cs typeface="Times New Roman" panose="02020603050405020304" pitchFamily="18" charset="0"/>
              </a:rPr>
              <a:t>structuralism</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typically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study</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constants</a:t>
            </a:r>
            <a:r>
              <a:rPr lang="hu-HU" dirty="0" smtClean="0">
                <a:latin typeface="Times New Roman" panose="02020603050405020304" pitchFamily="18" charset="0"/>
                <a:cs typeface="Times New Roman" panose="02020603050405020304" pitchFamily="18" charset="0"/>
              </a:rPr>
              <a:t> in a </a:t>
            </a:r>
            <a:r>
              <a:rPr lang="hu-HU" dirty="0" err="1" smtClean="0">
                <a:latin typeface="Times New Roman" panose="02020603050405020304" pitchFamily="18" charset="0"/>
                <a:cs typeface="Times New Roman" panose="02020603050405020304" pitchFamily="18" charset="0"/>
              </a:rPr>
              <a:t>stable</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corpus </a:t>
            </a:r>
            <a:r>
              <a:rPr lang="hu-HU" dirty="0" err="1" smtClean="0">
                <a:latin typeface="Times New Roman" panose="02020603050405020304" pitchFamily="18" charset="0"/>
                <a:cs typeface="Times New Roman" panose="02020603050405020304" pitchFamily="18" charset="0"/>
              </a:rPr>
              <a:t>that</a:t>
            </a:r>
            <a:r>
              <a:rPr lang="hu-HU" dirty="0" smtClean="0">
                <a:latin typeface="Times New Roman" panose="02020603050405020304" pitchFamily="18" charset="0"/>
                <a:cs typeface="Times New Roman" panose="02020603050405020304" pitchFamily="18" charset="0"/>
              </a:rPr>
              <a:t> is </a:t>
            </a:r>
            <a:r>
              <a:rPr lang="hu-HU" dirty="0" err="1" smtClean="0">
                <a:latin typeface="Times New Roman" panose="02020603050405020304" pitchFamily="18" charset="0"/>
                <a:cs typeface="Times New Roman" panose="02020603050405020304" pitchFamily="18" charset="0"/>
              </a:rPr>
              <a:t>seen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forming</a:t>
            </a:r>
            <a:r>
              <a:rPr lang="hu-HU" dirty="0" smtClean="0">
                <a:latin typeface="Times New Roman" panose="02020603050405020304" pitchFamily="18" charset="0"/>
                <a:cs typeface="Times New Roman" panose="02020603050405020304" pitchFamily="18" charset="0"/>
              </a:rPr>
              <a:t> a </a:t>
            </a:r>
            <a:r>
              <a:rPr lang="hu-HU" dirty="0" err="1" smtClean="0">
                <a:latin typeface="Times New Roman" panose="02020603050405020304" pitchFamily="18" charset="0"/>
                <a:cs typeface="Times New Roman" panose="02020603050405020304" pitchFamily="18" charset="0"/>
              </a:rPr>
              <a:t>system</a:t>
            </a:r>
            <a:r>
              <a:rPr lang="hu-HU"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0656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Reduction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Study of language NOT cultural history, psychology, the study of social interaction, or stylistic evaluation BUT a study of the linguistic core: the systematic interrelation of the mental representation of sounds and mental concepts (signs).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735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Language as an abstract system of signs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838200" y="1681566"/>
            <a:ext cx="10515600" cy="4641742"/>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Language is </a:t>
            </a:r>
            <a:r>
              <a:rPr lang="en-GB" dirty="0">
                <a:latin typeface="Times New Roman" panose="02020603050405020304" pitchFamily="18" charset="0"/>
                <a:cs typeface="Times New Roman" panose="02020603050405020304" pitchFamily="18" charset="0"/>
              </a:rPr>
              <a:t>also the possession of society, which is another name for the 'collective consciousness', never the possession of an individual</a:t>
            </a:r>
            <a:r>
              <a:rPr lang="en-GB"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i="1" dirty="0" err="1" smtClean="0">
                <a:latin typeface="Times New Roman" panose="02020603050405020304" pitchFamily="18" charset="0"/>
                <a:cs typeface="Times New Roman" panose="02020603050405020304" pitchFamily="18" charset="0"/>
              </a:rPr>
              <a:t>Langue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language</a:t>
            </a:r>
            <a:r>
              <a:rPr lang="hu-HU" dirty="0" smtClean="0">
                <a:latin typeface="Times New Roman" panose="02020603050405020304" pitchFamily="18" charset="0"/>
                <a:cs typeface="Times New Roman" panose="02020603050405020304" pitchFamily="18" charset="0"/>
              </a:rPr>
              <a:t>) vs. </a:t>
            </a:r>
            <a:r>
              <a:rPr lang="hu-HU" i="1" dirty="0" err="1" smtClean="0">
                <a:latin typeface="Times New Roman" panose="02020603050405020304" pitchFamily="18" charset="0"/>
                <a:cs typeface="Times New Roman" panose="02020603050405020304" pitchFamily="18" charset="0"/>
              </a:rPr>
              <a:t>parole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speech</a:t>
            </a:r>
            <a:r>
              <a:rPr lang="hu-HU" dirty="0" smtClean="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langue </a:t>
            </a:r>
            <a:r>
              <a:rPr lang="en-GB" dirty="0">
                <a:latin typeface="Times New Roman" panose="02020603050405020304" pitchFamily="18" charset="0"/>
                <a:cs typeface="Times New Roman" panose="02020603050405020304" pitchFamily="18" charset="0"/>
              </a:rPr>
              <a:t>is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'system</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of </a:t>
            </a:r>
            <a:r>
              <a:rPr lang="en-GB" dirty="0">
                <a:latin typeface="Times New Roman" panose="02020603050405020304" pitchFamily="18" charset="0"/>
                <a:cs typeface="Times New Roman" panose="02020603050405020304" pitchFamily="18" charset="0"/>
              </a:rPr>
              <a:t>language stored in the 'collective consciousness'. </a:t>
            </a:r>
            <a:r>
              <a:rPr lang="hu-HU" dirty="0" smtClean="0">
                <a:latin typeface="Times New Roman" panose="02020603050405020304" pitchFamily="18" charset="0"/>
                <a:cs typeface="Times New Roman" panose="02020603050405020304" pitchFamily="18" charset="0"/>
              </a:rPr>
              <a:t>G</a:t>
            </a:r>
            <a:r>
              <a:rPr lang="en-GB" dirty="0" err="1" smtClean="0">
                <a:latin typeface="Times New Roman" panose="02020603050405020304" pitchFamily="18" charset="0"/>
                <a:cs typeface="Times New Roman" panose="02020603050405020304" pitchFamily="18" charset="0"/>
              </a:rPr>
              <a:t>rammar</a:t>
            </a:r>
            <a:r>
              <a:rPr lang="en-GB"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full </a:t>
            </a:r>
            <a:r>
              <a:rPr lang="en-GB" dirty="0" smtClean="0">
                <a:latin typeface="Times New Roman" panose="02020603050405020304" pitchFamily="18" charset="0"/>
                <a:cs typeface="Times New Roman" panose="02020603050405020304" pitchFamily="18" charset="0"/>
              </a:rPr>
              <a:t>vocabulary. </a:t>
            </a:r>
            <a:r>
              <a:rPr lang="en-GB" dirty="0">
                <a:latin typeface="Times New Roman" panose="02020603050405020304" pitchFamily="18" charset="0"/>
                <a:cs typeface="Times New Roman" panose="02020603050405020304" pitchFamily="18" charset="0"/>
              </a:rPr>
              <a:t>The </a:t>
            </a:r>
            <a:r>
              <a:rPr lang="en-GB" i="1" dirty="0">
                <a:latin typeface="Times New Roman" panose="02020603050405020304" pitchFamily="18" charset="0"/>
                <a:cs typeface="Times New Roman" panose="02020603050405020304" pitchFamily="18" charset="0"/>
              </a:rPr>
              <a:t>langue </a:t>
            </a:r>
            <a:r>
              <a:rPr lang="en-GB" dirty="0">
                <a:latin typeface="Times New Roman" panose="02020603050405020304" pitchFamily="18" charset="0"/>
                <a:cs typeface="Times New Roman" panose="02020603050405020304" pitchFamily="18" charset="0"/>
              </a:rPr>
              <a:t>thus comprises a full catalogue of the elements of a language together with the rules for their combination</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Parole</a:t>
            </a:r>
            <a:r>
              <a:rPr lang="hu-HU" dirty="0" smtClean="0">
                <a:latin typeface="Times New Roman" panose="02020603050405020304" pitchFamily="18" charset="0"/>
                <a:cs typeface="Times New Roman" panose="02020603050405020304" pitchFamily="18" charset="0"/>
              </a:rPr>
              <a:t> is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actual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utterance</a:t>
            </a:r>
            <a:r>
              <a:rPr lang="hu-HU" dirty="0" smtClean="0">
                <a:latin typeface="Times New Roman" panose="02020603050405020304" pitchFamily="18" charset="0"/>
                <a:cs typeface="Times New Roman" panose="02020603050405020304" pitchFamily="18" charset="0"/>
              </a:rPr>
              <a:t> of an </a:t>
            </a:r>
            <a:r>
              <a:rPr lang="hu-HU" dirty="0" err="1" smtClean="0">
                <a:latin typeface="Times New Roman" panose="02020603050405020304" pitchFamily="18" charset="0"/>
                <a:cs typeface="Times New Roman" panose="02020603050405020304" pitchFamily="18" charset="0"/>
              </a:rPr>
              <a:t>individual</a:t>
            </a:r>
            <a:r>
              <a:rPr lang="hu-HU" dirty="0" smtClean="0">
                <a:latin typeface="Times New Roman" panose="02020603050405020304" pitchFamily="18" charset="0"/>
                <a:cs typeface="Times New Roman" panose="02020603050405020304" pitchFamily="18" charset="0"/>
              </a:rPr>
              <a:t> (in </a:t>
            </a:r>
            <a:r>
              <a:rPr lang="hu-HU" dirty="0" err="1" smtClean="0">
                <a:latin typeface="Times New Roman" panose="02020603050405020304" pitchFamily="18" charset="0"/>
                <a:cs typeface="Times New Roman" panose="02020603050405020304" pitchFamily="18" charset="0"/>
              </a:rPr>
              <a:t>speech</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or</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writing</a:t>
            </a:r>
            <a:r>
              <a:rPr lang="hu-HU" dirty="0" smtClean="0">
                <a:latin typeface="Times New Roman" panose="02020603050405020304" pitchFamily="18" charset="0"/>
                <a:cs typeface="Times New Roman" panose="02020603050405020304" pitchFamily="18" charset="0"/>
              </a:rPr>
              <a:t>).</a:t>
            </a:r>
          </a:p>
          <a:p>
            <a:r>
              <a:rPr lang="en-GB" dirty="0">
                <a:latin typeface="Times New Roman" panose="02020603050405020304" pitchFamily="18" charset="0"/>
                <a:cs typeface="Times New Roman" panose="02020603050405020304" pitchFamily="18" charset="0"/>
              </a:rPr>
              <a:t>Basic unit is the word in its function as linguistic </a:t>
            </a:r>
            <a:r>
              <a:rPr lang="en-GB" i="1" dirty="0">
                <a:latin typeface="Times New Roman" panose="02020603050405020304" pitchFamily="18" charset="0"/>
                <a:cs typeface="Times New Roman" panose="02020603050405020304" pitchFamily="18" charset="0"/>
              </a:rPr>
              <a:t>sign. </a:t>
            </a:r>
            <a:endParaRPr lang="hu-HU" i="1" dirty="0" smtClean="0">
              <a:latin typeface="Times New Roman" panose="02020603050405020304" pitchFamily="18" charset="0"/>
              <a:cs typeface="Times New Roman" panose="02020603050405020304" pitchFamily="18" charset="0"/>
            </a:endParaRPr>
          </a:p>
          <a:p>
            <a:r>
              <a:rPr lang="hu-HU" dirty="0" err="1" smtClean="0">
                <a:latin typeface="Times New Roman" panose="02020603050405020304" pitchFamily="18" charset="0"/>
                <a:cs typeface="Times New Roman" panose="02020603050405020304" pitchFamily="18" charset="0"/>
              </a:rPr>
              <a:t>Sign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composed</a:t>
            </a:r>
            <a:r>
              <a:rPr lang="hu-HU" dirty="0" smtClean="0">
                <a:latin typeface="Times New Roman" panose="02020603050405020304" pitchFamily="18" charset="0"/>
                <a:cs typeface="Times New Roman" panose="02020603050405020304" pitchFamily="18" charset="0"/>
              </a:rPr>
              <a:t> of </a:t>
            </a:r>
            <a:r>
              <a:rPr lang="en-GB" dirty="0" smtClean="0">
                <a:latin typeface="Times New Roman" panose="02020603050405020304" pitchFamily="18" charset="0"/>
                <a:cs typeface="Times New Roman" panose="02020603050405020304" pitchFamily="18" charset="0"/>
              </a:rPr>
              <a:t>'signifier</a:t>
            </a:r>
            <a:r>
              <a:rPr lang="en-GB" dirty="0">
                <a:latin typeface="Times New Roman" panose="02020603050405020304" pitchFamily="18" charset="0"/>
                <a:cs typeface="Times New Roman" panose="02020603050405020304" pitchFamily="18" charset="0"/>
              </a:rPr>
              <a:t>' and 'signified' [not the same as </a:t>
            </a:r>
            <a:r>
              <a:rPr lang="en-GB" dirty="0" smtClean="0">
                <a:latin typeface="Times New Roman" panose="02020603050405020304" pitchFamily="18" charset="0"/>
                <a:cs typeface="Times New Roman" panose="02020603050405020304" pitchFamily="18" charset="0"/>
              </a:rPr>
              <a:t>referent]. </a:t>
            </a:r>
            <a:r>
              <a:rPr lang="en-GB" i="1" dirty="0">
                <a:latin typeface="Times New Roman" panose="02020603050405020304" pitchFamily="18" charset="0"/>
                <a:cs typeface="Times New Roman" panose="02020603050405020304" pitchFamily="18" charset="0"/>
              </a:rPr>
              <a:t>Both </a:t>
            </a:r>
            <a:r>
              <a:rPr lang="en-GB" dirty="0">
                <a:latin typeface="Times New Roman" panose="02020603050405020304" pitchFamily="18" charset="0"/>
                <a:cs typeface="Times New Roman" panose="02020603050405020304" pitchFamily="18" charset="0"/>
              </a:rPr>
              <a:t>these aspects, be it noted, are mental, for the good reason that they are indissoluble; the sign is a unity and its two aspects exist in total dependence one on the other.</a:t>
            </a:r>
          </a:p>
        </p:txBody>
      </p:sp>
    </p:spTree>
    <p:extLst>
      <p:ext uri="{BB962C8B-B14F-4D97-AF65-F5344CB8AC3E}">
        <p14:creationId xmlns:p14="http://schemas.microsoft.com/office/powerpoint/2010/main" val="624639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Arbitrariness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Linguistic signs are 'arbitrary', its form is not determined or 'motivated' by the thing it is the sign of, or referent.</a:t>
            </a:r>
          </a:p>
          <a:p>
            <a:r>
              <a:rPr lang="en-GB" dirty="0" smtClean="0">
                <a:latin typeface="Times New Roman" panose="02020603050405020304" pitchFamily="18" charset="0"/>
                <a:cs typeface="Times New Roman" panose="02020603050405020304" pitchFamily="18" charset="0"/>
              </a:rPr>
              <a:t>It establishes the autonomy of language in respect of reality.</a:t>
            </a:r>
          </a:p>
          <a:p>
            <a:r>
              <a:rPr lang="en-GB" dirty="0" smtClean="0">
                <a:latin typeface="Times New Roman" panose="02020603050405020304" pitchFamily="18" charset="0"/>
                <a:cs typeface="Times New Roman" panose="02020603050405020304" pitchFamily="18" charset="0"/>
              </a:rPr>
              <a:t>Value of sign matters, not its meaning (in the sense of reference). Think of chess pieces or gestures or phonemes.</a:t>
            </a:r>
          </a:p>
          <a:p>
            <a:r>
              <a:rPr lang="en-GB" dirty="0" smtClean="0">
                <a:latin typeface="Times New Roman" panose="02020603050405020304" pitchFamily="18" charset="0"/>
                <a:cs typeface="Times New Roman" panose="02020603050405020304" pitchFamily="18" charset="0"/>
              </a:rPr>
              <a:t>language is a system of differences. No sign is sufficient unto itself: it is what it is, linguistically, by virtue of what it isn't.</a:t>
            </a:r>
          </a:p>
          <a:p>
            <a:r>
              <a:rPr lang="en-GB" dirty="0" smtClean="0">
                <a:latin typeface="Times New Roman" panose="02020603050405020304" pitchFamily="18" charset="0"/>
                <a:cs typeface="Times New Roman" panose="02020603050405020304" pitchFamily="18" charset="0"/>
              </a:rPr>
              <a:t>What about epistemological, ideological, stylistic, etc. questions? Real but second order issues (dealt with by other departments.)</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285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err="1" smtClean="0">
                <a:latin typeface="Times New Roman" panose="02020603050405020304" pitchFamily="18" charset="0"/>
                <a:cs typeface="Times New Roman" panose="02020603050405020304" pitchFamily="18" charset="0"/>
              </a:rPr>
              <a:t>Structuralist</a:t>
            </a:r>
            <a:r>
              <a:rPr lang="en-GB" dirty="0" smtClean="0">
                <a:latin typeface="Times New Roman" panose="02020603050405020304" pitchFamily="18" charset="0"/>
                <a:cs typeface="Times New Roman" panose="02020603050405020304" pitchFamily="18" charset="0"/>
              </a:rPr>
              <a:t> Anthropology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Claude Lévi-Strauss (1908-2009)</a:t>
            </a:r>
            <a:endParaRPr lang="hu-HU"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In the winter of 1942 he, an exile from occupied France, found himself in New York and lecturing at the same institution as </a:t>
            </a:r>
            <a:r>
              <a:rPr lang="en-GB" dirty="0" err="1">
                <a:latin typeface="Times New Roman" panose="02020603050405020304" pitchFamily="18" charset="0"/>
                <a:cs typeface="Times New Roman" panose="02020603050405020304" pitchFamily="18" charset="0"/>
              </a:rPr>
              <a:t>Jakobson</a:t>
            </a:r>
            <a:r>
              <a:rPr lang="en-GB" dirty="0">
                <a:latin typeface="Times New Roman" panose="02020603050405020304" pitchFamily="18" charset="0"/>
                <a:cs typeface="Times New Roman" panose="02020603050405020304" pitchFamily="18" charset="0"/>
              </a:rPr>
              <a:t>, an exile now from occupied Prague. Listening to what </a:t>
            </a:r>
            <a:r>
              <a:rPr lang="en-GB" dirty="0" err="1">
                <a:latin typeface="Times New Roman" panose="02020603050405020304" pitchFamily="18" charset="0"/>
                <a:cs typeface="Times New Roman" panose="02020603050405020304" pitchFamily="18" charset="0"/>
              </a:rPr>
              <a:t>Jakobson</a:t>
            </a:r>
            <a:r>
              <a:rPr lang="en-GB" dirty="0">
                <a:latin typeface="Times New Roman" panose="02020603050405020304" pitchFamily="18" charset="0"/>
                <a:cs typeface="Times New Roman" panose="02020603050405020304" pitchFamily="18" charset="0"/>
              </a:rPr>
              <a:t> had to say about phonology, and in particular about the analysis of phonemes into opposed pairs of 'distinctive features</a:t>
            </a:r>
            <a:r>
              <a:rPr lang="en-GB"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A society is essentially a synchronic system, to be studied in its present configuration: in this it is exactly the same as a language as Saussure defines it.</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877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Deep structures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r>
              <a:rPr lang="en-GB" dirty="0" smtClean="0">
                <a:latin typeface="Times New Roman" panose="02020603050405020304" pitchFamily="18" charset="0"/>
                <a:cs typeface="Times New Roman" panose="02020603050405020304" pitchFamily="18" charset="0"/>
              </a:rPr>
              <a:t>Where the empiricist tradition accumulates data which seem to confirm the endless diversity of social practices, between one society and another, Lévi-Strauss claims that the same data can be used, in ever more abstract ways, to reveal the fundamental unity [and equality] of all cultures.</a:t>
            </a:r>
          </a:p>
          <a:p>
            <a:r>
              <a:rPr lang="en-GB" dirty="0" smtClean="0">
                <a:latin typeface="Times New Roman" panose="02020603050405020304" pitchFamily="18" charset="0"/>
                <a:cs typeface="Times New Roman" panose="02020603050405020304" pitchFamily="18" charset="0"/>
              </a:rPr>
              <a:t>Each practice is a part whose 'value' lies in the place it can be shown to occupy within the whole. Not about individual behaviour. It seeks the systematic sets of rules on which a society's collective behaviour ultimately rests.</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22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Systematic, holistic and universalist</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838200" y="1666068"/>
            <a:ext cx="10515600" cy="4726983"/>
          </a:xfrm>
        </p:spPr>
        <p:txBody>
          <a:bodyPr>
            <a:normAutofit fontScale="92500" lnSpcReduction="10000"/>
          </a:bodyPr>
          <a:lstStyle/>
          <a:p>
            <a:r>
              <a:rPr lang="en-GB" dirty="0">
                <a:latin typeface="Times New Roman" panose="02020603050405020304" pitchFamily="18" charset="0"/>
                <a:cs typeface="Times New Roman" panose="02020603050405020304" pitchFamily="18" charset="0"/>
              </a:rPr>
              <a:t>Structuralism works against any condescending assumption that some aspects of social behaviour are insignificant, because its principles force it to take an interest in everything [anticipates cultural </a:t>
            </a:r>
            <a:r>
              <a:rPr lang="en-GB" dirty="0" smtClean="0">
                <a:latin typeface="Times New Roman" panose="02020603050405020304" pitchFamily="18" charset="0"/>
                <a:cs typeface="Times New Roman" panose="02020603050405020304" pitchFamily="18" charset="0"/>
              </a:rPr>
              <a:t>studies</a:t>
            </a:r>
            <a:r>
              <a:rPr lang="hu-HU" dirty="0" smtClean="0">
                <a:latin typeface="Times New Roman" panose="02020603050405020304" pitchFamily="18" charset="0"/>
                <a:cs typeface="Times New Roman" panose="02020603050405020304" pitchFamily="18" charset="0"/>
              </a:rPr>
              <a:t>].</a:t>
            </a:r>
          </a:p>
          <a:p>
            <a:r>
              <a:rPr lang="hu-HU"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customs of a people as a whole are always marked by a style: they form systems. I am convinced that these systems do not exist in unlimited numbers, and that human societies, like individuals - in their games, their dreams or their fantasies - never create in an absolute sense, but limit themselves to choosing certain combinations from an ideal repertoire which it would be possible to reconstitute. By drawing up an inventory of all the customs that had been observed, all those imagined in </a:t>
            </a:r>
            <a:r>
              <a:rPr lang="en-GB" dirty="0" smtClean="0">
                <a:latin typeface="Times New Roman" panose="02020603050405020304" pitchFamily="18" charset="0"/>
                <a:cs typeface="Times New Roman" panose="02020603050405020304" pitchFamily="18" charset="0"/>
              </a:rPr>
              <a:t>myths </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one would be able to draw up a periodic table like that of the chemical elements, in which all real or merely possible customs would appear grouped in families, and in which we would simply need to recognize those which societies have in fact adopted</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06822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1211</TotalTime>
  <Words>3145</Words>
  <Application>Microsoft Office PowerPoint</Application>
  <PresentationFormat>Egyéni</PresentationFormat>
  <Paragraphs>88</Paragraphs>
  <Slides>28</Slides>
  <Notes>0</Notes>
  <HiddenSlides>0</HiddenSlides>
  <MMClips>0</MMClips>
  <ScaleCrop>false</ScaleCrop>
  <HeadingPairs>
    <vt:vector size="4" baseType="variant">
      <vt:variant>
        <vt:lpstr>Téma</vt:lpstr>
      </vt:variant>
      <vt:variant>
        <vt:i4>1</vt:i4>
      </vt:variant>
      <vt:variant>
        <vt:lpstr>Diacímek</vt:lpstr>
      </vt:variant>
      <vt:variant>
        <vt:i4>28</vt:i4>
      </vt:variant>
    </vt:vector>
  </HeadingPairs>
  <TitlesOfParts>
    <vt:vector size="29" baseType="lpstr">
      <vt:lpstr>Office-téma</vt:lpstr>
      <vt:lpstr>Structuralism</vt:lpstr>
      <vt:lpstr>Language</vt:lpstr>
      <vt:lpstr>Structuralist Linguistics - Saussure</vt:lpstr>
      <vt:lpstr>Reduction</vt:lpstr>
      <vt:lpstr>Language as an abstract system of signs</vt:lpstr>
      <vt:lpstr>Arbitrariness</vt:lpstr>
      <vt:lpstr>Structuralist Anthropology</vt:lpstr>
      <vt:lpstr>Deep structures</vt:lpstr>
      <vt:lpstr>Systematic, holistic and universalist</vt:lpstr>
      <vt:lpstr>Kinship</vt:lpstr>
      <vt:lpstr>Mythology</vt:lpstr>
      <vt:lpstr>Structuralist History</vt:lpstr>
      <vt:lpstr>Michel Foucault (1926-1984)</vt:lpstr>
      <vt:lpstr>Episteme</vt:lpstr>
      <vt:lpstr>Structuralism in the Study of Literature</vt:lpstr>
      <vt:lpstr>Writerly and Readerly Texts</vt:lpstr>
      <vt:lpstr>Death of the Author / Birth of the Reader</vt:lpstr>
      <vt:lpstr>Death of the Author / Birth of the Reader 2</vt:lpstr>
      <vt:lpstr>Death of the Author / Birth of the Reader 3</vt:lpstr>
      <vt:lpstr>Michel Foucault: What is an Author? (1969/70)</vt:lpstr>
      <vt:lpstr>Michel Foucault: What is an Author? 2</vt:lpstr>
      <vt:lpstr>Michel Foucault: What is an Author? 3</vt:lpstr>
      <vt:lpstr>General Features of Literary Structuralism</vt:lpstr>
      <vt:lpstr>General Features 2</vt:lpstr>
      <vt:lpstr>Roots of Narratology</vt:lpstr>
      <vt:lpstr>Roots of Narratology 2</vt:lpstr>
      <vt:lpstr>Narratological Categories 1</vt:lpstr>
      <vt:lpstr>Narratological Categories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Structuralism</dc:title>
  <dc:creator>Gárdos Bálint</dc:creator>
  <cp:lastModifiedBy>Bálint</cp:lastModifiedBy>
  <cp:revision>40</cp:revision>
  <dcterms:created xsi:type="dcterms:W3CDTF">2018-01-12T07:24:21Z</dcterms:created>
  <dcterms:modified xsi:type="dcterms:W3CDTF">2018-01-15T14:56:12Z</dcterms:modified>
</cp:coreProperties>
</file>