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5D6A-E65A-43B1-B870-1FD60E5A7D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OT-ANG_390 lecture series</a:t>
            </a:r>
            <a:br>
              <a:rPr lang="en-GB" sz="3600" dirty="0"/>
            </a:br>
            <a:r>
              <a:rPr lang="en-US" sz="3600" b="1" dirty="0"/>
              <a:t>The Major Periods of English Drama from the Renaissance to the Absurd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0BB67-EC30-41E7-8EB2-4643559909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17</a:t>
            </a:r>
            <a:r>
              <a:rPr lang="en-GB" baseline="30000" dirty="0"/>
              <a:t>th</a:t>
            </a:r>
            <a:r>
              <a:rPr lang="en-GB" dirty="0"/>
              <a:t> and 18</a:t>
            </a:r>
            <a:r>
              <a:rPr lang="en-GB" baseline="30000" dirty="0"/>
              <a:t>th</a:t>
            </a:r>
            <a:r>
              <a:rPr lang="en-GB" dirty="0"/>
              <a:t> Century drama</a:t>
            </a:r>
          </a:p>
          <a:p>
            <a:pPr algn="ctr"/>
            <a:r>
              <a:rPr lang="en-GB" dirty="0"/>
              <a:t>Lecturer: </a:t>
            </a:r>
            <a:r>
              <a:rPr lang="en-GB" dirty="0" err="1"/>
              <a:t>ivan</a:t>
            </a:r>
            <a:r>
              <a:rPr lang="en-GB" dirty="0"/>
              <a:t> </a:t>
            </a:r>
            <a:r>
              <a:rPr lang="en-GB" dirty="0" err="1"/>
              <a:t>nyusztay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503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16C4-8180-47E2-AE0F-581C95A3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Cato the Stoic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3845F-6A10-4BF1-B2AC-C397259B6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Addsion</a:t>
            </a:r>
            <a:r>
              <a:rPr lang="en-GB" dirty="0"/>
              <a:t> questions the practicality and authenticity of stoicism</a:t>
            </a:r>
          </a:p>
          <a:p>
            <a:r>
              <a:rPr lang="en-GB" dirty="0"/>
              <a:t>Cato is relentless until his fall</a:t>
            </a:r>
          </a:p>
          <a:p>
            <a:r>
              <a:rPr lang="en-GB" dirty="0"/>
              <a:t>Weeps for Rome, not for his son: “</a:t>
            </a:r>
            <a:r>
              <a:rPr lang="hu-HU" dirty="0" err="1"/>
              <a:t>How</a:t>
            </a:r>
            <a:r>
              <a:rPr lang="hu-HU" dirty="0"/>
              <a:t> </a:t>
            </a:r>
            <a:r>
              <a:rPr lang="hu-HU" dirty="0" err="1"/>
              <a:t>beautiful</a:t>
            </a:r>
            <a:r>
              <a:rPr lang="hu-HU" dirty="0"/>
              <a:t> is </a:t>
            </a:r>
            <a:r>
              <a:rPr lang="hu-HU" dirty="0" err="1"/>
              <a:t>death</a:t>
            </a:r>
            <a:r>
              <a:rPr lang="hu-HU" dirty="0"/>
              <a:t>, </a:t>
            </a:r>
            <a:r>
              <a:rPr lang="hu-HU" dirty="0" err="1"/>
              <a:t>when</a:t>
            </a:r>
            <a:r>
              <a:rPr lang="hu-HU" dirty="0"/>
              <a:t> </a:t>
            </a:r>
            <a:r>
              <a:rPr lang="hu-HU" dirty="0" err="1"/>
              <a:t>earn’d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virtue</a:t>
            </a:r>
            <a:r>
              <a:rPr lang="en-GB" dirty="0"/>
              <a:t>.</a:t>
            </a:r>
            <a:r>
              <a:rPr lang="hu-HU" dirty="0"/>
              <a:t>”</a:t>
            </a:r>
            <a:endParaRPr lang="en-GB" dirty="0"/>
          </a:p>
          <a:p>
            <a:r>
              <a:rPr lang="en-GB" dirty="0"/>
              <a:t>“W</a:t>
            </a:r>
            <a:r>
              <a:rPr lang="hu-HU" dirty="0"/>
              <a:t>hat </a:t>
            </a:r>
            <a:r>
              <a:rPr lang="hu-HU" dirty="0" err="1"/>
              <a:t>pity</a:t>
            </a:r>
            <a:r>
              <a:rPr lang="hu-HU" dirty="0"/>
              <a:t> is </a:t>
            </a:r>
            <a:r>
              <a:rPr lang="hu-HU" dirty="0" err="1"/>
              <a:t>it</a:t>
            </a:r>
            <a:r>
              <a:rPr lang="hu-HU" dirty="0"/>
              <a:t>/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we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die</a:t>
            </a:r>
            <a:r>
              <a:rPr lang="hu-HU" dirty="0"/>
              <a:t>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serve</a:t>
            </a:r>
            <a:r>
              <a:rPr lang="hu-HU" dirty="0"/>
              <a:t> </a:t>
            </a:r>
            <a:r>
              <a:rPr lang="hu-HU" dirty="0" err="1"/>
              <a:t>our</a:t>
            </a:r>
            <a:r>
              <a:rPr lang="hu-HU" dirty="0"/>
              <a:t> country</a:t>
            </a:r>
            <a:r>
              <a:rPr lang="en-GB" dirty="0"/>
              <a:t>,” </a:t>
            </a:r>
            <a:r>
              <a:rPr lang="hu-HU" dirty="0"/>
              <a:t>4.1</a:t>
            </a:r>
            <a:r>
              <a:rPr lang="en-GB" dirty="0"/>
              <a:t>.</a:t>
            </a:r>
          </a:p>
          <a:p>
            <a:r>
              <a:rPr lang="en-GB" dirty="0"/>
              <a:t>Cato defies all passions and emotions that may hinder rational decisions</a:t>
            </a:r>
          </a:p>
          <a:p>
            <a:r>
              <a:rPr lang="en-GB" dirty="0"/>
              <a:t>But: melodramatic flow of tears all through: emphasizing Cato’s </a:t>
            </a:r>
            <a:r>
              <a:rPr lang="en-GB" dirty="0" err="1"/>
              <a:t>passionlessness</a:t>
            </a:r>
            <a:endParaRPr lang="en-GB" dirty="0"/>
          </a:p>
          <a:p>
            <a:r>
              <a:rPr lang="en-GB" dirty="0"/>
              <a:t>Inconsistencies: “</a:t>
            </a:r>
            <a:r>
              <a:rPr lang="hu-HU" dirty="0"/>
              <a:t>I </a:t>
            </a:r>
            <a:r>
              <a:rPr lang="hu-HU" dirty="0" err="1"/>
              <a:t>hope</a:t>
            </a:r>
            <a:r>
              <a:rPr lang="hu-HU" dirty="0"/>
              <a:t> </a:t>
            </a:r>
            <a:r>
              <a:rPr lang="hu-HU" dirty="0" err="1"/>
              <a:t>my</a:t>
            </a:r>
            <a:r>
              <a:rPr lang="hu-HU" dirty="0"/>
              <a:t> </a:t>
            </a:r>
            <a:r>
              <a:rPr lang="hu-HU" dirty="0" err="1"/>
              <a:t>father</a:t>
            </a:r>
            <a:r>
              <a:rPr lang="hu-HU" dirty="0"/>
              <a:t> </a:t>
            </a:r>
            <a:r>
              <a:rPr lang="hu-HU" dirty="0" err="1"/>
              <a:t>does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recommend</a:t>
            </a:r>
            <a:r>
              <a:rPr lang="hu-HU" dirty="0"/>
              <a:t>/A life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Portius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he </a:t>
            </a:r>
            <a:r>
              <a:rPr lang="hu-HU" dirty="0" err="1"/>
              <a:t>scorns</a:t>
            </a:r>
            <a:r>
              <a:rPr lang="hu-HU" dirty="0"/>
              <a:t> </a:t>
            </a:r>
            <a:r>
              <a:rPr lang="hu-HU" dirty="0" err="1"/>
              <a:t>himself</a:t>
            </a:r>
            <a:r>
              <a:rPr lang="en-GB" dirty="0"/>
              <a:t>,</a:t>
            </a:r>
            <a:r>
              <a:rPr lang="hu-HU" dirty="0"/>
              <a:t>” 4.1.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7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FFDC6-5AB8-46C3-98D7-D9739481B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85927"/>
            <a:ext cx="9603275" cy="118960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Henry Fielding: </a:t>
            </a:r>
            <a:br>
              <a:rPr lang="en-GB" dirty="0"/>
            </a:br>
            <a:r>
              <a:rPr lang="hu-HU" i="1" dirty="0"/>
              <a:t>The </a:t>
            </a:r>
            <a:r>
              <a:rPr lang="hu-HU" i="1" dirty="0" err="1"/>
              <a:t>Tragedy</a:t>
            </a:r>
            <a:r>
              <a:rPr lang="hu-HU" i="1" dirty="0"/>
              <a:t> of </a:t>
            </a:r>
            <a:r>
              <a:rPr lang="hu-HU" i="1" dirty="0" err="1"/>
              <a:t>Tragedies</a:t>
            </a:r>
            <a:r>
              <a:rPr lang="hu-HU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, The Life and </a:t>
            </a:r>
            <a:r>
              <a:rPr lang="hu-HU" i="1" dirty="0" err="1"/>
              <a:t>Death</a:t>
            </a:r>
            <a:r>
              <a:rPr lang="hu-HU" i="1" dirty="0"/>
              <a:t> of Tom </a:t>
            </a:r>
            <a:r>
              <a:rPr lang="hu-HU" i="1" dirty="0" err="1"/>
              <a:t>Thumb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Great</a:t>
            </a:r>
            <a:r>
              <a:rPr lang="en-GB" i="1" dirty="0"/>
              <a:t> (</a:t>
            </a:r>
            <a:r>
              <a:rPr lang="hu-HU" dirty="0"/>
              <a:t>1731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249F-FAE8-4496-A2E2-542116DEE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Hilarious parody of bombastic, sentimental style and</a:t>
            </a:r>
          </a:p>
          <a:p>
            <a:r>
              <a:rPr lang="en-GB" dirty="0"/>
              <a:t>Parody of distorted language use and </a:t>
            </a:r>
          </a:p>
          <a:p>
            <a:r>
              <a:rPr lang="en-GB" dirty="0"/>
              <a:t>Parody of final justice and rhetorical set pieces of 17-18</a:t>
            </a:r>
            <a:r>
              <a:rPr lang="en-GB" baseline="30000" dirty="0"/>
              <a:t>th</a:t>
            </a:r>
            <a:r>
              <a:rPr lang="en-GB" dirty="0"/>
              <a:t> c. tragedies</a:t>
            </a:r>
          </a:p>
          <a:p>
            <a:r>
              <a:rPr lang="en-GB" dirty="0"/>
              <a:t>“</a:t>
            </a:r>
            <a:r>
              <a:rPr lang="hu-HU" dirty="0" err="1"/>
              <a:t>Tragedy</a:t>
            </a:r>
            <a:r>
              <a:rPr lang="hu-HU" dirty="0"/>
              <a:t> </a:t>
            </a:r>
            <a:r>
              <a:rPr lang="hu-HU" dirty="0" err="1"/>
              <a:t>hath</a:t>
            </a:r>
            <a:r>
              <a:rPr lang="hu-HU" dirty="0"/>
              <a:t> of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writings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greatest</a:t>
            </a:r>
            <a:r>
              <a:rPr lang="hu-HU" dirty="0"/>
              <a:t> </a:t>
            </a:r>
            <a:r>
              <a:rPr lang="hu-HU" dirty="0" err="1"/>
              <a:t>share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b="1" dirty="0" err="1"/>
              <a:t>bathos</a:t>
            </a:r>
            <a:r>
              <a:rPr lang="hu-HU" dirty="0"/>
              <a:t>”</a:t>
            </a:r>
            <a:endParaRPr lang="en-GB" dirty="0"/>
          </a:p>
          <a:p>
            <a:r>
              <a:rPr lang="en-GB" dirty="0" err="1"/>
              <a:t>Huncamunca</a:t>
            </a:r>
            <a:r>
              <a:rPr lang="en-GB" dirty="0"/>
              <a:t> orders ‘sad’ music</a:t>
            </a:r>
          </a:p>
          <a:p>
            <a:r>
              <a:rPr lang="en-GB" dirty="0"/>
              <a:t>Entertaining but merciless criticism</a:t>
            </a:r>
          </a:p>
          <a:p>
            <a:r>
              <a:rPr lang="en-GB" dirty="0"/>
              <a:t>Tom Thumb: inspired by Swift’s Gulliver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48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CB1C-CBDF-4263-9ED1-70C39A2C3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9395"/>
            <a:ext cx="9603275" cy="1374360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Oliver Goldsmith (1728-1774):</a:t>
            </a:r>
            <a:br>
              <a:rPr lang="en-GB" dirty="0"/>
            </a:br>
            <a:r>
              <a:rPr lang="en-GB" i="1" dirty="0"/>
              <a:t>She Stoops to Conquer </a:t>
            </a:r>
            <a:r>
              <a:rPr lang="en-GB" dirty="0"/>
              <a:t>(1773)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54D97-B373-4844-8F88-1D35BD555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6"/>
            <a:ext cx="9603275" cy="3612590"/>
          </a:xfrm>
        </p:spPr>
        <p:txBody>
          <a:bodyPr>
            <a:noAutofit/>
          </a:bodyPr>
          <a:lstStyle/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c. comedy: linked with Richard Brinsley Sheridan</a:t>
            </a:r>
          </a:p>
          <a:p>
            <a:r>
              <a:rPr lang="en-GB" b="1" dirty="0"/>
              <a:t>Sentimental comedy</a:t>
            </a:r>
            <a:r>
              <a:rPr lang="en-GB" dirty="0"/>
              <a:t>: artistically less interesting than sociologically</a:t>
            </a:r>
          </a:p>
          <a:p>
            <a:r>
              <a:rPr lang="en-GB" dirty="0"/>
              <a:t>Consequence of the decline of tragedy and the failure of domestic drama</a:t>
            </a:r>
          </a:p>
          <a:p>
            <a:r>
              <a:rPr lang="en-GB" dirty="0"/>
              <a:t>Satiric spirit, hit at ‘gentility’ in the alehouse scene</a:t>
            </a:r>
          </a:p>
          <a:p>
            <a:r>
              <a:rPr lang="en-GB" dirty="0"/>
              <a:t>Parody of “sober, sentimental interview” between lovers</a:t>
            </a:r>
          </a:p>
          <a:p>
            <a:r>
              <a:rPr lang="en-GB" dirty="0"/>
              <a:t>Response to decorous neoclassicism with the </a:t>
            </a:r>
            <a:r>
              <a:rPr lang="en-GB" dirty="0" err="1"/>
              <a:t>indecourous</a:t>
            </a:r>
            <a:r>
              <a:rPr lang="en-GB" dirty="0"/>
              <a:t>, the grotesque and </a:t>
            </a:r>
          </a:p>
          <a:p>
            <a:r>
              <a:rPr lang="en-GB" dirty="0"/>
              <a:t>Delight in exposing pretence</a:t>
            </a:r>
          </a:p>
          <a:p>
            <a:r>
              <a:rPr lang="en-GB" dirty="0"/>
              <a:t>Fondness for burlesque and parody</a:t>
            </a:r>
          </a:p>
        </p:txBody>
      </p:sp>
    </p:spTree>
    <p:extLst>
      <p:ext uri="{BB962C8B-B14F-4D97-AF65-F5344CB8AC3E}">
        <p14:creationId xmlns:p14="http://schemas.microsoft.com/office/powerpoint/2010/main" val="57398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2AA3C-85F4-4BF2-9FDD-7E5D02E3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Theatre after 1660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BDF31-DE2C-463B-BE4F-446E9EE2B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1642: London theatres closes</a:t>
            </a:r>
          </a:p>
          <a:p>
            <a:r>
              <a:rPr lang="en-GB" sz="2400" dirty="0"/>
              <a:t>1660: fully restored</a:t>
            </a:r>
          </a:p>
          <a:p>
            <a:r>
              <a:rPr lang="en-GB" sz="2400" dirty="0"/>
              <a:t>1642-1660: theatre in private houses and commercial theatres</a:t>
            </a:r>
          </a:p>
          <a:p>
            <a:r>
              <a:rPr lang="en-GB" sz="2400" dirty="0"/>
              <a:t>Puritans were not unanimously opposed to the theatre</a:t>
            </a:r>
          </a:p>
          <a:p>
            <a:r>
              <a:rPr lang="en-GB" sz="2400" dirty="0"/>
              <a:t>Women’s parts taken by women</a:t>
            </a:r>
          </a:p>
          <a:p>
            <a:r>
              <a:rPr lang="en-GB" sz="2400" dirty="0"/>
              <a:t>Composition of public changed: cultivated bourgeoisie, aristocracy</a:t>
            </a:r>
          </a:p>
        </p:txBody>
      </p:sp>
    </p:spTree>
    <p:extLst>
      <p:ext uri="{BB962C8B-B14F-4D97-AF65-F5344CB8AC3E}">
        <p14:creationId xmlns:p14="http://schemas.microsoft.com/office/powerpoint/2010/main" val="26129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B3C4-0007-4292-B089-3EB16AC7E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Theatre after 1660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40F16-998B-4ED4-B977-F8E2BC6A1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/>
              <a:t>French classical tragedians: Corneille, Racine as models</a:t>
            </a:r>
          </a:p>
          <a:p>
            <a:r>
              <a:rPr lang="en-GB" sz="2800" dirty="0"/>
              <a:t>Neoclassicism: the unities</a:t>
            </a:r>
          </a:p>
          <a:p>
            <a:r>
              <a:rPr lang="en-GB" sz="2800" dirty="0"/>
              <a:t>Adapting Shakespeare plays to suit Restauration audiences</a:t>
            </a:r>
          </a:p>
          <a:p>
            <a:r>
              <a:rPr lang="en-GB" sz="2800" dirty="0"/>
              <a:t>New sophisticated taste</a:t>
            </a:r>
          </a:p>
          <a:p>
            <a:r>
              <a:rPr lang="en-GB" sz="2800" dirty="0"/>
              <a:t>Lacking genuine roots</a:t>
            </a:r>
          </a:p>
          <a:p>
            <a:r>
              <a:rPr lang="en-GB" sz="2800" dirty="0"/>
              <a:t>Looking for new directions (cf. Bloom’s anxiety of influence)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01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19D2F-2888-44E2-90A5-7DF4313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Main topics and subgenres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4B4B3-3024-4912-949B-BE0878E0E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77500" lnSpcReduction="20000"/>
          </a:bodyPr>
          <a:lstStyle/>
          <a:p>
            <a:r>
              <a:rPr lang="en-GB" sz="2600" b="1" dirty="0"/>
              <a:t>The heroic play, or tragedy</a:t>
            </a:r>
            <a:r>
              <a:rPr lang="en-GB" sz="2600" dirty="0"/>
              <a:t>: John Dryden </a:t>
            </a:r>
            <a:r>
              <a:rPr lang="hu-HU" sz="2600" dirty="0"/>
              <a:t>(1631-1700) </a:t>
            </a:r>
            <a:endParaRPr lang="en-GB" sz="2600" dirty="0"/>
          </a:p>
          <a:p>
            <a:r>
              <a:rPr lang="en-GB" sz="2600" dirty="0"/>
              <a:t>love and valour, moral</a:t>
            </a:r>
          </a:p>
          <a:p>
            <a:r>
              <a:rPr lang="en-GB" sz="2600" b="1" dirty="0"/>
              <a:t>Pure tragedy</a:t>
            </a:r>
            <a:r>
              <a:rPr lang="en-GB" sz="2600" dirty="0"/>
              <a:t>: Thomas Otway </a:t>
            </a:r>
            <a:r>
              <a:rPr lang="hu-HU" sz="2600" dirty="0"/>
              <a:t>(1652-1685) </a:t>
            </a:r>
            <a:endParaRPr lang="en-GB" sz="2600" dirty="0"/>
          </a:p>
          <a:p>
            <a:r>
              <a:rPr lang="en-GB" sz="2600" dirty="0"/>
              <a:t>Questioning, blurring the moral</a:t>
            </a:r>
          </a:p>
          <a:p>
            <a:r>
              <a:rPr lang="en-GB" sz="2600" b="1" dirty="0"/>
              <a:t>Stoic tragedy</a:t>
            </a:r>
            <a:r>
              <a:rPr lang="en-GB" sz="2600" dirty="0"/>
              <a:t>: Joseph Addison </a:t>
            </a:r>
            <a:r>
              <a:rPr lang="hu-HU" sz="2600" dirty="0"/>
              <a:t>(1672-1719) </a:t>
            </a:r>
            <a:endParaRPr lang="en-GB" sz="2600" dirty="0"/>
          </a:p>
          <a:p>
            <a:r>
              <a:rPr lang="en-GB" sz="2600" dirty="0"/>
              <a:t>Senecan influence</a:t>
            </a:r>
          </a:p>
          <a:p>
            <a:r>
              <a:rPr lang="en-GB" sz="2600" b="1" dirty="0"/>
              <a:t>Domestic tragedy</a:t>
            </a:r>
            <a:r>
              <a:rPr lang="en-GB" sz="2600" dirty="0"/>
              <a:t>: George Lillo </a:t>
            </a:r>
            <a:r>
              <a:rPr lang="hu-HU" sz="2600" dirty="0"/>
              <a:t>(1691-1739) </a:t>
            </a:r>
            <a:endParaRPr lang="en-GB" sz="2600" dirty="0"/>
          </a:p>
          <a:p>
            <a:r>
              <a:rPr lang="en-GB" sz="2600" dirty="0"/>
              <a:t>Moral taught through private woe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3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0B51D-5926-4BAA-B33D-A8C712F7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John </a:t>
            </a:r>
            <a:r>
              <a:rPr lang="hu-HU" sz="2800" dirty="0" err="1"/>
              <a:t>Dryden</a:t>
            </a:r>
            <a:r>
              <a:rPr lang="hu-HU" sz="2800" dirty="0"/>
              <a:t> (1631-1700)</a:t>
            </a:r>
            <a:r>
              <a:rPr lang="en-GB" sz="2800" dirty="0"/>
              <a:t>:</a:t>
            </a:r>
            <a:r>
              <a:rPr lang="hu-HU" sz="2800" dirty="0"/>
              <a:t> </a:t>
            </a:r>
            <a:br>
              <a:rPr lang="en-GB" sz="2800" dirty="0"/>
            </a:br>
            <a:r>
              <a:rPr lang="hu-HU" sz="2800" i="1" dirty="0" err="1"/>
              <a:t>All</a:t>
            </a:r>
            <a:r>
              <a:rPr lang="hu-HU" sz="2800" i="1" dirty="0"/>
              <a:t> </a:t>
            </a:r>
            <a:r>
              <a:rPr lang="hu-HU" sz="2800" i="1" dirty="0" err="1"/>
              <a:t>for</a:t>
            </a:r>
            <a:r>
              <a:rPr lang="hu-HU" sz="2800" i="1" dirty="0"/>
              <a:t> Love: </a:t>
            </a:r>
            <a:r>
              <a:rPr lang="hu-HU" sz="2800" i="1" dirty="0" err="1"/>
              <a:t>or</a:t>
            </a:r>
            <a:r>
              <a:rPr lang="hu-HU" sz="2800" i="1" dirty="0"/>
              <a:t>, </a:t>
            </a:r>
            <a:r>
              <a:rPr lang="hu-HU" sz="2800" i="1" dirty="0" err="1"/>
              <a:t>the</a:t>
            </a:r>
            <a:r>
              <a:rPr lang="hu-HU" sz="2800" i="1" dirty="0"/>
              <a:t> World </a:t>
            </a:r>
            <a:r>
              <a:rPr lang="hu-HU" sz="2800" i="1" dirty="0" err="1"/>
              <a:t>Well</a:t>
            </a:r>
            <a:r>
              <a:rPr lang="hu-HU" sz="2800" i="1" dirty="0"/>
              <a:t> Lost</a:t>
            </a:r>
            <a:r>
              <a:rPr lang="hu-HU" sz="2800" dirty="0"/>
              <a:t> </a:t>
            </a:r>
            <a:r>
              <a:rPr lang="en-GB" sz="2800" dirty="0"/>
              <a:t>(</a:t>
            </a:r>
            <a:r>
              <a:rPr lang="hu-HU" sz="2800" dirty="0"/>
              <a:t>1677</a:t>
            </a:r>
            <a:r>
              <a:rPr lang="en-GB" sz="2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B48E6-DA9C-4BEB-83AB-79C9E83B0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“</a:t>
            </a:r>
            <a:r>
              <a:rPr lang="hu-HU" sz="2400" dirty="0"/>
              <a:t>In </a:t>
            </a:r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/>
              <a:t>Stile</a:t>
            </a:r>
            <a:r>
              <a:rPr lang="hu-HU" sz="2400" dirty="0"/>
              <a:t> I </a:t>
            </a:r>
            <a:r>
              <a:rPr lang="hu-HU" sz="2400" dirty="0" err="1"/>
              <a:t>have</a:t>
            </a:r>
            <a:r>
              <a:rPr lang="hu-HU" sz="2400" dirty="0"/>
              <a:t> </a:t>
            </a:r>
            <a:r>
              <a:rPr lang="hu-HU" sz="2400" dirty="0" err="1"/>
              <a:t>profess’d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imitate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Divine</a:t>
            </a:r>
            <a:r>
              <a:rPr lang="hu-HU" sz="2400" dirty="0"/>
              <a:t> Shakespeare”</a:t>
            </a:r>
            <a:r>
              <a:rPr lang="en-GB" sz="2400" dirty="0"/>
              <a:t>  </a:t>
            </a:r>
          </a:p>
          <a:p>
            <a:r>
              <a:rPr lang="en-GB" sz="2400" dirty="0"/>
              <a:t>Shakespeare’s </a:t>
            </a:r>
            <a:r>
              <a:rPr lang="en-GB" sz="2400" i="1" dirty="0"/>
              <a:t>Antony and Cleopatra </a:t>
            </a:r>
            <a:r>
              <a:rPr lang="en-GB" sz="2400" dirty="0"/>
              <a:t>or his source Plutarch</a:t>
            </a:r>
            <a:r>
              <a:rPr lang="en-GB" sz="2400" i="1" dirty="0"/>
              <a:t>?</a:t>
            </a:r>
          </a:p>
          <a:p>
            <a:r>
              <a:rPr lang="en-GB" sz="2400" dirty="0"/>
              <a:t>Apologetic preface highlighting innovations</a:t>
            </a:r>
          </a:p>
          <a:p>
            <a:r>
              <a:rPr lang="en-GB" sz="2400" dirty="0"/>
              <a:t>Emphasizing the moral</a:t>
            </a:r>
          </a:p>
          <a:p>
            <a:r>
              <a:rPr lang="en-GB" sz="2400" dirty="0"/>
              <a:t>The lovers’ fall is the consequence of their own choice: “</a:t>
            </a:r>
            <a:r>
              <a:rPr lang="hu-HU" sz="2400" dirty="0" err="1"/>
              <a:t>We</a:t>
            </a:r>
            <a:r>
              <a:rPr lang="hu-HU" sz="2400" dirty="0"/>
              <a:t> </a:t>
            </a:r>
            <a:r>
              <a:rPr lang="hu-HU" sz="2400" dirty="0" err="1"/>
              <a:t>make</a:t>
            </a:r>
            <a:r>
              <a:rPr lang="hu-HU" sz="2400" dirty="0"/>
              <a:t> </a:t>
            </a:r>
            <a:r>
              <a:rPr lang="hu-HU" sz="2400" dirty="0" err="1"/>
              <a:t>those</a:t>
            </a:r>
            <a:r>
              <a:rPr lang="hu-HU" sz="2400" dirty="0"/>
              <a:t> </a:t>
            </a:r>
            <a:r>
              <a:rPr lang="hu-HU" sz="2400" dirty="0" err="1"/>
              <a:t>Fates</a:t>
            </a:r>
            <a:r>
              <a:rPr lang="hu-HU" sz="2400" dirty="0"/>
              <a:t> </a:t>
            </a:r>
            <a:r>
              <a:rPr lang="hu-HU" sz="2400" dirty="0" err="1"/>
              <a:t>our</a:t>
            </a:r>
            <a:r>
              <a:rPr lang="hu-HU" sz="2400" dirty="0"/>
              <a:t> </a:t>
            </a:r>
            <a:r>
              <a:rPr lang="hu-HU" sz="2400" dirty="0" err="1"/>
              <a:t>selves</a:t>
            </a:r>
            <a:r>
              <a:rPr lang="hu-HU" sz="2400" dirty="0"/>
              <a:t>”</a:t>
            </a:r>
            <a:r>
              <a:rPr lang="en-GB" sz="2400" dirty="0"/>
              <a:t> (Cleopatra)</a:t>
            </a:r>
          </a:p>
          <a:p>
            <a:r>
              <a:rPr lang="hu-HU" sz="2400" i="1" dirty="0" err="1"/>
              <a:t>Aureng-Zeb</a:t>
            </a:r>
            <a:r>
              <a:rPr lang="en-GB" sz="2400" i="1" dirty="0"/>
              <a:t>e</a:t>
            </a:r>
            <a:r>
              <a:rPr lang="hu-HU" sz="2400" dirty="0"/>
              <a:t> (1676)</a:t>
            </a:r>
            <a:r>
              <a:rPr lang="en-GB" sz="2400" dirty="0"/>
              <a:t>: “</a:t>
            </a:r>
            <a:r>
              <a:rPr lang="hu-HU" sz="2400" dirty="0" err="1"/>
              <a:t>I’m</a:t>
            </a:r>
            <a:r>
              <a:rPr lang="hu-HU" sz="2400" dirty="0"/>
              <a:t> in </a:t>
            </a:r>
            <a:r>
              <a:rPr lang="hu-HU" sz="2400" dirty="0" err="1"/>
              <a:t>fate’s</a:t>
            </a:r>
            <a:r>
              <a:rPr lang="hu-HU" sz="2400" dirty="0"/>
              <a:t> </a:t>
            </a:r>
            <a:r>
              <a:rPr lang="hu-HU" sz="2400" dirty="0" err="1"/>
              <a:t>place</a:t>
            </a:r>
            <a:r>
              <a:rPr lang="hu-HU" sz="2400" dirty="0"/>
              <a:t>, and </a:t>
            </a:r>
            <a:r>
              <a:rPr lang="hu-HU" sz="2400" dirty="0" err="1"/>
              <a:t>dictate</a:t>
            </a:r>
            <a:r>
              <a:rPr lang="hu-HU" sz="2400" dirty="0"/>
              <a:t> </a:t>
            </a:r>
            <a:r>
              <a:rPr lang="hu-HU" sz="2400" dirty="0" err="1"/>
              <a:t>her</a:t>
            </a:r>
            <a:r>
              <a:rPr lang="hu-HU" sz="2400" dirty="0"/>
              <a:t> </a:t>
            </a:r>
            <a:r>
              <a:rPr lang="hu-HU" sz="2400" dirty="0" err="1"/>
              <a:t>decrees</a:t>
            </a:r>
            <a:r>
              <a:rPr lang="hu-HU" sz="2400" dirty="0"/>
              <a:t>”</a:t>
            </a:r>
            <a:r>
              <a:rPr lang="en-GB" sz="2400" dirty="0"/>
              <a:t> (</a:t>
            </a:r>
            <a:r>
              <a:rPr lang="en-GB" sz="2400" dirty="0" err="1"/>
              <a:t>Morat</a:t>
            </a:r>
            <a:r>
              <a:rPr lang="en-GB" sz="2400" dirty="0"/>
              <a:t>)</a:t>
            </a:r>
            <a:r>
              <a:rPr lang="hu-HU" sz="2400" dirty="0"/>
              <a:t> 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FF02-2F86-4E8D-8FD4-73396D18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Dryden vs Shakespeare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69564-77F5-4597-B479-AE45871F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2"/>
          </a:xfrm>
        </p:spPr>
        <p:txBody>
          <a:bodyPr>
            <a:noAutofit/>
          </a:bodyPr>
          <a:lstStyle/>
          <a:p>
            <a:r>
              <a:rPr lang="en-GB" sz="2400" dirty="0"/>
              <a:t>Dryden: the moral in focus</a:t>
            </a:r>
          </a:p>
          <a:p>
            <a:r>
              <a:rPr lang="en-GB" sz="2400" dirty="0"/>
              <a:t>Antony-</a:t>
            </a:r>
            <a:r>
              <a:rPr lang="en-GB" sz="2400" dirty="0" err="1"/>
              <a:t>Ventidius</a:t>
            </a:r>
            <a:r>
              <a:rPr lang="en-GB" sz="2400" dirty="0"/>
              <a:t> relationship over Antony-Cleopatra’s love</a:t>
            </a:r>
          </a:p>
          <a:p>
            <a:r>
              <a:rPr lang="en-GB" sz="2400" dirty="0" err="1"/>
              <a:t>Ventidius</a:t>
            </a:r>
            <a:r>
              <a:rPr lang="en-GB" sz="2400" dirty="0"/>
              <a:t>: “</a:t>
            </a:r>
            <a:r>
              <a:rPr lang="hu-HU" sz="2400" dirty="0"/>
              <a:t>O </a:t>
            </a:r>
            <a:r>
              <a:rPr lang="hu-HU" sz="2400" dirty="0" err="1"/>
              <a:t>Women</a:t>
            </a:r>
            <a:r>
              <a:rPr lang="hu-HU" sz="2400" dirty="0"/>
              <a:t>! </a:t>
            </a:r>
            <a:r>
              <a:rPr lang="hu-HU" sz="2400" dirty="0" err="1"/>
              <a:t>Women</a:t>
            </a:r>
            <a:r>
              <a:rPr lang="hu-HU" sz="2400" dirty="0"/>
              <a:t>! </a:t>
            </a:r>
            <a:r>
              <a:rPr lang="hu-HU" sz="2400" dirty="0" err="1"/>
              <a:t>Women</a:t>
            </a:r>
            <a:r>
              <a:rPr lang="hu-HU" sz="2400" dirty="0"/>
              <a:t>! </a:t>
            </a:r>
            <a:r>
              <a:rPr lang="hu-HU" sz="2400" dirty="0" err="1"/>
              <a:t>all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Gods</a:t>
            </a:r>
            <a:r>
              <a:rPr lang="hu-HU" sz="2400" dirty="0"/>
              <a:t>/</a:t>
            </a:r>
            <a:r>
              <a:rPr lang="hu-HU" sz="2400" dirty="0" err="1"/>
              <a:t>Have</a:t>
            </a:r>
            <a:r>
              <a:rPr lang="hu-HU" sz="2400" dirty="0"/>
              <a:t> </a:t>
            </a:r>
            <a:r>
              <a:rPr lang="hu-HU" sz="2400" dirty="0" err="1"/>
              <a:t>not</a:t>
            </a:r>
            <a:r>
              <a:rPr lang="hu-HU" sz="2400" dirty="0"/>
              <a:t> </a:t>
            </a:r>
            <a:r>
              <a:rPr lang="hu-HU" sz="2400" dirty="0" err="1"/>
              <a:t>such</a:t>
            </a:r>
            <a:r>
              <a:rPr lang="hu-HU" sz="2400" dirty="0"/>
              <a:t> </a:t>
            </a:r>
            <a:r>
              <a:rPr lang="hu-HU" sz="2400" dirty="0" err="1"/>
              <a:t>pow’r</a:t>
            </a:r>
            <a:r>
              <a:rPr lang="hu-HU" sz="2400" dirty="0"/>
              <a:t> of </a:t>
            </a:r>
            <a:r>
              <a:rPr lang="hu-HU" sz="2400" dirty="0" err="1"/>
              <a:t>doing</a:t>
            </a:r>
            <a:r>
              <a:rPr lang="hu-HU" sz="2400" dirty="0"/>
              <a:t> </a:t>
            </a:r>
            <a:r>
              <a:rPr lang="hu-HU" sz="2400" dirty="0" err="1"/>
              <a:t>good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Man,/</a:t>
            </a:r>
            <a:r>
              <a:rPr lang="hu-HU" sz="2400" dirty="0" err="1"/>
              <a:t>As</a:t>
            </a:r>
            <a:r>
              <a:rPr lang="hu-HU" sz="2400" dirty="0"/>
              <a:t> </a:t>
            </a:r>
            <a:r>
              <a:rPr lang="hu-HU" sz="2400" dirty="0" err="1"/>
              <a:t>you</a:t>
            </a:r>
            <a:r>
              <a:rPr lang="hu-HU" sz="2400" dirty="0"/>
              <a:t> of </a:t>
            </a:r>
            <a:r>
              <a:rPr lang="hu-HU" sz="2400" dirty="0" err="1"/>
              <a:t>doing</a:t>
            </a:r>
            <a:r>
              <a:rPr lang="hu-HU" sz="2400" dirty="0"/>
              <a:t> </a:t>
            </a:r>
            <a:r>
              <a:rPr lang="hu-HU" sz="2400" dirty="0" err="1"/>
              <a:t>harm</a:t>
            </a:r>
            <a:r>
              <a:rPr lang="hu-HU" sz="2400" dirty="0"/>
              <a:t>” (2. 517-19)</a:t>
            </a:r>
            <a:endParaRPr lang="en-GB" sz="2400" dirty="0"/>
          </a:p>
          <a:p>
            <a:r>
              <a:rPr lang="en-GB" sz="2400" dirty="0" err="1"/>
              <a:t>Ventidius</a:t>
            </a:r>
            <a:r>
              <a:rPr lang="en-GB" sz="2400" dirty="0"/>
              <a:t> confronts Antony with Octavia, his forsaken wife</a:t>
            </a:r>
          </a:p>
          <a:p>
            <a:r>
              <a:rPr lang="en-GB" sz="2400" dirty="0"/>
              <a:t>In Shakespeare stronger historical perspective: </a:t>
            </a:r>
            <a:r>
              <a:rPr lang="hu-HU" sz="2400" dirty="0"/>
              <a:t>C</a:t>
            </a:r>
            <a:r>
              <a:rPr lang="en-GB" sz="2400" dirty="0" err="1"/>
              <a:t>aesar</a:t>
            </a:r>
            <a:r>
              <a:rPr lang="hu-HU" sz="2400" dirty="0"/>
              <a:t>, Pompeius, </a:t>
            </a:r>
            <a:r>
              <a:rPr lang="hu-HU" sz="2400" dirty="0" err="1"/>
              <a:t>Enobarbus</a:t>
            </a:r>
            <a:r>
              <a:rPr lang="hu-HU" sz="2400" dirty="0"/>
              <a:t>, </a:t>
            </a:r>
            <a:r>
              <a:rPr lang="hu-HU" sz="2400" dirty="0" err="1"/>
              <a:t>Eros</a:t>
            </a:r>
            <a:endParaRPr lang="en-GB" sz="2400" dirty="0"/>
          </a:p>
          <a:p>
            <a:r>
              <a:rPr lang="en-GB" sz="2400" dirty="0"/>
              <a:t>In Shakespeare: Antony is a valiant warrior, too</a:t>
            </a:r>
          </a:p>
        </p:txBody>
      </p:sp>
    </p:spTree>
    <p:extLst>
      <p:ext uri="{BB962C8B-B14F-4D97-AF65-F5344CB8AC3E}">
        <p14:creationId xmlns:p14="http://schemas.microsoft.com/office/powerpoint/2010/main" val="222121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D6AE-089B-4708-BDCC-3EAC88927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Dryden vs Shakespeare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C2CFF-FE03-4434-A871-8C169244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Autofit/>
          </a:bodyPr>
          <a:lstStyle/>
          <a:p>
            <a:r>
              <a:rPr lang="en-GB" sz="2400" dirty="0"/>
              <a:t>Shakespeare flouting the unities in </a:t>
            </a:r>
            <a:r>
              <a:rPr lang="en-GB" sz="2400" i="1" dirty="0"/>
              <a:t>Antony and Cleopatra</a:t>
            </a:r>
          </a:p>
          <a:p>
            <a:r>
              <a:rPr lang="en-GB" sz="2400" dirty="0"/>
              <a:t>Dryden observes the unities</a:t>
            </a:r>
          </a:p>
          <a:p>
            <a:r>
              <a:rPr lang="en-GB" sz="2400" dirty="0"/>
              <a:t>Shakespeare’s episodes, subplots, diversions</a:t>
            </a:r>
          </a:p>
          <a:p>
            <a:r>
              <a:rPr lang="en-GB" sz="2400" dirty="0"/>
              <a:t>Dryden’s “</a:t>
            </a:r>
            <a:r>
              <a:rPr lang="hu-HU" sz="2400" dirty="0"/>
              <a:t>main design”</a:t>
            </a:r>
            <a:endParaRPr lang="en-GB" sz="2400" dirty="0"/>
          </a:p>
          <a:p>
            <a:r>
              <a:rPr lang="en-GB" sz="2400" i="1" dirty="0"/>
              <a:t>An Essay of Dramatic Poesy </a:t>
            </a:r>
            <a:r>
              <a:rPr lang="en-GB" sz="2400" dirty="0"/>
              <a:t>(1668): Shakespeare is ridiculous</a:t>
            </a:r>
          </a:p>
          <a:p>
            <a:r>
              <a:rPr lang="en-GB" sz="2400" dirty="0"/>
              <a:t>Adaptation of </a:t>
            </a:r>
            <a:r>
              <a:rPr lang="hu-HU" sz="2400" i="1" dirty="0" err="1"/>
              <a:t>Troilus</a:t>
            </a:r>
            <a:r>
              <a:rPr lang="hu-HU" sz="2400" i="1" dirty="0"/>
              <a:t> és </a:t>
            </a:r>
            <a:r>
              <a:rPr lang="hu-HU" sz="2400" i="1" dirty="0" err="1"/>
              <a:t>Cressida</a:t>
            </a:r>
            <a:r>
              <a:rPr lang="hu-HU" sz="2400" dirty="0"/>
              <a:t> (1679)</a:t>
            </a:r>
            <a:r>
              <a:rPr lang="en-GB" sz="2400" dirty="0"/>
              <a:t>:</a:t>
            </a:r>
            <a:r>
              <a:rPr lang="hu-HU" sz="2400" dirty="0"/>
              <a:t> </a:t>
            </a:r>
            <a:r>
              <a:rPr lang="en-GB" sz="2400" dirty="0"/>
              <a:t>“</a:t>
            </a:r>
            <a:r>
              <a:rPr lang="hu-HU" sz="2400" dirty="0"/>
              <a:t>I </a:t>
            </a:r>
            <a:r>
              <a:rPr lang="hu-HU" sz="2400" dirty="0" err="1"/>
              <a:t>undertook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remove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heap</a:t>
            </a:r>
            <a:r>
              <a:rPr lang="hu-HU" sz="2400" dirty="0"/>
              <a:t> of </a:t>
            </a:r>
            <a:r>
              <a:rPr lang="hu-HU" sz="2400" dirty="0" err="1"/>
              <a:t>rubbish</a:t>
            </a:r>
            <a:r>
              <a:rPr lang="hu-HU" sz="2400" dirty="0"/>
              <a:t>, </a:t>
            </a:r>
            <a:r>
              <a:rPr lang="hu-HU" sz="2400" dirty="0" err="1"/>
              <a:t>under</a:t>
            </a:r>
            <a:r>
              <a:rPr lang="hu-HU" sz="2400" dirty="0"/>
              <a:t> </a:t>
            </a:r>
            <a:r>
              <a:rPr lang="hu-HU" sz="2400" dirty="0" err="1"/>
              <a:t>which</a:t>
            </a:r>
            <a:r>
              <a:rPr lang="hu-HU" sz="2400" dirty="0"/>
              <a:t> </a:t>
            </a:r>
            <a:r>
              <a:rPr lang="hu-HU" sz="2400" dirty="0" err="1"/>
              <a:t>many</a:t>
            </a:r>
            <a:r>
              <a:rPr lang="hu-HU" sz="2400" dirty="0"/>
              <a:t> </a:t>
            </a:r>
            <a:r>
              <a:rPr lang="hu-HU" sz="2400" dirty="0" err="1"/>
              <a:t>excellent</a:t>
            </a:r>
            <a:r>
              <a:rPr lang="hu-HU" sz="2400" dirty="0"/>
              <a:t> </a:t>
            </a:r>
            <a:r>
              <a:rPr lang="hu-HU" sz="2400" dirty="0" err="1"/>
              <a:t>thoughts</a:t>
            </a:r>
            <a:r>
              <a:rPr lang="hu-HU" sz="2400" dirty="0"/>
              <a:t> </a:t>
            </a:r>
            <a:r>
              <a:rPr lang="hu-HU" sz="2400" dirty="0" err="1"/>
              <a:t>lay</a:t>
            </a:r>
            <a:r>
              <a:rPr lang="hu-HU" sz="2400" dirty="0"/>
              <a:t> </a:t>
            </a:r>
            <a:r>
              <a:rPr lang="hu-HU" sz="2400" dirty="0" err="1"/>
              <a:t>wholly</a:t>
            </a:r>
            <a:r>
              <a:rPr lang="hu-HU" sz="2400" dirty="0"/>
              <a:t> </a:t>
            </a:r>
            <a:r>
              <a:rPr lang="hu-HU" sz="2400" dirty="0" err="1"/>
              <a:t>buried</a:t>
            </a:r>
            <a:r>
              <a:rPr lang="en-GB" sz="2400" dirty="0"/>
              <a:t>.</a:t>
            </a:r>
            <a:r>
              <a:rPr lang="hu-HU" sz="2400" dirty="0"/>
              <a:t>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25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E82C-E2AB-49BE-BB38-1F0DBE0D5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Thomas </a:t>
            </a:r>
            <a:r>
              <a:rPr lang="hu-HU" dirty="0" err="1"/>
              <a:t>Otway</a:t>
            </a:r>
            <a:r>
              <a:rPr lang="hu-HU" dirty="0"/>
              <a:t> (1652-1685)</a:t>
            </a:r>
            <a:r>
              <a:rPr lang="en-GB" dirty="0"/>
              <a:t>:</a:t>
            </a:r>
            <a:r>
              <a:rPr lang="hu-HU" i="1" dirty="0"/>
              <a:t> </a:t>
            </a:r>
            <a:br>
              <a:rPr lang="en-GB" i="1" dirty="0"/>
            </a:br>
            <a:r>
              <a:rPr lang="hu-HU" i="1" dirty="0" err="1"/>
              <a:t>Venice</a:t>
            </a:r>
            <a:r>
              <a:rPr lang="hu-HU" i="1" dirty="0"/>
              <a:t> </a:t>
            </a:r>
            <a:r>
              <a:rPr lang="hu-HU" i="1" dirty="0" err="1"/>
              <a:t>Preserv’d</a:t>
            </a:r>
            <a:r>
              <a:rPr lang="hu-HU" i="1" dirty="0"/>
              <a:t>, </a:t>
            </a:r>
            <a:r>
              <a:rPr lang="hu-HU" i="1" dirty="0" err="1"/>
              <a:t>or</a:t>
            </a:r>
            <a:r>
              <a:rPr lang="hu-HU" i="1" dirty="0"/>
              <a:t> a </a:t>
            </a:r>
            <a:r>
              <a:rPr lang="hu-HU" i="1" dirty="0" err="1"/>
              <a:t>Plot</a:t>
            </a:r>
            <a:r>
              <a:rPr lang="hu-HU" i="1" dirty="0"/>
              <a:t> </a:t>
            </a:r>
            <a:r>
              <a:rPr lang="hu-HU" i="1" dirty="0" err="1"/>
              <a:t>Discovered</a:t>
            </a:r>
            <a:r>
              <a:rPr lang="hu-HU" dirty="0"/>
              <a:t>” </a:t>
            </a:r>
            <a:r>
              <a:rPr lang="en-GB" dirty="0"/>
              <a:t>(</a:t>
            </a:r>
            <a:r>
              <a:rPr lang="hu-HU" dirty="0"/>
              <a:t>1682</a:t>
            </a:r>
            <a:r>
              <a:rPr lang="en-GB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F4A91-B096-49E7-9A49-FBE02080D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Pure tragedy?</a:t>
            </a:r>
          </a:p>
          <a:p>
            <a:r>
              <a:rPr lang="hu-HU" dirty="0" err="1"/>
              <a:t>Popish</a:t>
            </a:r>
            <a:r>
              <a:rPr lang="hu-HU" dirty="0"/>
              <a:t> </a:t>
            </a:r>
            <a:r>
              <a:rPr lang="hu-HU" dirty="0" err="1"/>
              <a:t>plot</a:t>
            </a:r>
            <a:r>
              <a:rPr lang="en-GB" dirty="0"/>
              <a:t>, political sphere</a:t>
            </a:r>
          </a:p>
          <a:p>
            <a:r>
              <a:rPr lang="en-GB" dirty="0"/>
              <a:t>Corrupt political leadership of  Venice</a:t>
            </a:r>
          </a:p>
          <a:p>
            <a:r>
              <a:rPr lang="en-GB" dirty="0" err="1"/>
              <a:t>Jaffeir</a:t>
            </a:r>
            <a:r>
              <a:rPr lang="en-GB" dirty="0"/>
              <a:t> and wife, </a:t>
            </a:r>
            <a:r>
              <a:rPr lang="en-GB" dirty="0" err="1"/>
              <a:t>Belvidera</a:t>
            </a:r>
            <a:r>
              <a:rPr lang="en-GB" dirty="0"/>
              <a:t>: curses and blessings</a:t>
            </a:r>
          </a:p>
          <a:p>
            <a:r>
              <a:rPr lang="en-GB" dirty="0"/>
              <a:t>“</a:t>
            </a:r>
            <a:r>
              <a:rPr lang="hu-HU" dirty="0"/>
              <a:t>’</a:t>
            </a:r>
            <a:r>
              <a:rPr lang="hu-HU" dirty="0" err="1"/>
              <a:t>Tis</a:t>
            </a:r>
            <a:r>
              <a:rPr lang="hu-HU" dirty="0"/>
              <a:t> a </a:t>
            </a:r>
            <a:r>
              <a:rPr lang="hu-HU" dirty="0" err="1"/>
              <a:t>ragged</a:t>
            </a:r>
            <a:r>
              <a:rPr lang="hu-HU" dirty="0"/>
              <a:t> </a:t>
            </a:r>
            <a:r>
              <a:rPr lang="hu-HU" dirty="0" err="1"/>
              <a:t>Virtue</a:t>
            </a:r>
            <a:r>
              <a:rPr lang="hu-HU" dirty="0"/>
              <a:t>: </a:t>
            </a:r>
            <a:r>
              <a:rPr lang="hu-HU" dirty="0" err="1"/>
              <a:t>Honesty</a:t>
            </a:r>
            <a:r>
              <a:rPr lang="hu-HU" dirty="0"/>
              <a:t>! no more </a:t>
            </a:r>
            <a:r>
              <a:rPr lang="hu-HU" dirty="0" err="1"/>
              <a:t>on’t</a:t>
            </a:r>
            <a:r>
              <a:rPr lang="hu-HU" dirty="0"/>
              <a:t>”</a:t>
            </a:r>
            <a:r>
              <a:rPr lang="en-GB" dirty="0"/>
              <a:t>: blurred moral</a:t>
            </a:r>
          </a:p>
          <a:p>
            <a:r>
              <a:rPr lang="en-GB" dirty="0"/>
              <a:t>Plot follows the conspiracy against Julius Caesar: names mentioned</a:t>
            </a:r>
          </a:p>
          <a:p>
            <a:r>
              <a:rPr lang="en-GB" dirty="0" err="1"/>
              <a:t>Jaffeir</a:t>
            </a:r>
            <a:r>
              <a:rPr lang="en-GB" dirty="0"/>
              <a:t>: loving husband and conspirator (conspiracy against wife’s father)</a:t>
            </a:r>
          </a:p>
          <a:p>
            <a:r>
              <a:rPr lang="en-GB" dirty="0"/>
              <a:t>“</a:t>
            </a:r>
            <a:r>
              <a:rPr lang="hu-HU" dirty="0"/>
              <a:t>Sparing no </a:t>
            </a:r>
            <a:r>
              <a:rPr lang="hu-HU" dirty="0" err="1"/>
              <a:t>Tears</a:t>
            </a:r>
            <a:r>
              <a:rPr lang="hu-HU" dirty="0"/>
              <a:t> </a:t>
            </a:r>
            <a:r>
              <a:rPr lang="hu-HU" dirty="0" err="1"/>
              <a:t>when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Tale</a:t>
            </a:r>
            <a:r>
              <a:rPr lang="hu-HU" dirty="0"/>
              <a:t> </a:t>
            </a:r>
            <a:r>
              <a:rPr lang="hu-HU" dirty="0" err="1"/>
              <a:t>relate</a:t>
            </a:r>
            <a:r>
              <a:rPr lang="hu-HU" dirty="0"/>
              <a:t>/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bid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Cruel</a:t>
            </a:r>
            <a:r>
              <a:rPr lang="hu-HU" dirty="0"/>
              <a:t> </a:t>
            </a:r>
            <a:r>
              <a:rPr lang="hu-HU" dirty="0" err="1"/>
              <a:t>Fathers</a:t>
            </a:r>
            <a:r>
              <a:rPr lang="hu-HU" dirty="0"/>
              <a:t> </a:t>
            </a:r>
            <a:r>
              <a:rPr lang="hu-HU" dirty="0" err="1"/>
              <a:t>dread</a:t>
            </a:r>
            <a:r>
              <a:rPr lang="hu-HU" dirty="0"/>
              <a:t> </a:t>
            </a:r>
            <a:r>
              <a:rPr lang="hu-HU" dirty="0" err="1"/>
              <a:t>my</a:t>
            </a:r>
            <a:r>
              <a:rPr lang="hu-HU" dirty="0"/>
              <a:t> </a:t>
            </a:r>
            <a:r>
              <a:rPr lang="hu-HU" dirty="0" err="1"/>
              <a:t>Fate</a:t>
            </a:r>
            <a:r>
              <a:rPr lang="hu-HU" dirty="0"/>
              <a:t>.”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5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7008-9DCB-4A7B-B172-DB6C5BAAB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Joseph </a:t>
            </a:r>
            <a:r>
              <a:rPr lang="hu-HU" dirty="0" err="1"/>
              <a:t>Addison</a:t>
            </a:r>
            <a:r>
              <a:rPr lang="hu-HU" dirty="0"/>
              <a:t> (1672-1719)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 </a:t>
            </a:r>
            <a:r>
              <a:rPr lang="hu-HU" i="1" dirty="0"/>
              <a:t>Cato</a:t>
            </a:r>
            <a:r>
              <a:rPr lang="hu-HU" dirty="0"/>
              <a:t> (1713)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C7B9D-9D17-45D5-A670-745DC6B9A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Middle-class in the theatre</a:t>
            </a:r>
          </a:p>
          <a:p>
            <a:r>
              <a:rPr lang="en-GB" dirty="0"/>
              <a:t>Addison: politician, poet, essayist</a:t>
            </a:r>
          </a:p>
          <a:p>
            <a:r>
              <a:rPr lang="en-GB" i="1" dirty="0"/>
              <a:t>Cato</a:t>
            </a:r>
            <a:r>
              <a:rPr lang="en-GB" dirty="0"/>
              <a:t>: only heroic tragedy </a:t>
            </a:r>
          </a:p>
          <a:p>
            <a:r>
              <a:rPr lang="en-GB" dirty="0"/>
              <a:t>Heroic ideal: courageous man facing destiny (Senecan)</a:t>
            </a:r>
          </a:p>
          <a:p>
            <a:r>
              <a:rPr lang="en-GB" dirty="0"/>
              <a:t>Endurance, perseverance while the state collapses</a:t>
            </a:r>
          </a:p>
          <a:p>
            <a:r>
              <a:rPr lang="en-GB" dirty="0"/>
              <a:t>Two conflicting views on Cato: </a:t>
            </a:r>
            <a:r>
              <a:rPr lang="en-GB" dirty="0" err="1"/>
              <a:t>Syphax</a:t>
            </a:r>
            <a:r>
              <a:rPr lang="en-GB" dirty="0"/>
              <a:t> vs Juba</a:t>
            </a:r>
          </a:p>
          <a:p>
            <a:r>
              <a:rPr lang="en-GB" dirty="0" err="1"/>
              <a:t>Syphax</a:t>
            </a:r>
            <a:r>
              <a:rPr lang="en-GB" dirty="0"/>
              <a:t> on Cato: </a:t>
            </a:r>
            <a:r>
              <a:rPr lang="hu-HU" dirty="0"/>
              <a:t>’</a:t>
            </a:r>
            <a:r>
              <a:rPr lang="hu-HU" dirty="0" err="1"/>
              <a:t>Tis</a:t>
            </a:r>
            <a:r>
              <a:rPr lang="hu-HU" dirty="0"/>
              <a:t> </a:t>
            </a:r>
            <a:r>
              <a:rPr lang="hu-HU" dirty="0" err="1"/>
              <a:t>pride</a:t>
            </a:r>
            <a:r>
              <a:rPr lang="hu-HU" dirty="0"/>
              <a:t>, </a:t>
            </a:r>
            <a:r>
              <a:rPr lang="hu-HU" dirty="0" err="1"/>
              <a:t>rank</a:t>
            </a:r>
            <a:r>
              <a:rPr lang="hu-HU" dirty="0"/>
              <a:t> </a:t>
            </a:r>
            <a:r>
              <a:rPr lang="hu-HU" dirty="0" err="1"/>
              <a:t>pride</a:t>
            </a:r>
            <a:r>
              <a:rPr lang="hu-HU" dirty="0"/>
              <a:t>, and </a:t>
            </a:r>
            <a:r>
              <a:rPr lang="hu-HU" dirty="0" err="1"/>
              <a:t>haughtiness</a:t>
            </a:r>
            <a:r>
              <a:rPr lang="hu-HU" dirty="0"/>
              <a:t> of </a:t>
            </a:r>
            <a:r>
              <a:rPr lang="hu-HU" dirty="0" err="1"/>
              <a:t>soul</a:t>
            </a:r>
            <a:r>
              <a:rPr lang="hu-HU" dirty="0"/>
              <a:t>:/I </a:t>
            </a:r>
            <a:r>
              <a:rPr lang="hu-HU" dirty="0" err="1"/>
              <a:t>think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Romans</a:t>
            </a:r>
            <a:r>
              <a:rPr lang="hu-HU" dirty="0"/>
              <a:t> </a:t>
            </a:r>
            <a:r>
              <a:rPr lang="hu-HU" dirty="0" err="1"/>
              <a:t>call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stoicism</a:t>
            </a:r>
            <a:r>
              <a:rPr lang="hu-HU" dirty="0"/>
              <a:t>” (1.4.).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45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283</TotalTime>
  <Words>852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OT-ANG_390 lecture series The Major Periods of English Drama from the Renaissance to the Absurd</vt:lpstr>
      <vt:lpstr>Theatre after 1660</vt:lpstr>
      <vt:lpstr>Theatre after 1660</vt:lpstr>
      <vt:lpstr>Main topics and subgenres</vt:lpstr>
      <vt:lpstr>John Dryden (1631-1700):  All for Love: or, the World Well Lost (1677)</vt:lpstr>
      <vt:lpstr>Dryden vs Shakespeare</vt:lpstr>
      <vt:lpstr>Dryden vs Shakespeare</vt:lpstr>
      <vt:lpstr>Thomas Otway (1652-1685):  Venice Preserv’d, or a Plot Discovered” (1682) </vt:lpstr>
      <vt:lpstr>Joseph Addison (1672-1719):  Cato (1713)</vt:lpstr>
      <vt:lpstr>Cato the Stoic</vt:lpstr>
      <vt:lpstr>Henry Fielding:  The Tragedy of Tragedies or, The Life and Death of Tom Thumb the Great (1731)</vt:lpstr>
      <vt:lpstr>Oliver Goldsmith (1728-1774): She Stoops to Conquer (1773)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OT-ANG_390 lecture series The Major Periods of English Drama from the Renaissance to the Absurd</dc:title>
  <dc:creator>ivanyusztay@gmail.com</dc:creator>
  <cp:lastModifiedBy>ivanyusztay@gmail.com</cp:lastModifiedBy>
  <cp:revision>24</cp:revision>
  <dcterms:created xsi:type="dcterms:W3CDTF">2021-03-27T13:23:32Z</dcterms:created>
  <dcterms:modified xsi:type="dcterms:W3CDTF">2021-03-27T18:10:44Z</dcterms:modified>
</cp:coreProperties>
</file>