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52ADEDD-DC94-4758-AE7E-83B98755F423}" type="datetimeFigureOut">
              <a:rPr lang="en-GB" smtClean="0"/>
              <a:t>17/09/2017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626036D-5EC8-467D-B809-712B25002D34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DEDD-DC94-4758-AE7E-83B98755F423}" type="datetimeFigureOut">
              <a:rPr lang="en-GB" smtClean="0"/>
              <a:t>17/09/2017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036D-5EC8-467D-B809-712B25002D3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DEDD-DC94-4758-AE7E-83B98755F423}" type="datetimeFigureOut">
              <a:rPr lang="en-GB" smtClean="0"/>
              <a:t>17/09/2017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036D-5EC8-467D-B809-712B25002D3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DEDD-DC94-4758-AE7E-83B98755F423}" type="datetimeFigureOut">
              <a:rPr lang="en-GB" smtClean="0"/>
              <a:t>17/09/2017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036D-5EC8-467D-B809-712B25002D3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DEDD-DC94-4758-AE7E-83B98755F423}" type="datetimeFigureOut">
              <a:rPr lang="en-GB" smtClean="0"/>
              <a:t>17/09/2017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036D-5EC8-467D-B809-712B25002D3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DEDD-DC94-4758-AE7E-83B98755F423}" type="datetimeFigureOut">
              <a:rPr lang="en-GB" smtClean="0"/>
              <a:t>17/09/2017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036D-5EC8-467D-B809-712B25002D3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DEDD-DC94-4758-AE7E-83B98755F423}" type="datetimeFigureOut">
              <a:rPr lang="en-GB" smtClean="0"/>
              <a:t>17/09/2017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036D-5EC8-467D-B809-712B25002D3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DEDD-DC94-4758-AE7E-83B98755F423}" type="datetimeFigureOut">
              <a:rPr lang="en-GB" smtClean="0"/>
              <a:t>17/09/2017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036D-5EC8-467D-B809-712B25002D3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DEDD-DC94-4758-AE7E-83B98755F423}" type="datetimeFigureOut">
              <a:rPr lang="en-GB" smtClean="0"/>
              <a:t>17/09/2017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036D-5EC8-467D-B809-712B25002D3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DEDD-DC94-4758-AE7E-83B98755F423}" type="datetimeFigureOut">
              <a:rPr lang="en-GB" smtClean="0"/>
              <a:t>17/09/2017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036D-5EC8-467D-B809-712B25002D34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DEDD-DC94-4758-AE7E-83B98755F423}" type="datetimeFigureOut">
              <a:rPr lang="en-GB" smtClean="0"/>
              <a:t>17/09/2017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036D-5EC8-467D-B809-712B25002D3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52ADEDD-DC94-4758-AE7E-83B98755F423}" type="datetimeFigureOut">
              <a:rPr lang="en-GB" smtClean="0"/>
              <a:t>17/09/2017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626036D-5EC8-467D-B809-712B25002D3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Syntax</a:t>
            </a:r>
            <a:endParaRPr lang="en-GB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 smtClean="0"/>
              <a:t>Lecture</a:t>
            </a:r>
            <a:r>
              <a:rPr lang="hu-HU" dirty="0" smtClean="0"/>
              <a:t> 2</a:t>
            </a:r>
          </a:p>
          <a:p>
            <a:r>
              <a:rPr lang="hu-HU" dirty="0" smtClean="0"/>
              <a:t>Krisztina Szécsényi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099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Revision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X-bar</a:t>
            </a:r>
            <a:r>
              <a:rPr lang="hu-HU" dirty="0" smtClean="0"/>
              <a:t> </a:t>
            </a:r>
            <a:r>
              <a:rPr lang="hu-HU" dirty="0" err="1" smtClean="0"/>
              <a:t>Theory</a:t>
            </a:r>
            <a:r>
              <a:rPr lang="hu-HU" dirty="0" smtClean="0"/>
              <a:t>: 3 </a:t>
            </a:r>
            <a:r>
              <a:rPr lang="hu-HU" dirty="0" err="1" smtClean="0"/>
              <a:t>structure</a:t>
            </a:r>
            <a:r>
              <a:rPr lang="hu-HU" dirty="0" smtClean="0"/>
              <a:t> building </a:t>
            </a:r>
            <a:r>
              <a:rPr lang="hu-HU" dirty="0" err="1" smtClean="0"/>
              <a:t>rules</a:t>
            </a:r>
            <a:endParaRPr lang="hu-HU" dirty="0" smtClean="0"/>
          </a:p>
          <a:p>
            <a:pPr marL="68580" indent="0">
              <a:buNone/>
            </a:pPr>
            <a:endParaRPr lang="hu-HU" dirty="0"/>
          </a:p>
          <a:p>
            <a:pPr marL="525780" indent="-457200">
              <a:buAutoNum type="arabicPeriod"/>
            </a:pPr>
            <a:r>
              <a:rPr lang="hu-HU" dirty="0" err="1" smtClean="0"/>
              <a:t>Specifier</a:t>
            </a:r>
            <a:r>
              <a:rPr lang="hu-HU" dirty="0" smtClean="0"/>
              <a:t> </a:t>
            </a:r>
            <a:r>
              <a:rPr lang="hu-HU" dirty="0" err="1" smtClean="0"/>
              <a:t>rule</a:t>
            </a:r>
            <a:r>
              <a:rPr lang="hu-HU" dirty="0" smtClean="0"/>
              <a:t>: 		XP </a:t>
            </a:r>
            <a:r>
              <a:rPr lang="hu-HU" dirty="0" smtClean="0">
                <a:latin typeface="Calibri"/>
                <a:cs typeface="Calibri"/>
              </a:rPr>
              <a:t>→ </a:t>
            </a:r>
            <a:r>
              <a:rPr lang="hu-HU" dirty="0" err="1" smtClean="0">
                <a:latin typeface="Calibri"/>
                <a:cs typeface="Calibri"/>
              </a:rPr>
              <a:t>Specifier</a:t>
            </a:r>
            <a:r>
              <a:rPr lang="hu-HU" dirty="0" smtClean="0">
                <a:latin typeface="Calibri"/>
                <a:cs typeface="Calibri"/>
              </a:rPr>
              <a:t> X’</a:t>
            </a:r>
          </a:p>
          <a:p>
            <a:pPr marL="525780" indent="-457200">
              <a:buAutoNum type="arabicPeriod"/>
            </a:pPr>
            <a:r>
              <a:rPr lang="hu-HU" dirty="0" err="1" smtClean="0">
                <a:latin typeface="Calibri"/>
                <a:cs typeface="Calibri"/>
              </a:rPr>
              <a:t>Complement</a:t>
            </a:r>
            <a:r>
              <a:rPr lang="hu-HU" dirty="0" smtClean="0">
                <a:latin typeface="Calibri"/>
                <a:cs typeface="Calibri"/>
              </a:rPr>
              <a:t> </a:t>
            </a:r>
            <a:r>
              <a:rPr lang="hu-HU" dirty="0" err="1" smtClean="0">
                <a:latin typeface="Calibri"/>
                <a:cs typeface="Calibri"/>
              </a:rPr>
              <a:t>rule</a:t>
            </a:r>
            <a:r>
              <a:rPr lang="hu-HU" dirty="0" smtClean="0">
                <a:latin typeface="Calibri"/>
                <a:cs typeface="Calibri"/>
              </a:rPr>
              <a:t>: 	X’ → </a:t>
            </a:r>
            <a:r>
              <a:rPr lang="hu-HU" dirty="0" err="1" smtClean="0">
                <a:latin typeface="Calibri"/>
                <a:cs typeface="Calibri"/>
              </a:rPr>
              <a:t>X</a:t>
            </a:r>
            <a:r>
              <a:rPr lang="hu-HU" dirty="0" smtClean="0">
                <a:latin typeface="Calibri"/>
                <a:cs typeface="Calibri"/>
              </a:rPr>
              <a:t> </a:t>
            </a:r>
            <a:r>
              <a:rPr lang="hu-HU" dirty="0" err="1" smtClean="0">
                <a:latin typeface="Calibri"/>
                <a:cs typeface="Calibri"/>
              </a:rPr>
              <a:t>Complement</a:t>
            </a:r>
            <a:endParaRPr lang="hu-HU" dirty="0" smtClean="0">
              <a:latin typeface="Calibri"/>
              <a:cs typeface="Calibri"/>
            </a:endParaRPr>
          </a:p>
          <a:p>
            <a:pPr marL="525780" indent="-457200">
              <a:buAutoNum type="arabicPeriod"/>
            </a:pPr>
            <a:endParaRPr lang="hu-HU" dirty="0">
              <a:latin typeface="Calibri"/>
              <a:cs typeface="Calibri"/>
            </a:endParaRPr>
          </a:p>
          <a:p>
            <a:pPr marL="68580" indent="0">
              <a:buNone/>
            </a:pPr>
            <a:r>
              <a:rPr lang="hu-HU" dirty="0" smtClean="0">
                <a:latin typeface="Calibri"/>
                <a:cs typeface="Calibri"/>
              </a:rPr>
              <a:t>Both </a:t>
            </a:r>
            <a:r>
              <a:rPr lang="hu-HU" dirty="0" err="1" smtClean="0">
                <a:latin typeface="Calibri"/>
                <a:cs typeface="Calibri"/>
              </a:rPr>
              <a:t>rules</a:t>
            </a:r>
            <a:r>
              <a:rPr lang="hu-HU" dirty="0" smtClean="0">
                <a:latin typeface="Calibri"/>
                <a:cs typeface="Calibri"/>
              </a:rPr>
              <a:t> </a:t>
            </a:r>
            <a:r>
              <a:rPr lang="hu-HU" dirty="0" err="1" smtClean="0">
                <a:latin typeface="Calibri"/>
                <a:cs typeface="Calibri"/>
              </a:rPr>
              <a:t>obligatory</a:t>
            </a:r>
            <a:r>
              <a:rPr lang="hu-HU" dirty="0" smtClean="0">
                <a:latin typeface="Calibri"/>
                <a:cs typeface="Calibri"/>
              </a:rPr>
              <a:t> (1. </a:t>
            </a:r>
            <a:r>
              <a:rPr lang="hu-HU" dirty="0" err="1" smtClean="0">
                <a:latin typeface="Calibri"/>
                <a:cs typeface="Calibri"/>
              </a:rPr>
              <a:t>introduces</a:t>
            </a:r>
            <a:r>
              <a:rPr lang="hu-HU" dirty="0" smtClean="0">
                <a:latin typeface="Calibri"/>
                <a:cs typeface="Calibri"/>
              </a:rPr>
              <a:t> </a:t>
            </a:r>
            <a:r>
              <a:rPr lang="hu-HU" dirty="0" err="1" smtClean="0">
                <a:latin typeface="Calibri"/>
                <a:cs typeface="Calibri"/>
              </a:rPr>
              <a:t>the</a:t>
            </a:r>
            <a:r>
              <a:rPr lang="hu-HU" dirty="0" smtClean="0">
                <a:latin typeface="Calibri"/>
                <a:cs typeface="Calibri"/>
              </a:rPr>
              <a:t> </a:t>
            </a:r>
            <a:r>
              <a:rPr lang="hu-HU" dirty="0" err="1" smtClean="0">
                <a:latin typeface="Calibri"/>
                <a:cs typeface="Calibri"/>
              </a:rPr>
              <a:t>phrase</a:t>
            </a:r>
            <a:r>
              <a:rPr lang="hu-HU" dirty="0" smtClean="0">
                <a:latin typeface="Calibri"/>
                <a:cs typeface="Calibri"/>
              </a:rPr>
              <a:t> </a:t>
            </a:r>
            <a:r>
              <a:rPr lang="hu-HU" dirty="0" err="1" smtClean="0">
                <a:latin typeface="Calibri"/>
                <a:cs typeface="Calibri"/>
              </a:rPr>
              <a:t>level</a:t>
            </a:r>
            <a:r>
              <a:rPr lang="hu-HU" dirty="0" smtClean="0">
                <a:latin typeface="Calibri"/>
                <a:cs typeface="Calibri"/>
              </a:rPr>
              <a:t> </a:t>
            </a:r>
            <a:r>
              <a:rPr lang="hu-HU" dirty="0" err="1" smtClean="0">
                <a:latin typeface="Calibri"/>
                <a:cs typeface="Calibri"/>
              </a:rPr>
              <a:t>constituent</a:t>
            </a:r>
            <a:r>
              <a:rPr lang="hu-HU" dirty="0" smtClean="0">
                <a:latin typeface="Calibri"/>
                <a:cs typeface="Calibri"/>
              </a:rPr>
              <a:t>, 2 </a:t>
            </a:r>
            <a:r>
              <a:rPr lang="hu-HU" dirty="0" err="1" smtClean="0">
                <a:latin typeface="Calibri"/>
                <a:cs typeface="Calibri"/>
              </a:rPr>
              <a:t>the</a:t>
            </a:r>
            <a:r>
              <a:rPr lang="hu-HU" dirty="0" smtClean="0">
                <a:latin typeface="Calibri"/>
                <a:cs typeface="Calibri"/>
              </a:rPr>
              <a:t> </a:t>
            </a:r>
            <a:r>
              <a:rPr lang="hu-HU" dirty="0" err="1" smtClean="0">
                <a:latin typeface="Calibri"/>
                <a:cs typeface="Calibri"/>
              </a:rPr>
              <a:t>head</a:t>
            </a:r>
            <a:r>
              <a:rPr lang="hu-HU" dirty="0" smtClean="0">
                <a:latin typeface="Calibri"/>
                <a:cs typeface="Calibri"/>
              </a:rPr>
              <a:t> of </a:t>
            </a:r>
            <a:r>
              <a:rPr lang="hu-HU" dirty="0" err="1" smtClean="0">
                <a:latin typeface="Calibri"/>
                <a:cs typeface="Calibri"/>
              </a:rPr>
              <a:t>the</a:t>
            </a:r>
            <a:r>
              <a:rPr lang="hu-HU" dirty="0" smtClean="0">
                <a:latin typeface="Calibri"/>
                <a:cs typeface="Calibri"/>
              </a:rPr>
              <a:t> </a:t>
            </a:r>
            <a:r>
              <a:rPr lang="hu-HU" dirty="0" err="1" smtClean="0">
                <a:latin typeface="Calibri"/>
                <a:cs typeface="Calibri"/>
              </a:rPr>
              <a:t>phrase</a:t>
            </a:r>
            <a:r>
              <a:rPr lang="hu-HU" dirty="0" smtClean="0">
                <a:latin typeface="Calibri"/>
                <a:cs typeface="Calibri"/>
              </a:rPr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415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The </a:t>
            </a:r>
            <a:r>
              <a:rPr lang="hu-HU" dirty="0" err="1" smtClean="0"/>
              <a:t>third</a:t>
            </a:r>
            <a:r>
              <a:rPr lang="hu-HU" dirty="0" smtClean="0"/>
              <a:t> </a:t>
            </a:r>
            <a:r>
              <a:rPr lang="hu-HU" dirty="0" err="1" smtClean="0"/>
              <a:t>rule</a:t>
            </a:r>
            <a:r>
              <a:rPr lang="hu-HU" dirty="0" smtClean="0"/>
              <a:t>: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adjunct</a:t>
            </a:r>
            <a:r>
              <a:rPr lang="hu-HU" dirty="0" smtClean="0"/>
              <a:t> </a:t>
            </a:r>
            <a:r>
              <a:rPr lang="hu-HU" dirty="0" err="1" smtClean="0"/>
              <a:t>rule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hu-HU" dirty="0" err="1" smtClean="0"/>
              <a:t>Simplified</a:t>
            </a:r>
            <a:r>
              <a:rPr lang="hu-HU" dirty="0"/>
              <a:t> </a:t>
            </a:r>
            <a:r>
              <a:rPr lang="hu-HU" dirty="0" smtClean="0"/>
              <a:t>(</a:t>
            </a:r>
            <a:r>
              <a:rPr lang="hu-HU" dirty="0" err="1" smtClean="0"/>
              <a:t>but</a:t>
            </a:r>
            <a:r>
              <a:rPr lang="hu-HU" dirty="0" smtClean="0"/>
              <a:t> </a:t>
            </a:r>
            <a:r>
              <a:rPr lang="hu-HU" dirty="0" err="1" smtClean="0"/>
              <a:t>see</a:t>
            </a:r>
            <a:r>
              <a:rPr lang="hu-HU" dirty="0" smtClean="0"/>
              <a:t> BESE pp. 96-100):</a:t>
            </a:r>
          </a:p>
          <a:p>
            <a:pPr marL="68580" indent="0">
              <a:buNone/>
            </a:pPr>
            <a:endParaRPr lang="hu-HU" dirty="0"/>
          </a:p>
          <a:p>
            <a:pPr marL="68580" indent="0">
              <a:buNone/>
            </a:pPr>
            <a:r>
              <a:rPr lang="hu-HU" dirty="0" smtClean="0"/>
              <a:t>3. XP </a:t>
            </a:r>
            <a:r>
              <a:rPr lang="hu-HU" dirty="0" smtClean="0">
                <a:latin typeface="Calibri"/>
                <a:cs typeface="Calibri"/>
              </a:rPr>
              <a:t>→ </a:t>
            </a:r>
            <a:r>
              <a:rPr lang="hu-HU" dirty="0" err="1" smtClean="0">
                <a:latin typeface="Calibri"/>
                <a:cs typeface="Calibri"/>
              </a:rPr>
              <a:t>XP</a:t>
            </a:r>
            <a:r>
              <a:rPr lang="hu-HU" dirty="0" smtClean="0">
                <a:latin typeface="Calibri"/>
                <a:cs typeface="Calibri"/>
              </a:rPr>
              <a:t>, </a:t>
            </a:r>
            <a:r>
              <a:rPr lang="hu-HU" dirty="0" err="1" smtClean="0">
                <a:latin typeface="Calibri"/>
                <a:cs typeface="Calibri"/>
              </a:rPr>
              <a:t>Adjunct</a:t>
            </a:r>
            <a:r>
              <a:rPr lang="hu-HU" dirty="0" smtClean="0">
                <a:latin typeface="Calibri"/>
                <a:cs typeface="Calibri"/>
              </a:rPr>
              <a:t>			</a:t>
            </a:r>
            <a:r>
              <a:rPr lang="hu-HU" dirty="0" err="1" smtClean="0">
                <a:latin typeface="Calibri"/>
                <a:cs typeface="Calibri"/>
              </a:rPr>
              <a:t>recursive</a:t>
            </a:r>
            <a:r>
              <a:rPr lang="hu-HU" dirty="0" smtClean="0">
                <a:latin typeface="Calibri"/>
                <a:cs typeface="Calibri"/>
              </a:rPr>
              <a:t> </a:t>
            </a:r>
            <a:r>
              <a:rPr lang="hu-HU" dirty="0" err="1" smtClean="0">
                <a:latin typeface="Calibri"/>
                <a:cs typeface="Calibri"/>
              </a:rPr>
              <a:t>rule</a:t>
            </a:r>
            <a:endParaRPr lang="hu-HU" dirty="0" smtClean="0">
              <a:latin typeface="Calibri"/>
              <a:cs typeface="Calibri"/>
            </a:endParaRPr>
          </a:p>
          <a:p>
            <a:pPr marL="68580" indent="0">
              <a:buNone/>
            </a:pPr>
            <a:endParaRPr lang="hu-HU" dirty="0">
              <a:latin typeface="Calibri"/>
              <a:cs typeface="Calibri"/>
            </a:endParaRPr>
          </a:p>
          <a:p>
            <a:pPr marL="68580" indent="0">
              <a:buNone/>
            </a:pPr>
            <a:r>
              <a:rPr lang="hu-HU" dirty="0" err="1" smtClean="0">
                <a:latin typeface="Calibri"/>
                <a:cs typeface="Calibri"/>
              </a:rPr>
              <a:t>Comma</a:t>
            </a:r>
            <a:r>
              <a:rPr lang="hu-HU" dirty="0" smtClean="0">
                <a:latin typeface="Calibri"/>
                <a:cs typeface="Calibri"/>
              </a:rPr>
              <a:t>: </a:t>
            </a:r>
            <a:r>
              <a:rPr lang="hu-HU" dirty="0" err="1" smtClean="0">
                <a:latin typeface="Calibri"/>
                <a:cs typeface="Calibri"/>
              </a:rPr>
              <a:t>the</a:t>
            </a:r>
            <a:r>
              <a:rPr lang="hu-HU" dirty="0" smtClean="0">
                <a:latin typeface="Calibri"/>
                <a:cs typeface="Calibri"/>
              </a:rPr>
              <a:t> </a:t>
            </a:r>
            <a:r>
              <a:rPr lang="hu-HU" dirty="0" err="1" smtClean="0">
                <a:latin typeface="Calibri"/>
                <a:cs typeface="Calibri"/>
              </a:rPr>
              <a:t>order</a:t>
            </a:r>
            <a:r>
              <a:rPr lang="hu-HU" dirty="0" smtClean="0">
                <a:latin typeface="Calibri"/>
                <a:cs typeface="Calibri"/>
              </a:rPr>
              <a:t> of </a:t>
            </a:r>
            <a:r>
              <a:rPr lang="hu-HU" dirty="0" err="1" smtClean="0">
                <a:latin typeface="Calibri"/>
                <a:cs typeface="Calibri"/>
              </a:rPr>
              <a:t>the</a:t>
            </a:r>
            <a:r>
              <a:rPr lang="hu-HU" dirty="0" smtClean="0">
                <a:latin typeface="Calibri"/>
                <a:cs typeface="Calibri"/>
              </a:rPr>
              <a:t> </a:t>
            </a:r>
            <a:r>
              <a:rPr lang="hu-HU" dirty="0" err="1" smtClean="0">
                <a:latin typeface="Calibri"/>
                <a:cs typeface="Calibri"/>
              </a:rPr>
              <a:t>constituents</a:t>
            </a:r>
            <a:r>
              <a:rPr lang="hu-HU" dirty="0" smtClean="0">
                <a:latin typeface="Calibri"/>
                <a:cs typeface="Calibri"/>
              </a:rPr>
              <a:t> is </a:t>
            </a:r>
            <a:r>
              <a:rPr lang="hu-HU" dirty="0" err="1" smtClean="0">
                <a:latin typeface="Calibri"/>
                <a:cs typeface="Calibri"/>
              </a:rPr>
              <a:t>not</a:t>
            </a:r>
            <a:r>
              <a:rPr lang="hu-HU" dirty="0" smtClean="0">
                <a:latin typeface="Calibri"/>
                <a:cs typeface="Calibri"/>
              </a:rPr>
              <a:t> fixed (</a:t>
            </a:r>
            <a:r>
              <a:rPr lang="hu-HU" dirty="0" err="1" smtClean="0">
                <a:latin typeface="Calibri"/>
                <a:cs typeface="Calibri"/>
              </a:rPr>
              <a:t>as</a:t>
            </a:r>
            <a:r>
              <a:rPr lang="hu-HU" dirty="0" smtClean="0">
                <a:latin typeface="Calibri"/>
                <a:cs typeface="Calibri"/>
              </a:rPr>
              <a:t> </a:t>
            </a:r>
            <a:r>
              <a:rPr lang="hu-HU" dirty="0" err="1" smtClean="0">
                <a:latin typeface="Calibri"/>
                <a:cs typeface="Calibri"/>
              </a:rPr>
              <a:t>opposed</a:t>
            </a:r>
            <a:r>
              <a:rPr lang="hu-HU" dirty="0" smtClean="0">
                <a:latin typeface="Calibri"/>
                <a:cs typeface="Calibri"/>
              </a:rPr>
              <a:t> </a:t>
            </a:r>
            <a:r>
              <a:rPr lang="hu-HU" dirty="0" err="1" smtClean="0">
                <a:latin typeface="Calibri"/>
                <a:cs typeface="Calibri"/>
              </a:rPr>
              <a:t>to</a:t>
            </a:r>
            <a:r>
              <a:rPr lang="hu-HU" dirty="0" smtClean="0">
                <a:latin typeface="Calibri"/>
                <a:cs typeface="Calibri"/>
              </a:rPr>
              <a:t> </a:t>
            </a:r>
            <a:r>
              <a:rPr lang="hu-HU" dirty="0" err="1" smtClean="0">
                <a:latin typeface="Calibri"/>
                <a:cs typeface="Calibri"/>
              </a:rPr>
              <a:t>the</a:t>
            </a:r>
            <a:r>
              <a:rPr lang="hu-HU" dirty="0" smtClean="0">
                <a:latin typeface="Calibri"/>
                <a:cs typeface="Calibri"/>
              </a:rPr>
              <a:t> </a:t>
            </a:r>
            <a:r>
              <a:rPr lang="hu-HU" dirty="0" err="1" smtClean="0">
                <a:latin typeface="Calibri"/>
                <a:cs typeface="Calibri"/>
              </a:rPr>
              <a:t>first</a:t>
            </a:r>
            <a:r>
              <a:rPr lang="hu-HU" dirty="0" smtClean="0">
                <a:latin typeface="Calibri"/>
                <a:cs typeface="Calibri"/>
              </a:rPr>
              <a:t> </a:t>
            </a:r>
            <a:r>
              <a:rPr lang="hu-HU" dirty="0" err="1" smtClean="0">
                <a:latin typeface="Calibri"/>
                <a:cs typeface="Calibri"/>
              </a:rPr>
              <a:t>two</a:t>
            </a:r>
            <a:r>
              <a:rPr lang="hu-HU" dirty="0" smtClean="0">
                <a:latin typeface="Calibri"/>
                <a:cs typeface="Calibri"/>
              </a:rPr>
              <a:t> </a:t>
            </a:r>
            <a:r>
              <a:rPr lang="hu-HU" dirty="0" err="1" smtClean="0">
                <a:latin typeface="Calibri"/>
                <a:cs typeface="Calibri"/>
              </a:rPr>
              <a:t>rules</a:t>
            </a:r>
            <a:r>
              <a:rPr lang="hu-HU" dirty="0" smtClean="0">
                <a:latin typeface="Calibri"/>
                <a:cs typeface="Calibri"/>
              </a:rPr>
              <a:t>)</a:t>
            </a:r>
          </a:p>
          <a:p>
            <a:pPr marL="68580" indent="0">
              <a:buNone/>
            </a:pPr>
            <a:endParaRPr lang="hu-HU" dirty="0">
              <a:latin typeface="Calibri"/>
              <a:cs typeface="Calibri"/>
            </a:endParaRPr>
          </a:p>
          <a:p>
            <a:pPr marL="68580" indent="0">
              <a:buNone/>
            </a:pPr>
            <a:r>
              <a:rPr lang="hu-HU" dirty="0" err="1" smtClean="0">
                <a:latin typeface="Calibri"/>
                <a:cs typeface="Calibri"/>
              </a:rPr>
              <a:t>Optional</a:t>
            </a:r>
            <a:r>
              <a:rPr lang="hu-HU" dirty="0" smtClean="0">
                <a:latin typeface="Calibri"/>
                <a:cs typeface="Calibri"/>
              </a:rPr>
              <a:t> </a:t>
            </a:r>
            <a:r>
              <a:rPr lang="hu-HU" dirty="0" err="1" smtClean="0">
                <a:latin typeface="Calibri"/>
                <a:cs typeface="Calibri"/>
              </a:rPr>
              <a:t>rule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52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hu-HU" dirty="0" err="1"/>
              <a:t>Specifier</a:t>
            </a:r>
            <a:r>
              <a:rPr lang="hu-HU" dirty="0"/>
              <a:t> </a:t>
            </a:r>
            <a:r>
              <a:rPr lang="hu-HU" dirty="0" err="1"/>
              <a:t>rule</a:t>
            </a:r>
            <a:r>
              <a:rPr lang="hu-HU" dirty="0"/>
              <a:t>: 		XP </a:t>
            </a:r>
            <a:r>
              <a:rPr lang="hu-HU" dirty="0">
                <a:latin typeface="Calibri"/>
                <a:cs typeface="Calibri"/>
              </a:rPr>
              <a:t>→ </a:t>
            </a:r>
            <a:r>
              <a:rPr lang="hu-HU" dirty="0" err="1">
                <a:latin typeface="Calibri"/>
                <a:cs typeface="Calibri"/>
              </a:rPr>
              <a:t>Specifier</a:t>
            </a:r>
            <a:r>
              <a:rPr lang="hu-HU" dirty="0">
                <a:latin typeface="Calibri"/>
                <a:cs typeface="Calibri"/>
              </a:rPr>
              <a:t> X’</a:t>
            </a:r>
          </a:p>
          <a:p>
            <a:pPr marL="525780" indent="-457200">
              <a:buAutoNum type="arabicPeriod"/>
            </a:pPr>
            <a:r>
              <a:rPr lang="hu-HU" dirty="0" err="1">
                <a:latin typeface="Calibri"/>
                <a:cs typeface="Calibri"/>
              </a:rPr>
              <a:t>Complement</a:t>
            </a:r>
            <a:r>
              <a:rPr lang="hu-HU" dirty="0">
                <a:latin typeface="Calibri"/>
                <a:cs typeface="Calibri"/>
              </a:rPr>
              <a:t> </a:t>
            </a:r>
            <a:r>
              <a:rPr lang="hu-HU" dirty="0" err="1">
                <a:latin typeface="Calibri"/>
                <a:cs typeface="Calibri"/>
              </a:rPr>
              <a:t>rule</a:t>
            </a:r>
            <a:r>
              <a:rPr lang="hu-HU" dirty="0">
                <a:latin typeface="Calibri"/>
                <a:cs typeface="Calibri"/>
              </a:rPr>
              <a:t>: 	X’ → </a:t>
            </a:r>
            <a:r>
              <a:rPr lang="hu-HU" dirty="0" err="1">
                <a:latin typeface="Calibri"/>
                <a:cs typeface="Calibri"/>
              </a:rPr>
              <a:t>X</a:t>
            </a:r>
            <a:r>
              <a:rPr lang="hu-HU" dirty="0">
                <a:latin typeface="Calibri"/>
                <a:cs typeface="Calibri"/>
              </a:rPr>
              <a:t> </a:t>
            </a:r>
            <a:r>
              <a:rPr lang="hu-HU" dirty="0" err="1" smtClean="0">
                <a:latin typeface="Calibri"/>
                <a:cs typeface="Calibri"/>
              </a:rPr>
              <a:t>Complement</a:t>
            </a:r>
            <a:endParaRPr lang="hu-HU" dirty="0" smtClean="0">
              <a:latin typeface="Calibri"/>
              <a:cs typeface="Calibri"/>
            </a:endParaRPr>
          </a:p>
          <a:p>
            <a:pPr marL="525780" indent="-457200">
              <a:buAutoNum type="arabicPeriod"/>
            </a:pPr>
            <a:r>
              <a:rPr lang="hu-HU" dirty="0" err="1" smtClean="0"/>
              <a:t>Adjunct</a:t>
            </a:r>
            <a:r>
              <a:rPr lang="hu-HU" dirty="0" smtClean="0"/>
              <a:t> </a:t>
            </a:r>
            <a:r>
              <a:rPr lang="hu-HU" dirty="0" err="1" smtClean="0"/>
              <a:t>rule</a:t>
            </a:r>
            <a:r>
              <a:rPr lang="hu-HU" dirty="0" smtClean="0"/>
              <a:t>:		XP </a:t>
            </a:r>
            <a:r>
              <a:rPr lang="hu-HU" dirty="0">
                <a:latin typeface="Calibri"/>
                <a:cs typeface="Calibri"/>
              </a:rPr>
              <a:t>→ XP, </a:t>
            </a:r>
            <a:r>
              <a:rPr lang="hu-HU" dirty="0" err="1">
                <a:latin typeface="Calibri"/>
                <a:cs typeface="Calibri"/>
              </a:rPr>
              <a:t>Adjunct</a:t>
            </a:r>
            <a:r>
              <a:rPr lang="hu-HU" dirty="0">
                <a:latin typeface="Calibri"/>
                <a:cs typeface="Calibri"/>
              </a:rPr>
              <a:t>	</a:t>
            </a:r>
            <a:endParaRPr lang="hu-HU" dirty="0" smtClean="0">
              <a:latin typeface="Calibri"/>
              <a:cs typeface="Calibri"/>
            </a:endParaRPr>
          </a:p>
          <a:p>
            <a:pPr marL="525780" indent="-457200">
              <a:buAutoNum type="arabicPeriod"/>
            </a:pPr>
            <a:endParaRPr lang="hu-HU" dirty="0">
              <a:latin typeface="Calibri"/>
              <a:cs typeface="Calibri"/>
            </a:endParaRPr>
          </a:p>
          <a:p>
            <a:pPr marL="68580" indent="0">
              <a:buNone/>
            </a:pPr>
            <a:r>
              <a:rPr lang="hu-HU" dirty="0" smtClean="0">
                <a:latin typeface="Calibri"/>
                <a:cs typeface="Calibri"/>
              </a:rPr>
              <a:t>The </a:t>
            </a:r>
            <a:r>
              <a:rPr lang="hu-HU" dirty="0" err="1" smtClean="0">
                <a:latin typeface="Calibri"/>
                <a:cs typeface="Calibri"/>
              </a:rPr>
              <a:t>values</a:t>
            </a:r>
            <a:r>
              <a:rPr lang="hu-HU" dirty="0" smtClean="0">
                <a:latin typeface="Calibri"/>
                <a:cs typeface="Calibri"/>
              </a:rPr>
              <a:t> of  X: </a:t>
            </a:r>
            <a:r>
              <a:rPr lang="hu-HU" dirty="0" err="1" smtClean="0">
                <a:latin typeface="Calibri"/>
                <a:cs typeface="Calibri"/>
              </a:rPr>
              <a:t>the</a:t>
            </a:r>
            <a:r>
              <a:rPr lang="hu-HU" dirty="0" smtClean="0">
                <a:latin typeface="Calibri"/>
                <a:cs typeface="Calibri"/>
              </a:rPr>
              <a:t> </a:t>
            </a:r>
            <a:r>
              <a:rPr lang="hu-HU" dirty="0" err="1" smtClean="0">
                <a:latin typeface="Calibri"/>
                <a:cs typeface="Calibri"/>
              </a:rPr>
              <a:t>functional</a:t>
            </a:r>
            <a:r>
              <a:rPr lang="hu-HU" dirty="0" smtClean="0">
                <a:latin typeface="Calibri"/>
                <a:cs typeface="Calibri"/>
              </a:rPr>
              <a:t> and </a:t>
            </a:r>
            <a:r>
              <a:rPr lang="hu-HU" dirty="0" err="1" smtClean="0">
                <a:latin typeface="Calibri"/>
                <a:cs typeface="Calibri"/>
              </a:rPr>
              <a:t>lexical</a:t>
            </a:r>
            <a:r>
              <a:rPr lang="hu-HU" dirty="0" smtClean="0">
                <a:latin typeface="Calibri"/>
                <a:cs typeface="Calibri"/>
              </a:rPr>
              <a:t> </a:t>
            </a:r>
            <a:r>
              <a:rPr lang="hu-HU" dirty="0" err="1" smtClean="0">
                <a:latin typeface="Calibri"/>
                <a:cs typeface="Calibri"/>
              </a:rPr>
              <a:t>categories</a:t>
            </a:r>
            <a:r>
              <a:rPr lang="hu-HU" dirty="0" smtClean="0">
                <a:latin typeface="Calibri"/>
                <a:cs typeface="Calibri"/>
              </a:rPr>
              <a:t> of </a:t>
            </a:r>
            <a:r>
              <a:rPr lang="hu-HU" dirty="0" err="1" smtClean="0">
                <a:latin typeface="Calibri"/>
                <a:cs typeface="Calibri"/>
              </a:rPr>
              <a:t>language</a:t>
            </a:r>
            <a:r>
              <a:rPr lang="hu-HU" dirty="0" smtClean="0">
                <a:latin typeface="Calibri"/>
                <a:cs typeface="Calibri"/>
              </a:rPr>
              <a:t>, </a:t>
            </a:r>
            <a:r>
              <a:rPr lang="hu-HU" dirty="0" err="1" smtClean="0">
                <a:latin typeface="Calibri"/>
                <a:cs typeface="Calibri"/>
              </a:rPr>
              <a:t>see</a:t>
            </a:r>
            <a:r>
              <a:rPr lang="hu-HU" dirty="0" smtClean="0">
                <a:latin typeface="Calibri"/>
                <a:cs typeface="Calibri"/>
              </a:rPr>
              <a:t> </a:t>
            </a:r>
            <a:r>
              <a:rPr lang="hu-HU" dirty="0" err="1" smtClean="0">
                <a:latin typeface="Calibri"/>
                <a:cs typeface="Calibri"/>
              </a:rPr>
              <a:t>next</a:t>
            </a:r>
            <a:r>
              <a:rPr lang="hu-HU" dirty="0" smtClean="0">
                <a:latin typeface="Calibri"/>
                <a:cs typeface="Calibri"/>
              </a:rPr>
              <a:t> </a:t>
            </a:r>
            <a:r>
              <a:rPr lang="hu-HU" dirty="0" err="1" smtClean="0">
                <a:latin typeface="Calibri"/>
                <a:cs typeface="Calibri"/>
              </a:rPr>
              <a:t>class</a:t>
            </a:r>
            <a:r>
              <a:rPr lang="hu-HU" dirty="0" smtClean="0">
                <a:latin typeface="Calibri"/>
                <a:cs typeface="Calibri"/>
              </a:rPr>
              <a:t>.</a:t>
            </a:r>
          </a:p>
          <a:p>
            <a:pPr marL="68580" indent="0">
              <a:buNone/>
            </a:pPr>
            <a:r>
              <a:rPr lang="hu-HU" dirty="0" err="1" smtClean="0">
                <a:latin typeface="Calibri"/>
                <a:cs typeface="Calibri"/>
              </a:rPr>
              <a:t>Specifiers</a:t>
            </a:r>
            <a:r>
              <a:rPr lang="hu-HU" dirty="0" smtClean="0">
                <a:latin typeface="Calibri"/>
                <a:cs typeface="Calibri"/>
              </a:rPr>
              <a:t>, </a:t>
            </a:r>
            <a:r>
              <a:rPr lang="hu-HU" dirty="0" err="1" smtClean="0">
                <a:latin typeface="Calibri"/>
                <a:cs typeface="Calibri"/>
              </a:rPr>
              <a:t>complements</a:t>
            </a:r>
            <a:r>
              <a:rPr lang="hu-HU" dirty="0" smtClean="0">
                <a:latin typeface="Calibri"/>
                <a:cs typeface="Calibri"/>
              </a:rPr>
              <a:t>, </a:t>
            </a:r>
            <a:r>
              <a:rPr lang="hu-HU" dirty="0" err="1" smtClean="0">
                <a:latin typeface="Calibri"/>
                <a:cs typeface="Calibri"/>
              </a:rPr>
              <a:t>adjuncts</a:t>
            </a:r>
            <a:r>
              <a:rPr lang="hu-HU" dirty="0" smtClean="0">
                <a:latin typeface="Calibri"/>
                <a:cs typeface="Calibri"/>
              </a:rPr>
              <a:t>: </a:t>
            </a:r>
            <a:r>
              <a:rPr lang="hu-HU" dirty="0" err="1" smtClean="0">
                <a:latin typeface="Calibri"/>
                <a:cs typeface="Calibri"/>
              </a:rPr>
              <a:t>also</a:t>
            </a:r>
            <a:r>
              <a:rPr lang="hu-HU" dirty="0" smtClean="0">
                <a:latin typeface="Calibri"/>
                <a:cs typeface="Calibri"/>
              </a:rPr>
              <a:t> </a:t>
            </a:r>
            <a:r>
              <a:rPr lang="hu-HU" dirty="0" err="1" smtClean="0">
                <a:latin typeface="Calibri"/>
                <a:cs typeface="Calibri"/>
              </a:rPr>
              <a:t>phrases</a:t>
            </a:r>
            <a:r>
              <a:rPr lang="hu-HU" dirty="0" smtClean="0">
                <a:latin typeface="Calibri"/>
                <a:cs typeface="Calibri"/>
              </a:rPr>
              <a:t> </a:t>
            </a:r>
            <a:r>
              <a:rPr lang="hu-HU" dirty="0" err="1" smtClean="0">
                <a:latin typeface="Calibri"/>
                <a:cs typeface="Calibri"/>
              </a:rPr>
              <a:t>with</a:t>
            </a:r>
            <a:r>
              <a:rPr lang="hu-HU" dirty="0" smtClean="0">
                <a:latin typeface="Calibri"/>
                <a:cs typeface="Calibri"/>
              </a:rPr>
              <a:t> </a:t>
            </a:r>
            <a:r>
              <a:rPr lang="hu-HU" dirty="0" err="1" smtClean="0">
                <a:latin typeface="Calibri"/>
                <a:cs typeface="Calibri"/>
              </a:rPr>
              <a:t>their</a:t>
            </a:r>
            <a:r>
              <a:rPr lang="hu-HU" dirty="0" smtClean="0">
                <a:latin typeface="Calibri"/>
                <a:cs typeface="Calibri"/>
              </a:rPr>
              <a:t> </a:t>
            </a:r>
            <a:r>
              <a:rPr lang="hu-HU" dirty="0" err="1" smtClean="0">
                <a:latin typeface="Calibri"/>
                <a:cs typeface="Calibri"/>
              </a:rPr>
              <a:t>own</a:t>
            </a:r>
            <a:r>
              <a:rPr lang="hu-HU" dirty="0" smtClean="0">
                <a:latin typeface="Calibri"/>
                <a:cs typeface="Calibri"/>
              </a:rPr>
              <a:t> </a:t>
            </a:r>
            <a:r>
              <a:rPr lang="hu-HU" dirty="0" err="1" smtClean="0">
                <a:latin typeface="Calibri"/>
                <a:cs typeface="Calibri"/>
              </a:rPr>
              <a:t>internal</a:t>
            </a:r>
            <a:r>
              <a:rPr lang="hu-HU" dirty="0" smtClean="0">
                <a:latin typeface="Calibri"/>
                <a:cs typeface="Calibri"/>
              </a:rPr>
              <a:t> </a:t>
            </a:r>
            <a:r>
              <a:rPr lang="hu-HU" dirty="0" err="1" smtClean="0">
                <a:latin typeface="Calibri"/>
                <a:cs typeface="Calibri"/>
              </a:rPr>
              <a:t>structure</a:t>
            </a:r>
            <a:r>
              <a:rPr lang="hu-HU" dirty="0" smtClean="0">
                <a:latin typeface="Calibri"/>
                <a:cs typeface="Calibri"/>
              </a:rPr>
              <a:t> → </a:t>
            </a:r>
            <a:r>
              <a:rPr lang="hu-HU" dirty="0" err="1" smtClean="0">
                <a:latin typeface="Calibri"/>
                <a:cs typeface="Calibri"/>
              </a:rPr>
              <a:t>complexity</a:t>
            </a:r>
            <a:endParaRPr lang="hu-HU" dirty="0">
              <a:latin typeface="Calibri"/>
              <a:cs typeface="Calibri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502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</TotalTime>
  <Words>42</Words>
  <Application>Microsoft Office PowerPoint</Application>
  <PresentationFormat>Diavetítés a képernyőre (4:3 oldalarány)</PresentationFormat>
  <Paragraphs>24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Austin</vt:lpstr>
      <vt:lpstr>Syntax</vt:lpstr>
      <vt:lpstr>Revision</vt:lpstr>
      <vt:lpstr>The third rule: the adjunct rule</vt:lpstr>
      <vt:lpstr>PowerPoint bemutató</vt:lpstr>
    </vt:vector>
  </TitlesOfParts>
  <Company>SZTE IEAS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Syntax</dc:title>
  <dc:creator>Szécsényi Krisztina</dc:creator>
  <cp:lastModifiedBy>Szécsényi Krisztina</cp:lastModifiedBy>
  <cp:revision>4</cp:revision>
  <dcterms:created xsi:type="dcterms:W3CDTF">2017-09-17T16:24:51Z</dcterms:created>
  <dcterms:modified xsi:type="dcterms:W3CDTF">2017-09-17T16:46:33Z</dcterms:modified>
</cp:coreProperties>
</file>