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2ADEDD-DC94-4758-AE7E-83B98755F423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626036D-5EC8-467D-B809-712B25002D3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Syntax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Lecture</a:t>
            </a:r>
            <a:r>
              <a:rPr lang="hu-HU" dirty="0" smtClean="0"/>
              <a:t> 2</a:t>
            </a:r>
          </a:p>
          <a:p>
            <a:r>
              <a:rPr lang="hu-HU" dirty="0" smtClean="0"/>
              <a:t>Krisztina Szécsényi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99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Revision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X-bar</a:t>
            </a:r>
            <a:r>
              <a:rPr lang="hu-HU" dirty="0" smtClean="0"/>
              <a:t> </a:t>
            </a:r>
            <a:r>
              <a:rPr lang="hu-HU" dirty="0" err="1" smtClean="0"/>
              <a:t>Theory</a:t>
            </a:r>
            <a:r>
              <a:rPr lang="hu-HU" dirty="0" smtClean="0"/>
              <a:t>: 3 </a:t>
            </a:r>
            <a:r>
              <a:rPr lang="hu-HU" dirty="0" err="1" smtClean="0"/>
              <a:t>structure</a:t>
            </a:r>
            <a:r>
              <a:rPr lang="hu-HU" dirty="0" smtClean="0"/>
              <a:t> building </a:t>
            </a:r>
            <a:r>
              <a:rPr lang="hu-HU" dirty="0" err="1" smtClean="0"/>
              <a:t>rules</a:t>
            </a:r>
            <a:endParaRPr lang="hu-HU" dirty="0" smtClean="0"/>
          </a:p>
          <a:p>
            <a:pPr marL="68580" indent="0">
              <a:buNone/>
            </a:pPr>
            <a:endParaRPr lang="hu-HU" dirty="0"/>
          </a:p>
          <a:p>
            <a:pPr marL="525780" indent="-457200">
              <a:buAutoNum type="arabicPeriod"/>
            </a:pPr>
            <a:r>
              <a:rPr lang="hu-HU" dirty="0" err="1" smtClean="0"/>
              <a:t>Specifier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r>
              <a:rPr lang="hu-HU" dirty="0" smtClean="0"/>
              <a:t>: 		XP </a:t>
            </a:r>
            <a:r>
              <a:rPr lang="hu-HU" dirty="0" smtClean="0">
                <a:latin typeface="Calibri"/>
                <a:cs typeface="Calibri"/>
              </a:rPr>
              <a:t>→ </a:t>
            </a:r>
            <a:r>
              <a:rPr lang="hu-HU" dirty="0" err="1" smtClean="0">
                <a:latin typeface="Calibri"/>
                <a:cs typeface="Calibri"/>
              </a:rPr>
              <a:t>Specifier</a:t>
            </a:r>
            <a:r>
              <a:rPr lang="hu-HU" dirty="0" smtClean="0">
                <a:latin typeface="Calibri"/>
                <a:cs typeface="Calibri"/>
              </a:rPr>
              <a:t> X’</a:t>
            </a:r>
          </a:p>
          <a:p>
            <a:pPr marL="525780" indent="-457200">
              <a:buAutoNum type="arabicPeriod"/>
            </a:pPr>
            <a:r>
              <a:rPr lang="hu-HU" dirty="0" err="1" smtClean="0">
                <a:latin typeface="Calibri"/>
                <a:cs typeface="Calibri"/>
              </a:rPr>
              <a:t>Complement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rule</a:t>
            </a:r>
            <a:r>
              <a:rPr lang="hu-HU" dirty="0" smtClean="0">
                <a:latin typeface="Calibri"/>
                <a:cs typeface="Calibri"/>
              </a:rPr>
              <a:t>: 	X’ → </a:t>
            </a:r>
            <a:r>
              <a:rPr lang="hu-HU" dirty="0" err="1" smtClean="0">
                <a:latin typeface="Calibri"/>
                <a:cs typeface="Calibri"/>
              </a:rPr>
              <a:t>X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Complement</a:t>
            </a:r>
            <a:endParaRPr lang="hu-HU" dirty="0" smtClean="0">
              <a:latin typeface="Calibri"/>
              <a:cs typeface="Calibri"/>
            </a:endParaRPr>
          </a:p>
          <a:p>
            <a:pPr marL="525780" indent="-457200">
              <a:buAutoNum type="arabicPeriod"/>
            </a:pPr>
            <a:endParaRPr lang="hu-HU" dirty="0">
              <a:latin typeface="Calibri"/>
              <a:cs typeface="Calibri"/>
            </a:endParaRP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Both </a:t>
            </a:r>
            <a:r>
              <a:rPr lang="hu-HU" dirty="0" err="1" smtClean="0">
                <a:latin typeface="Calibri"/>
                <a:cs typeface="Calibri"/>
              </a:rPr>
              <a:t>rules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obligatory</a:t>
            </a:r>
            <a:r>
              <a:rPr lang="hu-HU" dirty="0" smtClean="0">
                <a:latin typeface="Calibri"/>
                <a:cs typeface="Calibri"/>
              </a:rPr>
              <a:t> (1. </a:t>
            </a:r>
            <a:r>
              <a:rPr lang="hu-HU" dirty="0" err="1" smtClean="0">
                <a:latin typeface="Calibri"/>
                <a:cs typeface="Calibri"/>
              </a:rPr>
              <a:t>introduces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phrase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level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constituent</a:t>
            </a:r>
            <a:r>
              <a:rPr lang="hu-HU" dirty="0" smtClean="0">
                <a:latin typeface="Calibri"/>
                <a:cs typeface="Calibri"/>
              </a:rPr>
              <a:t>, 2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head</a:t>
            </a:r>
            <a:r>
              <a:rPr lang="hu-HU" dirty="0" smtClean="0">
                <a:latin typeface="Calibri"/>
                <a:cs typeface="Calibri"/>
              </a:rPr>
              <a:t> of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phrase</a:t>
            </a:r>
            <a:r>
              <a:rPr lang="hu-HU" dirty="0" smtClean="0">
                <a:latin typeface="Calibri"/>
                <a:cs typeface="Calibri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1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r>
              <a:rPr lang="hu-HU" dirty="0" smtClean="0"/>
              <a:t>: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adjunct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err="1" smtClean="0"/>
              <a:t>Simplified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BESE pp. 96-100):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smtClean="0"/>
              <a:t>3. XP </a:t>
            </a:r>
            <a:r>
              <a:rPr lang="hu-HU" dirty="0" smtClean="0">
                <a:latin typeface="Calibri"/>
                <a:cs typeface="Calibri"/>
              </a:rPr>
              <a:t>→ </a:t>
            </a:r>
            <a:r>
              <a:rPr lang="hu-HU" dirty="0" err="1" smtClean="0">
                <a:latin typeface="Calibri"/>
                <a:cs typeface="Calibri"/>
              </a:rPr>
              <a:t>XP</a:t>
            </a:r>
            <a:r>
              <a:rPr lang="hu-HU" dirty="0" smtClean="0">
                <a:latin typeface="Calibri"/>
                <a:cs typeface="Calibri"/>
              </a:rPr>
              <a:t>, </a:t>
            </a:r>
            <a:r>
              <a:rPr lang="hu-HU" dirty="0" err="1" smtClean="0">
                <a:latin typeface="Calibri"/>
                <a:cs typeface="Calibri"/>
              </a:rPr>
              <a:t>Adjunct</a:t>
            </a:r>
            <a:r>
              <a:rPr lang="hu-HU" dirty="0" smtClean="0">
                <a:latin typeface="Calibri"/>
                <a:cs typeface="Calibri"/>
              </a:rPr>
              <a:t>			</a:t>
            </a:r>
            <a:r>
              <a:rPr lang="hu-HU" dirty="0" err="1" smtClean="0">
                <a:latin typeface="Calibri"/>
                <a:cs typeface="Calibri"/>
              </a:rPr>
              <a:t>recursive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rule</a:t>
            </a:r>
            <a:endParaRPr lang="hu-HU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hu-HU" dirty="0">
              <a:latin typeface="Calibri"/>
              <a:cs typeface="Calibri"/>
            </a:endParaRPr>
          </a:p>
          <a:p>
            <a:pPr marL="68580" indent="0">
              <a:buNone/>
            </a:pPr>
            <a:r>
              <a:rPr lang="hu-HU" dirty="0" err="1" smtClean="0">
                <a:latin typeface="Calibri"/>
                <a:cs typeface="Calibri"/>
              </a:rPr>
              <a:t>Comma</a:t>
            </a:r>
            <a:r>
              <a:rPr lang="hu-HU" dirty="0" smtClean="0">
                <a:latin typeface="Calibri"/>
                <a:cs typeface="Calibri"/>
              </a:rPr>
              <a:t>: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order</a:t>
            </a:r>
            <a:r>
              <a:rPr lang="hu-HU" dirty="0" smtClean="0">
                <a:latin typeface="Calibri"/>
                <a:cs typeface="Calibri"/>
              </a:rPr>
              <a:t> of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constituents</a:t>
            </a:r>
            <a:r>
              <a:rPr lang="hu-HU" dirty="0" smtClean="0">
                <a:latin typeface="Calibri"/>
                <a:cs typeface="Calibri"/>
              </a:rPr>
              <a:t> is </a:t>
            </a:r>
            <a:r>
              <a:rPr lang="hu-HU" dirty="0" err="1" smtClean="0">
                <a:latin typeface="Calibri"/>
                <a:cs typeface="Calibri"/>
              </a:rPr>
              <a:t>not</a:t>
            </a:r>
            <a:r>
              <a:rPr lang="hu-HU" dirty="0" smtClean="0">
                <a:latin typeface="Calibri"/>
                <a:cs typeface="Calibri"/>
              </a:rPr>
              <a:t> fixed (</a:t>
            </a:r>
            <a:r>
              <a:rPr lang="hu-HU" dirty="0" err="1" smtClean="0">
                <a:latin typeface="Calibri"/>
                <a:cs typeface="Calibri"/>
              </a:rPr>
              <a:t>as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opposed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to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first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two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rules</a:t>
            </a:r>
            <a:r>
              <a:rPr lang="hu-HU" dirty="0" smtClean="0">
                <a:latin typeface="Calibri"/>
                <a:cs typeface="Calibri"/>
              </a:rPr>
              <a:t>)</a:t>
            </a:r>
          </a:p>
          <a:p>
            <a:pPr marL="68580" indent="0">
              <a:buNone/>
            </a:pPr>
            <a:endParaRPr lang="hu-HU" dirty="0">
              <a:latin typeface="Calibri"/>
              <a:cs typeface="Calibri"/>
            </a:endParaRPr>
          </a:p>
          <a:p>
            <a:pPr marL="68580" indent="0">
              <a:buNone/>
            </a:pPr>
            <a:r>
              <a:rPr lang="hu-HU" dirty="0" err="1" smtClean="0">
                <a:latin typeface="Calibri"/>
                <a:cs typeface="Calibri"/>
              </a:rPr>
              <a:t>Optional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rule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5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AutoNum type="arabicPeriod"/>
            </a:pPr>
            <a:r>
              <a:rPr lang="hu-HU" dirty="0" err="1"/>
              <a:t>Specifier</a:t>
            </a:r>
            <a:r>
              <a:rPr lang="hu-HU" dirty="0"/>
              <a:t> </a:t>
            </a:r>
            <a:r>
              <a:rPr lang="hu-HU" dirty="0" err="1"/>
              <a:t>rule</a:t>
            </a:r>
            <a:r>
              <a:rPr lang="hu-HU" dirty="0"/>
              <a:t>: 		XP </a:t>
            </a:r>
            <a:r>
              <a:rPr lang="hu-HU" dirty="0">
                <a:latin typeface="Calibri"/>
                <a:cs typeface="Calibri"/>
              </a:rPr>
              <a:t>→ </a:t>
            </a:r>
            <a:r>
              <a:rPr lang="hu-HU" dirty="0" err="1">
                <a:latin typeface="Calibri"/>
                <a:cs typeface="Calibri"/>
              </a:rPr>
              <a:t>Specifier</a:t>
            </a:r>
            <a:r>
              <a:rPr lang="hu-HU" dirty="0">
                <a:latin typeface="Calibri"/>
                <a:cs typeface="Calibri"/>
              </a:rPr>
              <a:t> X’</a:t>
            </a:r>
          </a:p>
          <a:p>
            <a:pPr marL="525780" indent="-457200">
              <a:buAutoNum type="arabicPeriod"/>
            </a:pPr>
            <a:r>
              <a:rPr lang="hu-HU" dirty="0" err="1">
                <a:latin typeface="Calibri"/>
                <a:cs typeface="Calibri"/>
              </a:rPr>
              <a:t>Complement</a:t>
            </a:r>
            <a:r>
              <a:rPr lang="hu-HU" dirty="0">
                <a:latin typeface="Calibri"/>
                <a:cs typeface="Calibri"/>
              </a:rPr>
              <a:t> </a:t>
            </a:r>
            <a:r>
              <a:rPr lang="hu-HU" dirty="0" err="1">
                <a:latin typeface="Calibri"/>
                <a:cs typeface="Calibri"/>
              </a:rPr>
              <a:t>rule</a:t>
            </a:r>
            <a:r>
              <a:rPr lang="hu-HU" dirty="0">
                <a:latin typeface="Calibri"/>
                <a:cs typeface="Calibri"/>
              </a:rPr>
              <a:t>: 	X’ → </a:t>
            </a:r>
            <a:r>
              <a:rPr lang="hu-HU" dirty="0" err="1">
                <a:latin typeface="Calibri"/>
                <a:cs typeface="Calibri"/>
              </a:rPr>
              <a:t>X</a:t>
            </a:r>
            <a:r>
              <a:rPr lang="hu-HU" dirty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Complement</a:t>
            </a:r>
            <a:endParaRPr lang="hu-HU" dirty="0" smtClean="0">
              <a:latin typeface="Calibri"/>
              <a:cs typeface="Calibri"/>
            </a:endParaRPr>
          </a:p>
          <a:p>
            <a:pPr marL="525780" indent="-457200">
              <a:buAutoNum type="arabicPeriod"/>
            </a:pPr>
            <a:r>
              <a:rPr lang="hu-HU" dirty="0" err="1" smtClean="0"/>
              <a:t>Adjunct</a:t>
            </a:r>
            <a:r>
              <a:rPr lang="hu-HU" dirty="0" smtClean="0"/>
              <a:t> </a:t>
            </a:r>
            <a:r>
              <a:rPr lang="hu-HU" dirty="0" err="1" smtClean="0"/>
              <a:t>rule</a:t>
            </a:r>
            <a:r>
              <a:rPr lang="hu-HU" dirty="0" smtClean="0"/>
              <a:t>:		XP </a:t>
            </a:r>
            <a:r>
              <a:rPr lang="hu-HU" dirty="0">
                <a:latin typeface="Calibri"/>
                <a:cs typeface="Calibri"/>
              </a:rPr>
              <a:t>→ XP, </a:t>
            </a:r>
            <a:r>
              <a:rPr lang="hu-HU" dirty="0" err="1">
                <a:latin typeface="Calibri"/>
                <a:cs typeface="Calibri"/>
              </a:rPr>
              <a:t>Adjunct</a:t>
            </a:r>
            <a:r>
              <a:rPr lang="hu-HU" dirty="0">
                <a:latin typeface="Calibri"/>
                <a:cs typeface="Calibri"/>
              </a:rPr>
              <a:t>	</a:t>
            </a:r>
            <a:endParaRPr lang="hu-HU" dirty="0" smtClean="0">
              <a:latin typeface="Calibri"/>
              <a:cs typeface="Calibri"/>
            </a:endParaRPr>
          </a:p>
          <a:p>
            <a:pPr marL="525780" indent="-457200">
              <a:buAutoNum type="arabicPeriod"/>
            </a:pPr>
            <a:endParaRPr lang="hu-HU" dirty="0">
              <a:latin typeface="Calibri"/>
              <a:cs typeface="Calibri"/>
            </a:endParaRP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The </a:t>
            </a:r>
            <a:r>
              <a:rPr lang="hu-HU" dirty="0" err="1" smtClean="0">
                <a:latin typeface="Calibri"/>
                <a:cs typeface="Calibri"/>
              </a:rPr>
              <a:t>values</a:t>
            </a:r>
            <a:r>
              <a:rPr lang="hu-HU" dirty="0" smtClean="0">
                <a:latin typeface="Calibri"/>
                <a:cs typeface="Calibri"/>
              </a:rPr>
              <a:t> of  X: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functional</a:t>
            </a:r>
            <a:r>
              <a:rPr lang="hu-HU" dirty="0" smtClean="0">
                <a:latin typeface="Calibri"/>
                <a:cs typeface="Calibri"/>
              </a:rPr>
              <a:t> and </a:t>
            </a:r>
            <a:r>
              <a:rPr lang="hu-HU" dirty="0" err="1" smtClean="0">
                <a:latin typeface="Calibri"/>
                <a:cs typeface="Calibri"/>
              </a:rPr>
              <a:t>lexical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categories</a:t>
            </a:r>
            <a:r>
              <a:rPr lang="hu-HU" dirty="0" smtClean="0">
                <a:latin typeface="Calibri"/>
                <a:cs typeface="Calibri"/>
              </a:rPr>
              <a:t> of </a:t>
            </a:r>
            <a:r>
              <a:rPr lang="hu-HU" dirty="0" err="1" smtClean="0">
                <a:latin typeface="Calibri"/>
                <a:cs typeface="Calibri"/>
              </a:rPr>
              <a:t>language</a:t>
            </a:r>
            <a:r>
              <a:rPr lang="hu-HU" dirty="0" smtClean="0">
                <a:latin typeface="Calibri"/>
                <a:cs typeface="Calibri"/>
              </a:rPr>
              <a:t>, </a:t>
            </a:r>
            <a:r>
              <a:rPr lang="hu-HU" dirty="0" err="1" smtClean="0">
                <a:latin typeface="Calibri"/>
                <a:cs typeface="Calibri"/>
              </a:rPr>
              <a:t>see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next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class</a:t>
            </a:r>
            <a:r>
              <a:rPr lang="hu-HU" dirty="0" smtClean="0">
                <a:latin typeface="Calibri"/>
                <a:cs typeface="Calibri"/>
              </a:rPr>
              <a:t>.</a:t>
            </a:r>
          </a:p>
          <a:p>
            <a:pPr marL="68580" indent="0">
              <a:buNone/>
            </a:pPr>
            <a:r>
              <a:rPr lang="hu-HU" dirty="0" err="1" smtClean="0">
                <a:latin typeface="Calibri"/>
                <a:cs typeface="Calibri"/>
              </a:rPr>
              <a:t>Specifiers</a:t>
            </a:r>
            <a:r>
              <a:rPr lang="hu-HU" dirty="0" smtClean="0">
                <a:latin typeface="Calibri"/>
                <a:cs typeface="Calibri"/>
              </a:rPr>
              <a:t>, </a:t>
            </a:r>
            <a:r>
              <a:rPr lang="hu-HU" dirty="0" err="1" smtClean="0">
                <a:latin typeface="Calibri"/>
                <a:cs typeface="Calibri"/>
              </a:rPr>
              <a:t>complements</a:t>
            </a:r>
            <a:r>
              <a:rPr lang="hu-HU" dirty="0" smtClean="0">
                <a:latin typeface="Calibri"/>
                <a:cs typeface="Calibri"/>
              </a:rPr>
              <a:t>, </a:t>
            </a:r>
            <a:r>
              <a:rPr lang="hu-HU" dirty="0" err="1" smtClean="0">
                <a:latin typeface="Calibri"/>
                <a:cs typeface="Calibri"/>
              </a:rPr>
              <a:t>adjuncts</a:t>
            </a:r>
            <a:r>
              <a:rPr lang="hu-HU" dirty="0" smtClean="0">
                <a:latin typeface="Calibri"/>
                <a:cs typeface="Calibri"/>
              </a:rPr>
              <a:t>: </a:t>
            </a:r>
            <a:r>
              <a:rPr lang="hu-HU" dirty="0" err="1" smtClean="0">
                <a:latin typeface="Calibri"/>
                <a:cs typeface="Calibri"/>
              </a:rPr>
              <a:t>also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phrases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with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their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own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internal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structure</a:t>
            </a:r>
            <a:r>
              <a:rPr lang="hu-HU" dirty="0" smtClean="0">
                <a:latin typeface="Calibri"/>
                <a:cs typeface="Calibri"/>
              </a:rPr>
              <a:t> → </a:t>
            </a:r>
            <a:r>
              <a:rPr lang="hu-HU" dirty="0" err="1" smtClean="0">
                <a:latin typeface="Calibri"/>
                <a:cs typeface="Calibri"/>
              </a:rPr>
              <a:t>complexity</a:t>
            </a:r>
            <a:endParaRPr lang="hu-HU" dirty="0">
              <a:latin typeface="Calibri"/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0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42</Words>
  <Application>Microsoft Office PowerPoint</Application>
  <PresentationFormat>Diavetítés a képernyőre (4:3 oldalarány)</PresentationFormat>
  <Paragraphs>24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Austin</vt:lpstr>
      <vt:lpstr>Syntax</vt:lpstr>
      <vt:lpstr>Revision</vt:lpstr>
      <vt:lpstr>The third rule: the adjunct rule</vt:lpstr>
      <vt:lpstr>PowerPoint bemutató</vt:lpstr>
    </vt:vector>
  </TitlesOfParts>
  <Company>SZTE IEAS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Szécsényi Krisztina</dc:creator>
  <cp:lastModifiedBy>Szécsényi Krisztina</cp:lastModifiedBy>
  <cp:revision>4</cp:revision>
  <dcterms:created xsi:type="dcterms:W3CDTF">2017-09-17T16:24:51Z</dcterms:created>
  <dcterms:modified xsi:type="dcterms:W3CDTF">2017-09-17T16:46:33Z</dcterms:modified>
</cp:coreProperties>
</file>