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9ECB03B-7F9C-413E-90AD-090D66562612}" type="datetimeFigureOut">
              <a:rPr lang="en-GB" smtClean="0"/>
              <a:t>01/10/2017</a:t>
            </a:fld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49A2A7E-1B7D-4A72-AF7F-06683593B95D}" type="slidenum">
              <a:rPr lang="en-GB" smtClean="0"/>
              <a:t>‹#›</a:t>
            </a:fld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B03B-7F9C-413E-90AD-090D66562612}" type="datetimeFigureOut">
              <a:rPr lang="en-GB" smtClean="0"/>
              <a:t>01/10/2017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A2A7E-1B7D-4A72-AF7F-06683593B95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B03B-7F9C-413E-90AD-090D66562612}" type="datetimeFigureOut">
              <a:rPr lang="en-GB" smtClean="0"/>
              <a:t>01/10/2017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A2A7E-1B7D-4A72-AF7F-06683593B95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B03B-7F9C-413E-90AD-090D66562612}" type="datetimeFigureOut">
              <a:rPr lang="en-GB" smtClean="0"/>
              <a:t>01/10/2017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A2A7E-1B7D-4A72-AF7F-06683593B95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B03B-7F9C-413E-90AD-090D66562612}" type="datetimeFigureOut">
              <a:rPr lang="en-GB" smtClean="0"/>
              <a:t>01/10/2017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A2A7E-1B7D-4A72-AF7F-06683593B95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B03B-7F9C-413E-90AD-090D66562612}" type="datetimeFigureOut">
              <a:rPr lang="en-GB" smtClean="0"/>
              <a:t>01/10/2017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A2A7E-1B7D-4A72-AF7F-06683593B95D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B03B-7F9C-413E-90AD-090D66562612}" type="datetimeFigureOut">
              <a:rPr lang="en-GB" smtClean="0"/>
              <a:t>01/10/2017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A2A7E-1B7D-4A72-AF7F-06683593B95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B03B-7F9C-413E-90AD-090D66562612}" type="datetimeFigureOut">
              <a:rPr lang="en-GB" smtClean="0"/>
              <a:t>01/10/2017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A2A7E-1B7D-4A72-AF7F-06683593B95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B03B-7F9C-413E-90AD-090D66562612}" type="datetimeFigureOut">
              <a:rPr lang="en-GB" smtClean="0"/>
              <a:t>01/10/2017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A2A7E-1B7D-4A72-AF7F-06683593B95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B03B-7F9C-413E-90AD-090D66562612}" type="datetimeFigureOut">
              <a:rPr lang="en-GB" smtClean="0"/>
              <a:t>01/10/2017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A2A7E-1B7D-4A72-AF7F-06683593B95D}" type="slidenum">
              <a:rPr lang="en-GB" smtClean="0"/>
              <a:t>‹#›</a:t>
            </a:fld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B03B-7F9C-413E-90AD-090D66562612}" type="datetimeFigureOut">
              <a:rPr lang="en-GB" smtClean="0"/>
              <a:t>01/10/2017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A2A7E-1B7D-4A72-AF7F-06683593B95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9ECB03B-7F9C-413E-90AD-090D66562612}" type="datetimeFigureOut">
              <a:rPr lang="en-GB" smtClean="0"/>
              <a:t>01/10/2017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49A2A7E-1B7D-4A72-AF7F-06683593B95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err="1" smtClean="0"/>
              <a:t>Syntax</a:t>
            </a:r>
            <a:endParaRPr lang="en-GB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err="1" smtClean="0"/>
              <a:t>Lecture</a:t>
            </a:r>
            <a:r>
              <a:rPr lang="hu-HU" dirty="0" smtClean="0"/>
              <a:t> 4</a:t>
            </a:r>
          </a:p>
          <a:p>
            <a:r>
              <a:rPr lang="hu-HU" dirty="0" smtClean="0"/>
              <a:t>Krisztina Szécsényi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128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Possessive</a:t>
            </a:r>
            <a:r>
              <a:rPr lang="hu-HU" dirty="0" smtClean="0"/>
              <a:t> </a:t>
            </a:r>
            <a:r>
              <a:rPr lang="hu-HU" dirty="0" err="1" smtClean="0"/>
              <a:t>DPs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hu-HU" dirty="0" err="1" smtClean="0"/>
              <a:t>Possession</a:t>
            </a:r>
            <a:r>
              <a:rPr lang="hu-HU" dirty="0" smtClean="0"/>
              <a:t>: a </a:t>
            </a:r>
            <a:r>
              <a:rPr lang="hu-HU" dirty="0" err="1" smtClean="0"/>
              <a:t>relationship</a:t>
            </a:r>
            <a:r>
              <a:rPr lang="hu-HU" dirty="0" smtClean="0"/>
              <a:t> </a:t>
            </a:r>
            <a:r>
              <a:rPr lang="hu-HU" dirty="0" err="1" smtClean="0"/>
              <a:t>between</a:t>
            </a:r>
            <a:r>
              <a:rPr lang="hu-HU" dirty="0" smtClean="0"/>
              <a:t> </a:t>
            </a:r>
            <a:r>
              <a:rPr lang="hu-HU" dirty="0" err="1" smtClean="0"/>
              <a:t>a</a:t>
            </a:r>
            <a:r>
              <a:rPr lang="hu-HU" dirty="0" smtClean="0"/>
              <a:t> </a:t>
            </a:r>
            <a:r>
              <a:rPr lang="hu-HU" dirty="0" err="1" smtClean="0"/>
              <a:t>possessor</a:t>
            </a:r>
            <a:r>
              <a:rPr lang="hu-HU" dirty="0" smtClean="0"/>
              <a:t> and a </a:t>
            </a:r>
            <a:r>
              <a:rPr lang="hu-HU" dirty="0" err="1" smtClean="0"/>
              <a:t>possessed</a:t>
            </a:r>
            <a:r>
              <a:rPr lang="hu-HU" dirty="0" smtClean="0"/>
              <a:t> </a:t>
            </a:r>
            <a:r>
              <a:rPr lang="hu-HU" dirty="0" err="1" smtClean="0"/>
              <a:t>item</a:t>
            </a:r>
            <a:r>
              <a:rPr lang="hu-HU" dirty="0" smtClean="0"/>
              <a:t>:</a:t>
            </a:r>
          </a:p>
          <a:p>
            <a:endParaRPr lang="hu-HU" dirty="0"/>
          </a:p>
          <a:p>
            <a:pPr marL="68580" indent="0">
              <a:buNone/>
            </a:pPr>
            <a:r>
              <a:rPr lang="hu-HU" i="1" dirty="0" smtClean="0"/>
              <a:t>Peter’s/The </a:t>
            </a:r>
            <a:r>
              <a:rPr lang="hu-HU" i="1" dirty="0" err="1" smtClean="0"/>
              <a:t>student</a:t>
            </a:r>
            <a:r>
              <a:rPr lang="hu-HU" i="1" dirty="0" smtClean="0"/>
              <a:t>’s </a:t>
            </a:r>
            <a:r>
              <a:rPr lang="hu-HU" i="1" dirty="0" err="1" smtClean="0"/>
              <a:t>letter</a:t>
            </a:r>
            <a:r>
              <a:rPr lang="hu-HU" i="1" dirty="0" smtClean="0"/>
              <a:t> (</a:t>
            </a:r>
            <a:r>
              <a:rPr lang="hu-HU" i="1" dirty="0" err="1" smtClean="0"/>
              <a:t>arrived</a:t>
            </a:r>
            <a:r>
              <a:rPr lang="hu-HU" i="1" dirty="0" smtClean="0"/>
              <a:t>).</a:t>
            </a:r>
          </a:p>
          <a:p>
            <a:pPr marL="68580" indent="0">
              <a:buNone/>
            </a:pPr>
            <a:endParaRPr lang="hu-HU" i="1" dirty="0"/>
          </a:p>
          <a:p>
            <a:pPr marL="68580" indent="0">
              <a:buNone/>
            </a:pPr>
            <a:r>
              <a:rPr lang="hu-HU" dirty="0" err="1" smtClean="0"/>
              <a:t>Two</a:t>
            </a:r>
            <a:r>
              <a:rPr lang="hu-HU" dirty="0" smtClean="0"/>
              <a:t> </a:t>
            </a:r>
            <a:r>
              <a:rPr lang="hu-HU" dirty="0" err="1" smtClean="0"/>
              <a:t>DPs</a:t>
            </a:r>
            <a:r>
              <a:rPr lang="hu-HU" dirty="0" smtClean="0"/>
              <a:t>? </a:t>
            </a:r>
            <a:r>
              <a:rPr lang="hu-HU" dirty="0" err="1" smtClean="0"/>
              <a:t>Substitution</a:t>
            </a:r>
            <a:r>
              <a:rPr lang="hu-HU" dirty="0" smtClean="0"/>
              <a:t>:</a:t>
            </a:r>
          </a:p>
          <a:p>
            <a:pPr marL="68580" indent="0">
              <a:buNone/>
            </a:pPr>
            <a:r>
              <a:rPr lang="hu-HU" i="1" dirty="0" err="1" smtClean="0"/>
              <a:t>It</a:t>
            </a:r>
            <a:r>
              <a:rPr lang="hu-HU" i="1" dirty="0" smtClean="0"/>
              <a:t> </a:t>
            </a:r>
            <a:r>
              <a:rPr lang="hu-HU" i="1" dirty="0" err="1" smtClean="0"/>
              <a:t>arrived</a:t>
            </a:r>
            <a:r>
              <a:rPr lang="hu-HU" i="1" dirty="0" smtClean="0"/>
              <a:t>.</a:t>
            </a:r>
          </a:p>
          <a:p>
            <a:pPr marL="68580" indent="0">
              <a:buNone/>
            </a:pPr>
            <a:endParaRPr lang="hu-HU" i="1" dirty="0" smtClean="0"/>
          </a:p>
          <a:p>
            <a:pPr marL="68580" indent="0">
              <a:buNone/>
            </a:pPr>
            <a:r>
              <a:rPr lang="hu-HU" dirty="0" smtClean="0">
                <a:latin typeface="Calibri"/>
                <a:cs typeface="Calibri"/>
              </a:rPr>
              <a:t>→ </a:t>
            </a:r>
            <a:r>
              <a:rPr lang="hu-HU" dirty="0" err="1" smtClean="0">
                <a:latin typeface="Calibri"/>
                <a:cs typeface="Calibri"/>
              </a:rPr>
              <a:t>the</a:t>
            </a:r>
            <a:r>
              <a:rPr lang="hu-HU" dirty="0" smtClean="0">
                <a:latin typeface="Calibri"/>
                <a:cs typeface="Calibri"/>
              </a:rPr>
              <a:t> </a:t>
            </a:r>
            <a:r>
              <a:rPr lang="hu-HU" dirty="0" err="1" smtClean="0">
                <a:latin typeface="Calibri"/>
                <a:cs typeface="Calibri"/>
              </a:rPr>
              <a:t>possessor</a:t>
            </a:r>
            <a:r>
              <a:rPr lang="hu-HU" dirty="0" smtClean="0">
                <a:latin typeface="Calibri"/>
                <a:cs typeface="Calibri"/>
              </a:rPr>
              <a:t> is </a:t>
            </a:r>
            <a:r>
              <a:rPr lang="hu-HU" dirty="0" err="1" smtClean="0">
                <a:latin typeface="Calibri"/>
                <a:cs typeface="Calibri"/>
              </a:rPr>
              <a:t>embedded</a:t>
            </a:r>
            <a:r>
              <a:rPr lang="hu-HU" dirty="0" smtClean="0">
                <a:latin typeface="Calibri"/>
                <a:cs typeface="Calibri"/>
              </a:rPr>
              <a:t> </a:t>
            </a:r>
            <a:r>
              <a:rPr lang="hu-HU" dirty="0" err="1" smtClean="0">
                <a:latin typeface="Calibri"/>
                <a:cs typeface="Calibri"/>
              </a:rPr>
              <a:t>in</a:t>
            </a:r>
            <a:r>
              <a:rPr lang="hu-HU" dirty="0" smtClean="0">
                <a:latin typeface="Calibri"/>
                <a:cs typeface="Calibri"/>
              </a:rPr>
              <a:t> </a:t>
            </a:r>
            <a:r>
              <a:rPr lang="hu-HU" dirty="0" err="1" smtClean="0">
                <a:latin typeface="Calibri"/>
                <a:cs typeface="Calibri"/>
              </a:rPr>
              <a:t>the</a:t>
            </a:r>
            <a:r>
              <a:rPr lang="hu-HU" dirty="0" smtClean="0">
                <a:latin typeface="Calibri"/>
                <a:cs typeface="Calibri"/>
              </a:rPr>
              <a:t> DP </a:t>
            </a:r>
            <a:r>
              <a:rPr lang="hu-HU" dirty="0" err="1" smtClean="0">
                <a:latin typeface="Calibri"/>
                <a:cs typeface="Calibri"/>
              </a:rPr>
              <a:t>headed</a:t>
            </a:r>
            <a:r>
              <a:rPr lang="hu-HU" dirty="0" smtClean="0">
                <a:latin typeface="Calibri"/>
                <a:cs typeface="Calibri"/>
              </a:rPr>
              <a:t> </a:t>
            </a:r>
            <a:r>
              <a:rPr lang="hu-HU" dirty="0" err="1" smtClean="0">
                <a:latin typeface="Calibri"/>
                <a:cs typeface="Calibri"/>
              </a:rPr>
              <a:t>by</a:t>
            </a:r>
            <a:r>
              <a:rPr lang="hu-HU" dirty="0" smtClean="0">
                <a:latin typeface="Calibri"/>
                <a:cs typeface="Calibri"/>
              </a:rPr>
              <a:t> </a:t>
            </a:r>
            <a:r>
              <a:rPr lang="hu-HU" dirty="0" err="1" smtClean="0">
                <a:latin typeface="Calibri"/>
                <a:cs typeface="Calibri"/>
              </a:rPr>
              <a:t>the</a:t>
            </a:r>
            <a:r>
              <a:rPr lang="hu-HU" dirty="0" smtClean="0">
                <a:latin typeface="Calibri"/>
                <a:cs typeface="Calibri"/>
              </a:rPr>
              <a:t> </a:t>
            </a:r>
            <a:r>
              <a:rPr lang="hu-HU" dirty="0" err="1" smtClean="0">
                <a:latin typeface="Calibri"/>
                <a:cs typeface="Calibri"/>
              </a:rPr>
              <a:t>possessee</a:t>
            </a:r>
            <a:r>
              <a:rPr lang="hu-HU" dirty="0" smtClean="0">
                <a:latin typeface="Calibri"/>
                <a:cs typeface="Calibri"/>
              </a:rPr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0761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Possessive</a:t>
            </a:r>
            <a:r>
              <a:rPr lang="hu-HU" dirty="0" smtClean="0"/>
              <a:t> </a:t>
            </a:r>
            <a:r>
              <a:rPr lang="hu-HU" dirty="0" err="1" smtClean="0"/>
              <a:t>DPs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hu-HU" dirty="0" err="1" smtClean="0"/>
              <a:t>Complementary</a:t>
            </a:r>
            <a:r>
              <a:rPr lang="hu-HU" dirty="0" smtClean="0"/>
              <a:t> </a:t>
            </a:r>
            <a:r>
              <a:rPr lang="hu-HU" dirty="0" err="1" smtClean="0"/>
              <a:t>distribution</a:t>
            </a:r>
            <a:r>
              <a:rPr lang="hu-HU" dirty="0" smtClean="0"/>
              <a:t> </a:t>
            </a:r>
            <a:r>
              <a:rPr lang="hu-HU" dirty="0" err="1" smtClean="0"/>
              <a:t>between</a:t>
            </a:r>
            <a:r>
              <a:rPr lang="hu-HU" dirty="0" smtClean="0"/>
              <a:t> </a:t>
            </a:r>
            <a:r>
              <a:rPr lang="hu-HU" dirty="0" err="1" smtClean="0"/>
              <a:t>determiners</a:t>
            </a:r>
            <a:r>
              <a:rPr lang="hu-HU" dirty="0" smtClean="0"/>
              <a:t> and </a:t>
            </a:r>
            <a:r>
              <a:rPr lang="hu-HU" dirty="0" err="1" smtClean="0"/>
              <a:t>possessors</a:t>
            </a:r>
            <a:r>
              <a:rPr lang="hu-HU" dirty="0" smtClean="0"/>
              <a:t>:</a:t>
            </a:r>
          </a:p>
          <a:p>
            <a:pPr marL="68580" indent="0">
              <a:buNone/>
            </a:pPr>
            <a:endParaRPr lang="hu-HU" dirty="0"/>
          </a:p>
          <a:p>
            <a:pPr marL="68580" indent="0">
              <a:buNone/>
            </a:pPr>
            <a:r>
              <a:rPr lang="hu-HU" i="1" dirty="0" smtClean="0"/>
              <a:t>*Peter’s </a:t>
            </a:r>
            <a:r>
              <a:rPr lang="hu-HU" i="1" dirty="0" err="1" smtClean="0"/>
              <a:t>the</a:t>
            </a:r>
            <a:r>
              <a:rPr lang="hu-HU" i="1" dirty="0" smtClean="0"/>
              <a:t> </a:t>
            </a:r>
            <a:r>
              <a:rPr lang="hu-HU" i="1" dirty="0" err="1" smtClean="0"/>
              <a:t>letter</a:t>
            </a:r>
            <a:r>
              <a:rPr lang="hu-HU" i="1" dirty="0" smtClean="0"/>
              <a:t>.</a:t>
            </a:r>
          </a:p>
          <a:p>
            <a:pPr marL="68580" indent="0">
              <a:buNone/>
            </a:pPr>
            <a:endParaRPr lang="hu-HU" i="1" dirty="0"/>
          </a:p>
          <a:p>
            <a:pPr marL="68580" indent="0">
              <a:buNone/>
            </a:pPr>
            <a:r>
              <a:rPr lang="hu-HU" dirty="0" err="1" smtClean="0"/>
              <a:t>D-position</a:t>
            </a:r>
            <a:r>
              <a:rPr lang="hu-HU" dirty="0" smtClean="0"/>
              <a:t>: </a:t>
            </a:r>
            <a:r>
              <a:rPr lang="hu-HU" dirty="0" err="1" smtClean="0"/>
              <a:t>head</a:t>
            </a:r>
            <a:r>
              <a:rPr lang="hu-HU" dirty="0" smtClean="0"/>
              <a:t> </a:t>
            </a:r>
            <a:r>
              <a:rPr lang="hu-HU" dirty="0" err="1" smtClean="0"/>
              <a:t>position</a:t>
            </a:r>
            <a:endParaRPr lang="hu-HU" dirty="0" smtClean="0"/>
          </a:p>
          <a:p>
            <a:pPr marL="68580" indent="0">
              <a:buNone/>
            </a:pPr>
            <a:r>
              <a:rPr lang="hu-HU" dirty="0" err="1" smtClean="0"/>
              <a:t>Possessors</a:t>
            </a:r>
            <a:r>
              <a:rPr lang="hu-HU" dirty="0" smtClean="0"/>
              <a:t>: </a:t>
            </a:r>
            <a:r>
              <a:rPr lang="hu-HU" dirty="0" err="1" smtClean="0"/>
              <a:t>DPs</a:t>
            </a:r>
            <a:r>
              <a:rPr lang="hu-HU" dirty="0" smtClean="0"/>
              <a:t> </a:t>
            </a:r>
            <a:r>
              <a:rPr lang="hu-HU" sz="3200" dirty="0">
                <a:solidFill>
                  <a:srgbClr val="FF0000"/>
                </a:solidFill>
                <a:sym typeface="Wingdings 3"/>
              </a:rPr>
              <a:t> </a:t>
            </a:r>
            <a:r>
              <a:rPr lang="hu-HU" sz="3200" dirty="0" smtClean="0">
                <a:solidFill>
                  <a:srgbClr val="FF0000"/>
                </a:solidFill>
                <a:sym typeface="Wingdings 3"/>
              </a:rPr>
              <a:t></a:t>
            </a:r>
            <a:r>
              <a:rPr lang="hu-HU" sz="3200" dirty="0">
                <a:solidFill>
                  <a:srgbClr val="FF0000"/>
                </a:solidFill>
                <a:sym typeface="Wingdings 3"/>
              </a:rPr>
              <a:t> </a:t>
            </a:r>
            <a:endParaRPr lang="hu-HU" sz="3200" dirty="0" smtClean="0">
              <a:solidFill>
                <a:srgbClr val="FF0000"/>
              </a:solidFill>
            </a:endParaRPr>
          </a:p>
          <a:p>
            <a:pPr marL="68580" indent="0">
              <a:buNone/>
            </a:pPr>
            <a:endParaRPr lang="hu-HU" dirty="0"/>
          </a:p>
          <a:p>
            <a:pPr marL="68580" indent="0">
              <a:buNone/>
            </a:pPr>
            <a:r>
              <a:rPr lang="hu-HU" dirty="0" err="1" smtClean="0"/>
              <a:t>Possessive</a:t>
            </a:r>
            <a:r>
              <a:rPr lang="hu-HU" dirty="0" smtClean="0"/>
              <a:t> </a:t>
            </a:r>
            <a:r>
              <a:rPr lang="hu-HU" i="1" dirty="0" smtClean="0"/>
              <a:t>’s </a:t>
            </a:r>
            <a:r>
              <a:rPr lang="hu-HU" dirty="0" err="1" smtClean="0"/>
              <a:t>in</a:t>
            </a:r>
            <a:r>
              <a:rPr lang="hu-HU" dirty="0" smtClean="0"/>
              <a:t> D </a:t>
            </a:r>
            <a:r>
              <a:rPr lang="hu-HU" dirty="0" err="1" smtClean="0"/>
              <a:t>preceded</a:t>
            </a:r>
            <a:r>
              <a:rPr lang="hu-HU" dirty="0" smtClean="0"/>
              <a:t> </a:t>
            </a:r>
            <a:r>
              <a:rPr lang="hu-HU" dirty="0" err="1" smtClean="0"/>
              <a:t>by</a:t>
            </a:r>
            <a:r>
              <a:rPr lang="hu-HU" dirty="0" smtClean="0"/>
              <a:t> </a:t>
            </a:r>
            <a:r>
              <a:rPr lang="hu-HU" dirty="0" err="1" smtClean="0"/>
              <a:t>possessor</a:t>
            </a:r>
            <a:r>
              <a:rPr lang="hu-HU" dirty="0" smtClean="0"/>
              <a:t> DP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specifier</a:t>
            </a:r>
            <a:r>
              <a:rPr lang="hu-HU" dirty="0" smtClean="0"/>
              <a:t> </a:t>
            </a:r>
            <a:r>
              <a:rPr lang="hu-HU" dirty="0" err="1" smtClean="0"/>
              <a:t>position</a:t>
            </a: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2273287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err="1" smtClean="0"/>
              <a:t>Rewrite</a:t>
            </a:r>
            <a:r>
              <a:rPr lang="hu-HU" dirty="0" smtClean="0"/>
              <a:t> </a:t>
            </a:r>
            <a:r>
              <a:rPr lang="hu-HU" dirty="0" err="1" smtClean="0"/>
              <a:t>rules</a:t>
            </a:r>
            <a:r>
              <a:rPr lang="hu-HU" dirty="0" smtClean="0"/>
              <a:t> </a:t>
            </a: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possessive</a:t>
            </a:r>
            <a:r>
              <a:rPr lang="hu-HU" dirty="0" smtClean="0"/>
              <a:t> </a:t>
            </a:r>
            <a:r>
              <a:rPr lang="hu-HU" dirty="0" err="1" smtClean="0"/>
              <a:t>DPs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endParaRPr lang="hu-HU" dirty="0" smtClean="0"/>
          </a:p>
          <a:p>
            <a:pPr marL="68580" indent="0">
              <a:buNone/>
            </a:pPr>
            <a:r>
              <a:rPr lang="hu-HU" dirty="0" smtClean="0"/>
              <a:t>DP </a:t>
            </a:r>
            <a:r>
              <a:rPr lang="hu-HU" dirty="0" smtClean="0">
                <a:latin typeface="Calibri"/>
                <a:cs typeface="Calibri"/>
              </a:rPr>
              <a:t>→ </a:t>
            </a:r>
            <a:r>
              <a:rPr lang="hu-HU" dirty="0" err="1" smtClean="0">
                <a:latin typeface="Calibri"/>
                <a:cs typeface="Calibri"/>
              </a:rPr>
              <a:t>DP</a:t>
            </a:r>
            <a:r>
              <a:rPr lang="hu-HU" dirty="0" smtClean="0">
                <a:latin typeface="Calibri"/>
                <a:cs typeface="Calibri"/>
              </a:rPr>
              <a:t> (=</a:t>
            </a:r>
            <a:r>
              <a:rPr lang="hu-HU" dirty="0" err="1" smtClean="0">
                <a:latin typeface="Calibri"/>
                <a:cs typeface="Calibri"/>
              </a:rPr>
              <a:t>possessor</a:t>
            </a:r>
            <a:r>
              <a:rPr lang="hu-HU" dirty="0" smtClean="0">
                <a:latin typeface="Calibri"/>
                <a:cs typeface="Calibri"/>
              </a:rPr>
              <a:t> </a:t>
            </a:r>
            <a:r>
              <a:rPr lang="hu-HU" dirty="0" err="1" smtClean="0">
                <a:latin typeface="Calibri"/>
                <a:cs typeface="Calibri"/>
              </a:rPr>
              <a:t>with</a:t>
            </a:r>
            <a:r>
              <a:rPr lang="hu-HU" dirty="0" smtClean="0">
                <a:latin typeface="Calibri"/>
                <a:cs typeface="Calibri"/>
              </a:rPr>
              <a:t> </a:t>
            </a:r>
            <a:r>
              <a:rPr lang="hu-HU" dirty="0" err="1" smtClean="0">
                <a:latin typeface="Calibri"/>
                <a:cs typeface="Calibri"/>
              </a:rPr>
              <a:t>its</a:t>
            </a:r>
            <a:r>
              <a:rPr lang="hu-HU" dirty="0" smtClean="0">
                <a:latin typeface="Calibri"/>
                <a:cs typeface="Calibri"/>
              </a:rPr>
              <a:t> </a:t>
            </a:r>
            <a:r>
              <a:rPr lang="hu-HU" dirty="0" err="1" smtClean="0">
                <a:latin typeface="Calibri"/>
                <a:cs typeface="Calibri"/>
              </a:rPr>
              <a:t>own</a:t>
            </a:r>
            <a:r>
              <a:rPr lang="hu-HU" dirty="0" smtClean="0">
                <a:latin typeface="Calibri"/>
                <a:cs typeface="Calibri"/>
              </a:rPr>
              <a:t> </a:t>
            </a:r>
            <a:r>
              <a:rPr lang="hu-HU" dirty="0" err="1" smtClean="0">
                <a:latin typeface="Calibri"/>
                <a:cs typeface="Calibri"/>
              </a:rPr>
              <a:t>internal</a:t>
            </a:r>
            <a:r>
              <a:rPr lang="hu-HU" dirty="0" smtClean="0">
                <a:latin typeface="Calibri"/>
                <a:cs typeface="Calibri"/>
              </a:rPr>
              <a:t> </a:t>
            </a:r>
            <a:r>
              <a:rPr lang="hu-HU" dirty="0" err="1" smtClean="0">
                <a:latin typeface="Calibri"/>
                <a:cs typeface="Calibri"/>
              </a:rPr>
              <a:t>str</a:t>
            </a:r>
            <a:r>
              <a:rPr lang="hu-HU" dirty="0" smtClean="0">
                <a:latin typeface="Calibri"/>
                <a:cs typeface="Calibri"/>
              </a:rPr>
              <a:t>.) D’</a:t>
            </a:r>
          </a:p>
          <a:p>
            <a:pPr marL="68580" indent="0">
              <a:buNone/>
            </a:pPr>
            <a:r>
              <a:rPr lang="hu-HU" dirty="0" smtClean="0">
                <a:latin typeface="Calibri"/>
                <a:cs typeface="Calibri"/>
              </a:rPr>
              <a:t>D’ → </a:t>
            </a:r>
            <a:r>
              <a:rPr lang="hu-HU" dirty="0" err="1" smtClean="0">
                <a:latin typeface="Calibri"/>
                <a:cs typeface="Calibri"/>
              </a:rPr>
              <a:t>D</a:t>
            </a:r>
            <a:r>
              <a:rPr lang="hu-HU" dirty="0" smtClean="0">
                <a:latin typeface="Calibri"/>
                <a:cs typeface="Calibri"/>
              </a:rPr>
              <a:t> (=</a:t>
            </a:r>
            <a:r>
              <a:rPr lang="hu-HU" dirty="0" err="1" smtClean="0">
                <a:latin typeface="Calibri"/>
                <a:cs typeface="Calibri"/>
              </a:rPr>
              <a:t>possessive</a:t>
            </a:r>
            <a:r>
              <a:rPr lang="hu-HU" dirty="0" smtClean="0">
                <a:latin typeface="Calibri"/>
                <a:cs typeface="Calibri"/>
              </a:rPr>
              <a:t> marker ’s) NP</a:t>
            </a:r>
          </a:p>
          <a:p>
            <a:pPr marL="68580" indent="0">
              <a:buNone/>
            </a:pPr>
            <a:r>
              <a:rPr lang="hu-HU" dirty="0" smtClean="0">
                <a:latin typeface="Calibri"/>
                <a:cs typeface="Calibri"/>
              </a:rPr>
              <a:t>NP → </a:t>
            </a:r>
            <a:r>
              <a:rPr lang="hu-HU" dirty="0" err="1" smtClean="0">
                <a:latin typeface="Calibri"/>
                <a:cs typeface="Calibri"/>
              </a:rPr>
              <a:t>Specifier</a:t>
            </a:r>
            <a:r>
              <a:rPr lang="hu-HU" dirty="0" smtClean="0">
                <a:latin typeface="Calibri"/>
                <a:cs typeface="Calibri"/>
              </a:rPr>
              <a:t> N’</a:t>
            </a:r>
          </a:p>
          <a:p>
            <a:pPr marL="68580" indent="0">
              <a:buNone/>
            </a:pPr>
            <a:r>
              <a:rPr lang="hu-HU" dirty="0" smtClean="0">
                <a:latin typeface="Calibri"/>
                <a:cs typeface="Calibri"/>
              </a:rPr>
              <a:t>N’ → </a:t>
            </a:r>
            <a:r>
              <a:rPr lang="hu-HU" dirty="0" err="1" smtClean="0">
                <a:latin typeface="Calibri"/>
                <a:cs typeface="Calibri"/>
              </a:rPr>
              <a:t>N</a:t>
            </a:r>
            <a:r>
              <a:rPr lang="hu-HU" dirty="0" smtClean="0">
                <a:latin typeface="Calibri"/>
                <a:cs typeface="Calibri"/>
              </a:rPr>
              <a:t> (=</a:t>
            </a:r>
            <a:r>
              <a:rPr lang="hu-HU" dirty="0" err="1" smtClean="0">
                <a:latin typeface="Calibri"/>
                <a:cs typeface="Calibri"/>
              </a:rPr>
              <a:t>possessee</a:t>
            </a:r>
            <a:r>
              <a:rPr lang="hu-HU" dirty="0" smtClean="0">
                <a:latin typeface="Calibri"/>
                <a:cs typeface="Calibri"/>
              </a:rPr>
              <a:t>) </a:t>
            </a:r>
            <a:r>
              <a:rPr lang="hu-HU" dirty="0" err="1" smtClean="0">
                <a:latin typeface="Calibri"/>
                <a:cs typeface="Calibri"/>
              </a:rPr>
              <a:t>Complement</a:t>
            </a:r>
            <a:endParaRPr lang="hu-HU" dirty="0" smtClean="0">
              <a:latin typeface="Calibri"/>
              <a:cs typeface="Calibri"/>
            </a:endParaRPr>
          </a:p>
          <a:p>
            <a:pPr marL="6858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4159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DP-adjunction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68580" indent="0">
              <a:buNone/>
            </a:pPr>
            <a:r>
              <a:rPr lang="hu-HU" dirty="0" err="1" smtClean="0"/>
              <a:t>Modification</a:t>
            </a:r>
            <a:r>
              <a:rPr lang="hu-HU" dirty="0" smtClean="0"/>
              <a:t> </a:t>
            </a:r>
            <a:r>
              <a:rPr lang="hu-HU" dirty="0" err="1" smtClean="0"/>
              <a:t>by</a:t>
            </a:r>
            <a:r>
              <a:rPr lang="hu-HU" dirty="0" smtClean="0"/>
              <a:t> an </a:t>
            </a:r>
            <a:r>
              <a:rPr lang="hu-HU" dirty="0" err="1" smtClean="0"/>
              <a:t>adverb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presence</a:t>
            </a:r>
            <a:r>
              <a:rPr lang="hu-HU" dirty="0" smtClean="0"/>
              <a:t> of a </a:t>
            </a:r>
            <a:r>
              <a:rPr lang="hu-HU" dirty="0" err="1" smtClean="0"/>
              <a:t>quantificational</a:t>
            </a:r>
            <a:r>
              <a:rPr lang="hu-HU" dirty="0" smtClean="0"/>
              <a:t> </a:t>
            </a:r>
            <a:r>
              <a:rPr lang="hu-HU" dirty="0" err="1" smtClean="0"/>
              <a:t>determiner</a:t>
            </a:r>
            <a:r>
              <a:rPr lang="hu-HU" dirty="0" smtClean="0"/>
              <a:t>:</a:t>
            </a:r>
          </a:p>
          <a:p>
            <a:pPr marL="68580" indent="0">
              <a:buNone/>
            </a:pPr>
            <a:endParaRPr lang="hu-HU" dirty="0"/>
          </a:p>
          <a:p>
            <a:pPr marL="68580" indent="0">
              <a:buNone/>
            </a:pPr>
            <a:r>
              <a:rPr lang="hu-HU" i="1" dirty="0" err="1"/>
              <a:t>n</a:t>
            </a:r>
            <a:r>
              <a:rPr lang="hu-HU" i="1" dirty="0" err="1" smtClean="0"/>
              <a:t>early</a:t>
            </a:r>
            <a:r>
              <a:rPr lang="hu-HU" i="1" dirty="0" smtClean="0"/>
              <a:t> </a:t>
            </a:r>
            <a:r>
              <a:rPr lang="hu-HU" i="1" dirty="0" err="1" smtClean="0"/>
              <a:t>every</a:t>
            </a:r>
            <a:r>
              <a:rPr lang="hu-HU" i="1" dirty="0" smtClean="0"/>
              <a:t> </a:t>
            </a:r>
            <a:r>
              <a:rPr lang="hu-HU" i="1" dirty="0" err="1" smtClean="0"/>
              <a:t>teacher</a:t>
            </a:r>
            <a:r>
              <a:rPr lang="hu-HU" i="1" dirty="0" smtClean="0"/>
              <a:t> of </a:t>
            </a:r>
            <a:r>
              <a:rPr lang="hu-HU" i="1" dirty="0" err="1" smtClean="0"/>
              <a:t>Physics</a:t>
            </a:r>
            <a:endParaRPr lang="hu-HU" i="1" dirty="0" smtClean="0"/>
          </a:p>
          <a:p>
            <a:pPr marL="68580" indent="0">
              <a:buNone/>
            </a:pPr>
            <a:r>
              <a:rPr lang="hu-HU" i="1" dirty="0"/>
              <a:t>a</a:t>
            </a:r>
            <a:r>
              <a:rPr lang="hu-HU" i="1" dirty="0" smtClean="0"/>
              <a:t>lmost John’s </a:t>
            </a:r>
            <a:r>
              <a:rPr lang="hu-HU" i="1" dirty="0" err="1" smtClean="0"/>
              <a:t>whole</a:t>
            </a:r>
            <a:r>
              <a:rPr lang="hu-HU" i="1" dirty="0" smtClean="0"/>
              <a:t> life</a:t>
            </a:r>
            <a:endParaRPr lang="hu-HU" i="1" dirty="0" smtClean="0"/>
          </a:p>
          <a:p>
            <a:pPr marL="68580" indent="0">
              <a:buNone/>
            </a:pPr>
            <a:endParaRPr lang="hu-HU" i="1" dirty="0"/>
          </a:p>
          <a:p>
            <a:pPr marL="68580" indent="0">
              <a:buNone/>
            </a:pPr>
            <a:r>
              <a:rPr lang="hu-HU" dirty="0" smtClean="0"/>
              <a:t>DP </a:t>
            </a:r>
            <a:r>
              <a:rPr lang="hu-HU" dirty="0" smtClean="0">
                <a:latin typeface="Calibri"/>
                <a:cs typeface="Calibri"/>
              </a:rPr>
              <a:t>→ AP (=</a:t>
            </a:r>
            <a:r>
              <a:rPr lang="hu-HU" dirty="0" err="1" smtClean="0">
                <a:latin typeface="Calibri"/>
                <a:cs typeface="Calibri"/>
              </a:rPr>
              <a:t>nearly</a:t>
            </a:r>
            <a:r>
              <a:rPr lang="hu-HU" dirty="0" smtClean="0">
                <a:latin typeface="Calibri"/>
                <a:cs typeface="Calibri"/>
              </a:rPr>
              <a:t>) DP</a:t>
            </a:r>
          </a:p>
          <a:p>
            <a:pPr marL="68580" indent="0">
              <a:buNone/>
            </a:pPr>
            <a:r>
              <a:rPr lang="hu-HU" dirty="0" smtClean="0">
                <a:latin typeface="Calibri"/>
                <a:cs typeface="Calibri"/>
              </a:rPr>
              <a:t>DP → </a:t>
            </a:r>
            <a:r>
              <a:rPr lang="hu-HU" dirty="0" err="1" smtClean="0">
                <a:latin typeface="Calibri"/>
                <a:cs typeface="Calibri"/>
              </a:rPr>
              <a:t>Specifier</a:t>
            </a:r>
            <a:r>
              <a:rPr lang="hu-HU" dirty="0" smtClean="0">
                <a:latin typeface="Calibri"/>
                <a:cs typeface="Calibri"/>
              </a:rPr>
              <a:t> D’</a:t>
            </a:r>
          </a:p>
          <a:p>
            <a:pPr marL="68580" indent="0">
              <a:buNone/>
            </a:pPr>
            <a:r>
              <a:rPr lang="hu-HU" dirty="0" smtClean="0">
                <a:latin typeface="Calibri"/>
                <a:cs typeface="Calibri"/>
              </a:rPr>
              <a:t>D’ → </a:t>
            </a:r>
            <a:r>
              <a:rPr lang="hu-HU" dirty="0" err="1" smtClean="0">
                <a:latin typeface="Calibri"/>
                <a:cs typeface="Calibri"/>
              </a:rPr>
              <a:t>D</a:t>
            </a:r>
            <a:r>
              <a:rPr lang="hu-HU" dirty="0" smtClean="0">
                <a:latin typeface="Calibri"/>
                <a:cs typeface="Calibri"/>
              </a:rPr>
              <a:t> (=</a:t>
            </a:r>
            <a:r>
              <a:rPr lang="hu-HU" dirty="0" err="1" smtClean="0">
                <a:latin typeface="Calibri"/>
                <a:cs typeface="Calibri"/>
              </a:rPr>
              <a:t>every</a:t>
            </a:r>
            <a:r>
              <a:rPr lang="hu-HU" dirty="0" smtClean="0">
                <a:latin typeface="Calibri"/>
                <a:cs typeface="Calibri"/>
              </a:rPr>
              <a:t>) NP</a:t>
            </a:r>
          </a:p>
          <a:p>
            <a:pPr marL="68580" indent="0">
              <a:buNone/>
            </a:pPr>
            <a:r>
              <a:rPr lang="hu-HU" dirty="0" smtClean="0">
                <a:latin typeface="Calibri"/>
                <a:cs typeface="Calibri"/>
              </a:rPr>
              <a:t>NP → </a:t>
            </a:r>
            <a:r>
              <a:rPr lang="hu-HU" dirty="0" err="1" smtClean="0">
                <a:latin typeface="Calibri"/>
                <a:cs typeface="Calibri"/>
              </a:rPr>
              <a:t>Specifier</a:t>
            </a:r>
            <a:r>
              <a:rPr lang="hu-HU" dirty="0" smtClean="0">
                <a:latin typeface="Calibri"/>
                <a:cs typeface="Calibri"/>
              </a:rPr>
              <a:t> N’</a:t>
            </a:r>
          </a:p>
          <a:p>
            <a:pPr marL="68580" indent="0">
              <a:buNone/>
            </a:pPr>
            <a:r>
              <a:rPr lang="hu-HU" dirty="0" smtClean="0">
                <a:latin typeface="Calibri"/>
                <a:cs typeface="Calibri"/>
              </a:rPr>
              <a:t>N’ → </a:t>
            </a:r>
            <a:r>
              <a:rPr lang="hu-HU" dirty="0" err="1" smtClean="0">
                <a:latin typeface="Calibri"/>
                <a:cs typeface="Calibri"/>
              </a:rPr>
              <a:t>N</a:t>
            </a:r>
            <a:r>
              <a:rPr lang="hu-HU" dirty="0" smtClean="0">
                <a:latin typeface="Calibri"/>
                <a:cs typeface="Calibri"/>
              </a:rPr>
              <a:t> PP (=of </a:t>
            </a:r>
            <a:r>
              <a:rPr lang="hu-HU" dirty="0" err="1" smtClean="0">
                <a:latin typeface="Calibri"/>
                <a:cs typeface="Calibri"/>
              </a:rPr>
              <a:t>Physics</a:t>
            </a:r>
            <a:r>
              <a:rPr lang="hu-HU" dirty="0" smtClean="0">
                <a:latin typeface="Calibri"/>
                <a:cs typeface="Calibri"/>
              </a:rPr>
              <a:t>, </a:t>
            </a:r>
            <a:r>
              <a:rPr lang="hu-HU" dirty="0" err="1" smtClean="0">
                <a:latin typeface="Calibri"/>
                <a:cs typeface="Calibri"/>
              </a:rPr>
              <a:t>cf</a:t>
            </a:r>
            <a:r>
              <a:rPr lang="hu-HU" dirty="0" smtClean="0">
                <a:latin typeface="Calibri"/>
                <a:cs typeface="Calibri"/>
              </a:rPr>
              <a:t>. </a:t>
            </a:r>
            <a:r>
              <a:rPr lang="hu-HU" i="1" dirty="0" err="1" smtClean="0">
                <a:latin typeface="Calibri"/>
                <a:cs typeface="Calibri"/>
              </a:rPr>
              <a:t>Teach</a:t>
            </a:r>
            <a:r>
              <a:rPr lang="hu-HU" i="1" dirty="0" smtClean="0">
                <a:latin typeface="Calibri"/>
                <a:cs typeface="Calibri"/>
              </a:rPr>
              <a:t> </a:t>
            </a:r>
            <a:r>
              <a:rPr lang="hu-HU" dirty="0" smtClean="0">
                <a:latin typeface="Calibri"/>
                <a:cs typeface="Calibri"/>
              </a:rPr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6180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48</TotalTime>
  <Words>183</Words>
  <Application>Microsoft Office PowerPoint</Application>
  <PresentationFormat>Diavetítés a képernyőre (4:3 oldalarány)</PresentationFormat>
  <Paragraphs>38</Paragraphs>
  <Slides>5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6" baseType="lpstr">
      <vt:lpstr>Austin</vt:lpstr>
      <vt:lpstr>Syntax</vt:lpstr>
      <vt:lpstr>Possessive DPs</vt:lpstr>
      <vt:lpstr>Possessive DPs</vt:lpstr>
      <vt:lpstr>Rewrite rules for possessive DPs</vt:lpstr>
      <vt:lpstr>DP-adjunction</vt:lpstr>
    </vt:vector>
  </TitlesOfParts>
  <Company>SZTE IEAS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Syntax</dc:title>
  <dc:creator>Szécsényi Krisztina</dc:creator>
  <cp:lastModifiedBy>Szécsényi Krisztina</cp:lastModifiedBy>
  <cp:revision>4</cp:revision>
  <dcterms:created xsi:type="dcterms:W3CDTF">2017-10-01T14:52:44Z</dcterms:created>
  <dcterms:modified xsi:type="dcterms:W3CDTF">2017-10-01T15:42:23Z</dcterms:modified>
</cp:coreProperties>
</file>