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8E2CFE9-208F-4A99-9BE1-A62C9205FBCA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8020E3B-FD9E-4F5B-9E5F-857C00DE505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Syntax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Lecture</a:t>
            </a:r>
            <a:r>
              <a:rPr lang="hu-HU" dirty="0" smtClean="0"/>
              <a:t> 8</a:t>
            </a:r>
          </a:p>
          <a:p>
            <a:r>
              <a:rPr lang="hu-HU" dirty="0" smtClean="0"/>
              <a:t>Krisztina Szécsényi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25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1143000"/>
          </a:xfrm>
        </p:spPr>
        <p:txBody>
          <a:bodyPr/>
          <a:lstStyle/>
          <a:p>
            <a:r>
              <a:rPr lang="hu-HU" dirty="0" err="1" smtClean="0"/>
              <a:t>Verb</a:t>
            </a:r>
            <a:r>
              <a:rPr lang="hu-HU" dirty="0" smtClean="0"/>
              <a:t> </a:t>
            </a:r>
            <a:r>
              <a:rPr lang="hu-HU" dirty="0" err="1" smtClean="0"/>
              <a:t>types</a:t>
            </a:r>
            <a:r>
              <a:rPr lang="hu-HU" dirty="0" smtClean="0"/>
              <a:t> and </a:t>
            </a:r>
            <a:r>
              <a:rPr lang="hu-HU" dirty="0" err="1" smtClean="0"/>
              <a:t>structure</a:t>
            </a:r>
            <a:endParaRPr lang="en-GB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408622"/>
              </p:ext>
            </p:extLst>
          </p:nvPr>
        </p:nvGraphicFramePr>
        <p:xfrm>
          <a:off x="1043608" y="2060848"/>
          <a:ext cx="6777038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3680694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Smaller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structure</a:t>
                      </a:r>
                      <a:r>
                        <a:rPr lang="hu-HU" baseline="0" dirty="0" smtClean="0"/>
                        <a:t>  (</a:t>
                      </a:r>
                      <a:r>
                        <a:rPr lang="hu-HU" baseline="0" dirty="0" err="1" smtClean="0"/>
                        <a:t>only</a:t>
                      </a:r>
                      <a:r>
                        <a:rPr lang="hu-HU" baseline="0" dirty="0" smtClean="0"/>
                        <a:t> VP)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Bigger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structure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with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vP</a:t>
                      </a:r>
                      <a:r>
                        <a:rPr lang="hu-HU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arrive</a:t>
                      </a:r>
                      <a:r>
                        <a:rPr lang="hu-HU" i="0" dirty="0" err="1" smtClean="0"/>
                        <a:t>-type</a:t>
                      </a:r>
                      <a:r>
                        <a:rPr lang="hu-HU" i="0" baseline="0" dirty="0" smtClean="0"/>
                        <a:t> </a:t>
                      </a:r>
                      <a:r>
                        <a:rPr lang="hu-HU" i="0" baseline="0" dirty="0" err="1" smtClean="0"/>
                        <a:t>intransitives</a:t>
                      </a:r>
                      <a:r>
                        <a:rPr lang="hu-HU" i="0" baseline="0" dirty="0" smtClean="0"/>
                        <a:t> (=</a:t>
                      </a:r>
                      <a:r>
                        <a:rPr lang="hu-HU" i="0" baseline="0" dirty="0" err="1" smtClean="0"/>
                        <a:t>unaccusative</a:t>
                      </a:r>
                      <a:r>
                        <a:rPr lang="hu-HU" i="0" baseline="0" dirty="0" smtClean="0"/>
                        <a:t> </a:t>
                      </a:r>
                      <a:r>
                        <a:rPr lang="hu-HU" i="0" baseline="0" dirty="0" err="1" smtClean="0"/>
                        <a:t>verbs</a:t>
                      </a:r>
                      <a:r>
                        <a:rPr lang="hu-HU" i="0" baseline="0" dirty="0" smtClean="0"/>
                        <a:t>)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Multiple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complement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verbs</a:t>
                      </a:r>
                      <a:r>
                        <a:rPr lang="hu-HU" baseline="0" dirty="0" smtClean="0"/>
                        <a:t> (</a:t>
                      </a:r>
                      <a:r>
                        <a:rPr lang="hu-HU" i="1" baseline="0" dirty="0" err="1" smtClean="0"/>
                        <a:t>put</a:t>
                      </a:r>
                      <a:r>
                        <a:rPr lang="hu-HU" i="1" baseline="0" dirty="0" smtClean="0"/>
                        <a:t>, </a:t>
                      </a:r>
                      <a:r>
                        <a:rPr lang="hu-HU" i="1" baseline="0" dirty="0" err="1" smtClean="0"/>
                        <a:t>give</a:t>
                      </a:r>
                      <a:r>
                        <a:rPr lang="hu-HU" i="0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open</a:t>
                      </a:r>
                      <a:r>
                        <a:rPr lang="hu-HU" i="0" dirty="0" err="1" smtClean="0"/>
                        <a:t>-type</a:t>
                      </a:r>
                      <a:r>
                        <a:rPr lang="hu-HU" i="0" dirty="0" smtClean="0"/>
                        <a:t> </a:t>
                      </a:r>
                      <a:r>
                        <a:rPr lang="hu-HU" i="0" dirty="0" err="1" smtClean="0"/>
                        <a:t>verbs</a:t>
                      </a:r>
                      <a:r>
                        <a:rPr lang="hu-HU" i="0" dirty="0" smtClean="0"/>
                        <a:t> </a:t>
                      </a:r>
                      <a:r>
                        <a:rPr lang="hu-HU" i="0" dirty="0" err="1" smtClean="0"/>
                        <a:t>without</a:t>
                      </a:r>
                      <a:r>
                        <a:rPr lang="hu-HU" i="0" baseline="0" dirty="0" smtClean="0"/>
                        <a:t> </a:t>
                      </a:r>
                      <a:r>
                        <a:rPr lang="hu-HU" i="0" baseline="0" dirty="0" err="1" smtClean="0"/>
                        <a:t>the</a:t>
                      </a:r>
                      <a:r>
                        <a:rPr lang="hu-HU" i="0" baseline="0" dirty="0" smtClean="0"/>
                        <a:t> </a:t>
                      </a:r>
                      <a:r>
                        <a:rPr lang="hu-HU" i="0" baseline="0" dirty="0" err="1" smtClean="0"/>
                        <a:t>agent</a:t>
                      </a:r>
                      <a:r>
                        <a:rPr lang="hu-HU" i="0" baseline="0" dirty="0" smtClean="0"/>
                        <a:t> (</a:t>
                      </a:r>
                      <a:r>
                        <a:rPr lang="hu-HU" i="0" baseline="0" dirty="0" err="1" smtClean="0"/>
                        <a:t>small-structure</a:t>
                      </a:r>
                      <a:r>
                        <a:rPr lang="hu-HU" i="0" baseline="0" dirty="0" smtClean="0"/>
                        <a:t> </a:t>
                      </a:r>
                      <a:r>
                        <a:rPr lang="hu-HU" i="0" baseline="0" dirty="0" err="1" smtClean="0"/>
                        <a:t>ergative</a:t>
                      </a:r>
                      <a:r>
                        <a:rPr lang="hu-HU" i="0" baseline="0" dirty="0" smtClean="0"/>
                        <a:t> </a:t>
                      </a:r>
                      <a:r>
                        <a:rPr lang="hu-HU" i="0" baseline="0" dirty="0" err="1" smtClean="0"/>
                        <a:t>verbs</a:t>
                      </a:r>
                      <a:r>
                        <a:rPr lang="hu-HU" i="0" baseline="0" dirty="0" smtClean="0"/>
                        <a:t>)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Constructions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with</a:t>
                      </a:r>
                      <a:r>
                        <a:rPr lang="hu-HU" dirty="0" smtClean="0"/>
                        <a:t> overt </a:t>
                      </a:r>
                      <a:r>
                        <a:rPr lang="hu-HU" dirty="0" err="1" smtClean="0"/>
                        <a:t>light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verbs</a:t>
                      </a:r>
                      <a:r>
                        <a:rPr lang="hu-HU" baseline="0" dirty="0" smtClean="0"/>
                        <a:t> (</a:t>
                      </a:r>
                      <a:r>
                        <a:rPr lang="hu-HU" baseline="0" dirty="0" err="1" smtClean="0"/>
                        <a:t>e.g</a:t>
                      </a:r>
                      <a:r>
                        <a:rPr lang="hu-HU" baseline="0" dirty="0" smtClean="0"/>
                        <a:t>. </a:t>
                      </a:r>
                      <a:r>
                        <a:rPr lang="hu-HU" baseline="0" dirty="0" err="1" smtClean="0"/>
                        <a:t>causatives</a:t>
                      </a:r>
                      <a:r>
                        <a:rPr lang="hu-HU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Transitive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verbs</a:t>
                      </a:r>
                      <a:r>
                        <a:rPr lang="hu-HU" dirty="0" smtClean="0"/>
                        <a:t> (</a:t>
                      </a:r>
                      <a:r>
                        <a:rPr lang="hu-HU" i="1" dirty="0" err="1" smtClean="0"/>
                        <a:t>buy</a:t>
                      </a:r>
                      <a:r>
                        <a:rPr lang="hu-HU" i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open</a:t>
                      </a:r>
                      <a:r>
                        <a:rPr lang="hu-HU" i="0" dirty="0" err="1" smtClean="0"/>
                        <a:t>-type</a:t>
                      </a:r>
                      <a:r>
                        <a:rPr lang="hu-HU" i="0" dirty="0" smtClean="0"/>
                        <a:t> </a:t>
                      </a:r>
                      <a:r>
                        <a:rPr lang="hu-HU" i="0" dirty="0" err="1" smtClean="0"/>
                        <a:t>verbs</a:t>
                      </a:r>
                      <a:r>
                        <a:rPr lang="hu-HU" i="0" dirty="0" smtClean="0"/>
                        <a:t> </a:t>
                      </a:r>
                      <a:r>
                        <a:rPr lang="hu-HU" i="0" dirty="0" err="1" smtClean="0"/>
                        <a:t>with</a:t>
                      </a:r>
                      <a:r>
                        <a:rPr lang="hu-HU" i="0" dirty="0" smtClean="0"/>
                        <a:t> </a:t>
                      </a:r>
                      <a:r>
                        <a:rPr lang="hu-HU" i="0" dirty="0" err="1" smtClean="0"/>
                        <a:t>the</a:t>
                      </a:r>
                      <a:r>
                        <a:rPr lang="hu-HU" i="0" dirty="0" smtClean="0"/>
                        <a:t> </a:t>
                      </a:r>
                      <a:r>
                        <a:rPr lang="hu-HU" i="0" dirty="0" err="1" smtClean="0"/>
                        <a:t>agent</a:t>
                      </a:r>
                      <a:r>
                        <a:rPr lang="hu-HU" i="0" dirty="0" smtClean="0"/>
                        <a:t> (</a:t>
                      </a:r>
                      <a:r>
                        <a:rPr lang="hu-HU" i="0" dirty="0" err="1" smtClean="0"/>
                        <a:t>big-structure</a:t>
                      </a:r>
                      <a:r>
                        <a:rPr lang="hu-HU" i="0" dirty="0" smtClean="0"/>
                        <a:t> </a:t>
                      </a:r>
                      <a:r>
                        <a:rPr lang="hu-HU" i="0" dirty="0" err="1" smtClean="0"/>
                        <a:t>ergative</a:t>
                      </a:r>
                      <a:r>
                        <a:rPr lang="hu-HU" i="0" baseline="0" dirty="0" smtClean="0"/>
                        <a:t> </a:t>
                      </a:r>
                      <a:r>
                        <a:rPr lang="hu-HU" i="0" baseline="0" dirty="0" err="1" smtClean="0"/>
                        <a:t>verbs</a:t>
                      </a:r>
                      <a:r>
                        <a:rPr lang="hu-HU" i="0" baseline="0" dirty="0" smtClean="0"/>
                        <a:t>)</a:t>
                      </a:r>
                      <a:endParaRPr lang="en-GB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i="1" dirty="0" err="1" smtClean="0"/>
                        <a:t>Die</a:t>
                      </a:r>
                      <a:r>
                        <a:rPr lang="hu-HU" i="0" dirty="0" err="1" smtClean="0"/>
                        <a:t>-type</a:t>
                      </a:r>
                      <a:r>
                        <a:rPr lang="hu-HU" i="0" dirty="0" smtClean="0"/>
                        <a:t> </a:t>
                      </a:r>
                      <a:r>
                        <a:rPr lang="hu-HU" i="0" dirty="0" err="1" smtClean="0"/>
                        <a:t>intransitives</a:t>
                      </a:r>
                      <a:r>
                        <a:rPr lang="hu-HU" i="0" dirty="0" smtClean="0"/>
                        <a:t> </a:t>
                      </a:r>
                    </a:p>
                    <a:p>
                      <a:r>
                        <a:rPr lang="hu-HU" i="0" dirty="0" smtClean="0"/>
                        <a:t>(= </a:t>
                      </a:r>
                      <a:r>
                        <a:rPr lang="hu-HU" i="0" dirty="0" err="1" smtClean="0"/>
                        <a:t>intransitive</a:t>
                      </a:r>
                      <a:r>
                        <a:rPr lang="hu-HU" i="0" dirty="0" smtClean="0"/>
                        <a:t>/</a:t>
                      </a:r>
                      <a:r>
                        <a:rPr lang="hu-HU" i="0" dirty="0" err="1" smtClean="0"/>
                        <a:t>unergative</a:t>
                      </a:r>
                      <a:r>
                        <a:rPr lang="hu-HU" i="0" dirty="0" smtClean="0"/>
                        <a:t> </a:t>
                      </a:r>
                      <a:r>
                        <a:rPr lang="hu-HU" i="0" baseline="0" dirty="0" smtClean="0"/>
                        <a:t> </a:t>
                      </a:r>
                      <a:r>
                        <a:rPr lang="hu-HU" i="0" baseline="0" dirty="0" err="1" smtClean="0"/>
                        <a:t>verbs</a:t>
                      </a:r>
                      <a:r>
                        <a:rPr lang="hu-HU" i="0" dirty="0" smtClean="0"/>
                        <a:t>)</a:t>
                      </a:r>
                      <a:endParaRPr lang="en-GB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63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VP-structure</a:t>
            </a:r>
            <a:r>
              <a:rPr lang="hu-HU" dirty="0" smtClean="0"/>
              <a:t> and </a:t>
            </a:r>
            <a:r>
              <a:rPr lang="hu-HU" dirty="0" err="1" smtClean="0"/>
              <a:t>objects</a:t>
            </a:r>
            <a:endParaRPr lang="en-GB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899677"/>
              </p:ext>
            </p:extLst>
          </p:nvPr>
        </p:nvGraphicFramePr>
        <p:xfrm>
          <a:off x="1042988" y="2420887"/>
          <a:ext cx="6777038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519"/>
                <a:gridCol w="3388519"/>
              </a:tblGrid>
              <a:tr h="72008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Smaller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structure</a:t>
                      </a:r>
                      <a:r>
                        <a:rPr lang="hu-HU" dirty="0" smtClean="0"/>
                        <a:t> </a:t>
                      </a:r>
                    </a:p>
                    <a:p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only</a:t>
                      </a:r>
                      <a:r>
                        <a:rPr lang="hu-HU" dirty="0" smtClean="0"/>
                        <a:t> VP, no </a:t>
                      </a:r>
                      <a:r>
                        <a:rPr lang="hu-HU" dirty="0" err="1" smtClean="0"/>
                        <a:t>vP</a:t>
                      </a:r>
                      <a:r>
                        <a:rPr lang="hu-HU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Bigger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structure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with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vP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efelé nyíl 6"/>
          <p:cNvSpPr/>
          <p:nvPr/>
        </p:nvSpPr>
        <p:spPr>
          <a:xfrm>
            <a:off x="2483768" y="35010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Lefelé nyíl 7"/>
          <p:cNvSpPr/>
          <p:nvPr/>
        </p:nvSpPr>
        <p:spPr>
          <a:xfrm>
            <a:off x="5928297" y="348669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160344"/>
              </p:ext>
            </p:extLst>
          </p:nvPr>
        </p:nvGraphicFramePr>
        <p:xfrm>
          <a:off x="1331640" y="4797152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Object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never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possible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Object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always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possible</a:t>
                      </a:r>
                      <a:r>
                        <a:rPr lang="hu-HU" dirty="0" smtClean="0"/>
                        <a:t>, </a:t>
                      </a:r>
                      <a:r>
                        <a:rPr lang="hu-HU" dirty="0" err="1" smtClean="0"/>
                        <a:t>even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when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not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selected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cognate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objects</a:t>
                      </a:r>
                      <a:r>
                        <a:rPr lang="hu-HU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67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VP-structure</a:t>
            </a:r>
            <a:r>
              <a:rPr lang="hu-HU" dirty="0" smtClean="0"/>
              <a:t> and </a:t>
            </a:r>
            <a:r>
              <a:rPr lang="hu-HU" dirty="0" err="1" smtClean="0"/>
              <a:t>accusative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hu-HU" dirty="0" err="1" smtClean="0"/>
              <a:t>Intransitive</a:t>
            </a:r>
            <a:r>
              <a:rPr lang="hu-HU" dirty="0" smtClean="0"/>
              <a:t> vs. </a:t>
            </a:r>
            <a:r>
              <a:rPr lang="hu-HU" dirty="0" err="1" smtClean="0"/>
              <a:t>unaccusative</a:t>
            </a:r>
            <a:r>
              <a:rPr lang="hu-HU" dirty="0" smtClean="0"/>
              <a:t> </a:t>
            </a:r>
            <a:r>
              <a:rPr lang="hu-HU" dirty="0" err="1" smtClean="0"/>
              <a:t>verbs</a:t>
            </a:r>
            <a:r>
              <a:rPr lang="hu-HU" dirty="0" smtClean="0"/>
              <a:t>: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types</a:t>
            </a:r>
            <a:r>
              <a:rPr lang="hu-HU" dirty="0" smtClean="0"/>
              <a:t> of </a:t>
            </a:r>
            <a:r>
              <a:rPr lang="hu-HU" dirty="0" err="1" smtClean="0"/>
              <a:t>objectlessness</a:t>
            </a:r>
            <a:r>
              <a:rPr lang="hu-HU" dirty="0" smtClean="0"/>
              <a:t>.</a:t>
            </a:r>
          </a:p>
          <a:p>
            <a:pPr marL="68580" indent="0">
              <a:buNone/>
            </a:pPr>
            <a:endParaRPr lang="hu-HU" dirty="0"/>
          </a:p>
          <a:p>
            <a:pPr marL="68580" indent="0">
              <a:buNone/>
            </a:pPr>
            <a:r>
              <a:rPr lang="hu-HU" dirty="0" err="1" smtClean="0"/>
              <a:t>Intransive</a:t>
            </a:r>
            <a:r>
              <a:rPr lang="hu-HU" dirty="0" smtClean="0"/>
              <a:t>: no </a:t>
            </a:r>
            <a:r>
              <a:rPr lang="hu-HU" dirty="0" err="1" smtClean="0"/>
              <a:t>selected</a:t>
            </a:r>
            <a:r>
              <a:rPr lang="hu-HU" dirty="0" smtClean="0"/>
              <a:t> </a:t>
            </a:r>
            <a:r>
              <a:rPr lang="hu-HU" dirty="0" err="1" smtClean="0"/>
              <a:t>object</a:t>
            </a:r>
            <a:r>
              <a:rPr lang="hu-HU" dirty="0" smtClean="0"/>
              <a:t>, </a:t>
            </a:r>
            <a:r>
              <a:rPr lang="hu-HU" dirty="0" err="1" smtClean="0"/>
              <a:t>but</a:t>
            </a:r>
            <a:r>
              <a:rPr lang="hu-HU" dirty="0" smtClean="0"/>
              <a:t> </a:t>
            </a:r>
            <a:r>
              <a:rPr lang="hu-HU" dirty="0" err="1" smtClean="0"/>
              <a:t>accusative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</a:t>
            </a:r>
            <a:r>
              <a:rPr lang="hu-HU" dirty="0" err="1" smtClean="0"/>
              <a:t>assignment</a:t>
            </a:r>
            <a:r>
              <a:rPr lang="hu-HU" dirty="0" smtClean="0"/>
              <a:t> </a:t>
            </a:r>
            <a:r>
              <a:rPr lang="hu-HU" dirty="0" err="1" smtClean="0"/>
              <a:t>possible</a:t>
            </a:r>
            <a:r>
              <a:rPr lang="hu-HU" dirty="0" smtClean="0"/>
              <a:t>.</a:t>
            </a:r>
          </a:p>
          <a:p>
            <a:pPr marL="68580" indent="0">
              <a:buNone/>
            </a:pPr>
            <a:endParaRPr lang="hu-HU" dirty="0"/>
          </a:p>
          <a:p>
            <a:pPr marL="68580" indent="0">
              <a:buNone/>
            </a:pPr>
            <a:r>
              <a:rPr lang="hu-HU" dirty="0" err="1" smtClean="0"/>
              <a:t>Unaccusative</a:t>
            </a:r>
            <a:r>
              <a:rPr lang="hu-HU" dirty="0" smtClean="0"/>
              <a:t>: </a:t>
            </a:r>
            <a:r>
              <a:rPr lang="hu-HU" dirty="0" err="1" smtClean="0"/>
              <a:t>accusative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</a:t>
            </a:r>
            <a:r>
              <a:rPr lang="hu-HU" dirty="0" err="1" smtClean="0"/>
              <a:t>assignment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possible</a:t>
            </a:r>
            <a:r>
              <a:rPr lang="hu-HU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6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VP </a:t>
            </a:r>
            <a:r>
              <a:rPr lang="hu-HU" dirty="0" err="1" smtClean="0"/>
              <a:t>structure</a:t>
            </a:r>
            <a:r>
              <a:rPr lang="hu-HU" dirty="0" smtClean="0"/>
              <a:t> and </a:t>
            </a:r>
            <a:r>
              <a:rPr lang="hu-HU" dirty="0" err="1" smtClean="0"/>
              <a:t>accusative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hu-HU" dirty="0" err="1" smtClean="0"/>
              <a:t>Traditional</a:t>
            </a:r>
            <a:r>
              <a:rPr lang="hu-HU" dirty="0" smtClean="0"/>
              <a:t> </a:t>
            </a:r>
            <a:r>
              <a:rPr lang="hu-HU" dirty="0" err="1" smtClean="0"/>
              <a:t>view</a:t>
            </a:r>
            <a:r>
              <a:rPr lang="hu-HU" dirty="0" smtClean="0"/>
              <a:t>: </a:t>
            </a:r>
            <a:r>
              <a:rPr lang="hu-HU" dirty="0" err="1" smtClean="0"/>
              <a:t>transitive</a:t>
            </a:r>
            <a:r>
              <a:rPr lang="hu-HU" dirty="0" smtClean="0"/>
              <a:t> </a:t>
            </a:r>
            <a:r>
              <a:rPr lang="hu-HU" dirty="0" err="1" smtClean="0"/>
              <a:t>verbs</a:t>
            </a:r>
            <a:r>
              <a:rPr lang="hu-HU" dirty="0" smtClean="0"/>
              <a:t> </a:t>
            </a:r>
            <a:r>
              <a:rPr lang="hu-HU" dirty="0" err="1" smtClean="0"/>
              <a:t>assign</a:t>
            </a:r>
            <a:r>
              <a:rPr lang="hu-HU" dirty="0" smtClean="0"/>
              <a:t> </a:t>
            </a:r>
            <a:r>
              <a:rPr lang="hu-HU" dirty="0" err="1" smtClean="0"/>
              <a:t>accusative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their</a:t>
            </a:r>
            <a:r>
              <a:rPr lang="hu-HU" dirty="0" smtClean="0"/>
              <a:t> </a:t>
            </a:r>
            <a:r>
              <a:rPr lang="hu-HU" dirty="0" err="1" smtClean="0"/>
              <a:t>objects</a:t>
            </a:r>
            <a:r>
              <a:rPr lang="hu-HU" dirty="0" smtClean="0"/>
              <a:t>.</a:t>
            </a:r>
          </a:p>
          <a:p>
            <a:pPr marL="68580" indent="0">
              <a:buNone/>
            </a:pPr>
            <a:endParaRPr lang="hu-HU" dirty="0"/>
          </a:p>
          <a:p>
            <a:pPr marL="68580" indent="0">
              <a:buNone/>
            </a:pPr>
            <a:r>
              <a:rPr lang="hu-HU" dirty="0" err="1" smtClean="0"/>
              <a:t>Questions</a:t>
            </a:r>
            <a:r>
              <a:rPr lang="hu-HU" dirty="0" smtClean="0"/>
              <a:t>:</a:t>
            </a:r>
          </a:p>
          <a:p>
            <a:r>
              <a:rPr lang="hu-HU" dirty="0" err="1" smtClean="0"/>
              <a:t>Cognate</a:t>
            </a:r>
            <a:r>
              <a:rPr lang="hu-HU" dirty="0" smtClean="0"/>
              <a:t> </a:t>
            </a:r>
            <a:r>
              <a:rPr lang="hu-HU" dirty="0" err="1" smtClean="0"/>
              <a:t>objects</a:t>
            </a:r>
            <a:r>
              <a:rPr lang="hu-HU" dirty="0" smtClean="0"/>
              <a:t> (</a:t>
            </a:r>
            <a:r>
              <a:rPr lang="hu-HU" dirty="0" err="1" smtClean="0"/>
              <a:t>only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intransitives</a:t>
            </a:r>
            <a:r>
              <a:rPr lang="hu-HU" dirty="0" smtClean="0"/>
              <a:t>!)?</a:t>
            </a:r>
          </a:p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does</a:t>
            </a:r>
            <a:r>
              <a:rPr lang="hu-HU" dirty="0" smtClean="0"/>
              <a:t> </a:t>
            </a: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mean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more </a:t>
            </a:r>
            <a:r>
              <a:rPr lang="hu-HU" dirty="0" err="1" smtClean="0"/>
              <a:t>compex</a:t>
            </a:r>
            <a:r>
              <a:rPr lang="hu-HU" dirty="0" smtClean="0"/>
              <a:t> </a:t>
            </a:r>
            <a:r>
              <a:rPr lang="hu-HU" dirty="0" err="1" smtClean="0"/>
              <a:t>structure</a:t>
            </a:r>
            <a:r>
              <a:rPr lang="hu-HU" dirty="0" smtClean="0"/>
              <a:t> </a:t>
            </a:r>
            <a:r>
              <a:rPr lang="hu-HU" dirty="0" err="1" smtClean="0"/>
              <a:t>containing</a:t>
            </a:r>
            <a:r>
              <a:rPr lang="hu-HU" dirty="0" smtClean="0"/>
              <a:t> a </a:t>
            </a:r>
            <a:r>
              <a:rPr lang="hu-HU" dirty="0" err="1" smtClean="0"/>
              <a:t>vP</a:t>
            </a:r>
            <a:r>
              <a:rPr lang="hu-HU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6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VP-structure</a:t>
            </a:r>
            <a:r>
              <a:rPr lang="hu-HU" dirty="0" smtClean="0"/>
              <a:t> and </a:t>
            </a:r>
            <a:r>
              <a:rPr lang="hu-HU" dirty="0" err="1" smtClean="0"/>
              <a:t>accusative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hu-HU" dirty="0" err="1" smtClean="0"/>
              <a:t>Correlation</a:t>
            </a:r>
            <a:r>
              <a:rPr lang="hu-HU" dirty="0" smtClean="0"/>
              <a:t>: an </a:t>
            </a:r>
            <a:r>
              <a:rPr lang="hu-HU" dirty="0" err="1" smtClean="0"/>
              <a:t>accusative</a:t>
            </a:r>
            <a:r>
              <a:rPr lang="hu-HU" dirty="0" smtClean="0"/>
              <a:t> DP is </a:t>
            </a:r>
            <a:r>
              <a:rPr lang="hu-HU" dirty="0" err="1" smtClean="0"/>
              <a:t>possible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a VP </a:t>
            </a:r>
            <a:r>
              <a:rPr lang="hu-HU" dirty="0" err="1" smtClean="0"/>
              <a:t>only</a:t>
            </a:r>
            <a:r>
              <a:rPr lang="hu-HU" dirty="0" smtClean="0"/>
              <a:t> </a:t>
            </a:r>
            <a:r>
              <a:rPr lang="hu-HU" dirty="0" err="1" smtClean="0"/>
              <a:t>if</a:t>
            </a:r>
            <a:r>
              <a:rPr lang="hu-HU" dirty="0" smtClean="0"/>
              <a:t> </a:t>
            </a:r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contains</a:t>
            </a:r>
            <a:r>
              <a:rPr lang="hu-HU" dirty="0" smtClean="0"/>
              <a:t> a </a:t>
            </a:r>
            <a:r>
              <a:rPr lang="hu-HU" dirty="0" err="1" smtClean="0"/>
              <a:t>vP</a:t>
            </a:r>
            <a:r>
              <a:rPr lang="hu-HU" dirty="0" smtClean="0"/>
              <a:t> (</a:t>
            </a:r>
            <a:r>
              <a:rPr lang="hu-HU" dirty="0" err="1" smtClean="0"/>
              <a:t>agentive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experiencer</a:t>
            </a:r>
            <a:r>
              <a:rPr lang="hu-HU" dirty="0" smtClean="0"/>
              <a:t>).</a:t>
            </a:r>
          </a:p>
          <a:p>
            <a:pPr marL="68580" indent="0">
              <a:buNone/>
            </a:pPr>
            <a:endParaRPr lang="hu-HU" dirty="0"/>
          </a:p>
          <a:p>
            <a:pPr marL="68580" indent="0">
              <a:buNone/>
            </a:pPr>
            <a:r>
              <a:rPr lang="hu-HU" dirty="0" smtClean="0"/>
              <a:t>                     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source</a:t>
            </a:r>
            <a:r>
              <a:rPr lang="hu-HU" dirty="0" smtClean="0"/>
              <a:t> of </a:t>
            </a:r>
            <a:r>
              <a:rPr lang="hu-HU" dirty="0" err="1" smtClean="0"/>
              <a:t>accusative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      		  is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light</a:t>
            </a:r>
            <a:r>
              <a:rPr lang="hu-HU" dirty="0" smtClean="0"/>
              <a:t> </a:t>
            </a:r>
            <a:r>
              <a:rPr lang="hu-HU" dirty="0" err="1" smtClean="0"/>
              <a:t>verbal</a:t>
            </a:r>
            <a:r>
              <a:rPr lang="hu-HU" dirty="0" smtClean="0"/>
              <a:t> </a:t>
            </a:r>
            <a:r>
              <a:rPr lang="hu-HU" dirty="0" err="1" smtClean="0"/>
              <a:t>head</a:t>
            </a:r>
            <a:endParaRPr lang="hu-HU" dirty="0" smtClean="0"/>
          </a:p>
          <a:p>
            <a:pPr marL="68580" indent="0">
              <a:buNone/>
            </a:pPr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1619672" y="401037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00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Exam</a:t>
            </a:r>
            <a:r>
              <a:rPr lang="hu-HU" dirty="0" smtClean="0"/>
              <a:t> </a:t>
            </a:r>
            <a:r>
              <a:rPr lang="hu-HU" dirty="0" err="1" smtClean="0"/>
              <a:t>questions</a:t>
            </a:r>
            <a:r>
              <a:rPr lang="hu-HU" dirty="0" smtClean="0"/>
              <a:t> 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hu-HU" dirty="0" err="1" smtClean="0"/>
              <a:t>Multiple</a:t>
            </a:r>
            <a:r>
              <a:rPr lang="hu-HU" dirty="0" smtClean="0"/>
              <a:t> </a:t>
            </a:r>
            <a:r>
              <a:rPr lang="hu-HU" dirty="0" err="1" smtClean="0"/>
              <a:t>choice</a:t>
            </a:r>
            <a:r>
              <a:rPr lang="hu-HU" dirty="0" smtClean="0"/>
              <a:t> test (25)</a:t>
            </a:r>
          </a:p>
          <a:p>
            <a:pPr marL="68580" indent="0">
              <a:buNone/>
            </a:pPr>
            <a:endParaRPr lang="hu-HU" dirty="0"/>
          </a:p>
          <a:p>
            <a:pPr marL="525780" indent="-457200">
              <a:buAutoNum type="arabicPeriod"/>
            </a:pPr>
            <a:r>
              <a:rPr lang="hu-HU" dirty="0" err="1" smtClean="0"/>
              <a:t>Which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following</a:t>
            </a:r>
            <a:r>
              <a:rPr lang="hu-HU" dirty="0" smtClean="0"/>
              <a:t> </a:t>
            </a:r>
            <a:r>
              <a:rPr lang="hu-HU" dirty="0" err="1" smtClean="0"/>
              <a:t>sentences</a:t>
            </a:r>
            <a:r>
              <a:rPr lang="hu-HU" dirty="0" smtClean="0"/>
              <a:t> </a:t>
            </a:r>
            <a:r>
              <a:rPr lang="hu-HU" dirty="0" err="1" smtClean="0"/>
              <a:t>contains</a:t>
            </a:r>
            <a:r>
              <a:rPr lang="hu-HU" dirty="0" smtClean="0"/>
              <a:t> an </a:t>
            </a:r>
            <a:r>
              <a:rPr lang="hu-HU" dirty="0" err="1" smtClean="0"/>
              <a:t>unaccusative</a:t>
            </a:r>
            <a:r>
              <a:rPr lang="hu-HU" dirty="0" smtClean="0"/>
              <a:t> </a:t>
            </a:r>
            <a:r>
              <a:rPr lang="hu-HU" dirty="0" err="1" smtClean="0"/>
              <a:t>verb</a:t>
            </a:r>
            <a:r>
              <a:rPr lang="hu-HU" dirty="0" smtClean="0"/>
              <a:t>?</a:t>
            </a:r>
          </a:p>
          <a:p>
            <a:pPr marL="525780" indent="-457200">
              <a:buAutoNum type="alphaUcPeriod"/>
            </a:pPr>
            <a:r>
              <a:rPr lang="hu-HU" i="1" dirty="0" smtClean="0"/>
              <a:t>The </a:t>
            </a:r>
            <a:r>
              <a:rPr lang="hu-HU" i="1" dirty="0" err="1" smtClean="0"/>
              <a:t>vase</a:t>
            </a:r>
            <a:r>
              <a:rPr lang="hu-HU" i="1" dirty="0" smtClean="0"/>
              <a:t> </a:t>
            </a:r>
            <a:r>
              <a:rPr lang="hu-HU" i="1" dirty="0" err="1" smtClean="0"/>
              <a:t>broke</a:t>
            </a:r>
            <a:r>
              <a:rPr lang="hu-HU" i="1" dirty="0" smtClean="0"/>
              <a:t>.</a:t>
            </a:r>
          </a:p>
          <a:p>
            <a:pPr marL="525780" indent="-457200">
              <a:buAutoNum type="alphaUcPeriod"/>
            </a:pPr>
            <a:r>
              <a:rPr lang="hu-HU" i="1" dirty="0" smtClean="0"/>
              <a:t>The </a:t>
            </a:r>
            <a:r>
              <a:rPr lang="hu-HU" i="1" dirty="0" err="1" smtClean="0"/>
              <a:t>enemy</a:t>
            </a:r>
            <a:r>
              <a:rPr lang="hu-HU" i="1" dirty="0" smtClean="0"/>
              <a:t> </a:t>
            </a:r>
            <a:r>
              <a:rPr lang="hu-HU" i="1" dirty="0" err="1" smtClean="0"/>
              <a:t>sank</a:t>
            </a:r>
            <a:r>
              <a:rPr lang="hu-HU" i="1" dirty="0" smtClean="0"/>
              <a:t> </a:t>
            </a:r>
            <a:r>
              <a:rPr lang="hu-HU" i="1" dirty="0" err="1" smtClean="0"/>
              <a:t>the</a:t>
            </a:r>
            <a:r>
              <a:rPr lang="hu-HU" i="1" dirty="0" smtClean="0"/>
              <a:t> </a:t>
            </a:r>
            <a:r>
              <a:rPr lang="hu-HU" i="1" dirty="0" err="1" smtClean="0"/>
              <a:t>ship</a:t>
            </a:r>
            <a:endParaRPr lang="hu-HU" i="1" dirty="0" smtClean="0"/>
          </a:p>
          <a:p>
            <a:pPr marL="525780" indent="-457200">
              <a:buAutoNum type="alphaUcPeriod"/>
            </a:pPr>
            <a:r>
              <a:rPr lang="hu-HU" i="1" dirty="0" smtClean="0"/>
              <a:t>Peter </a:t>
            </a:r>
            <a:r>
              <a:rPr lang="hu-HU" i="1" dirty="0" err="1" smtClean="0"/>
              <a:t>put</a:t>
            </a:r>
            <a:r>
              <a:rPr lang="hu-HU" i="1" dirty="0" smtClean="0"/>
              <a:t> </a:t>
            </a:r>
            <a:r>
              <a:rPr lang="hu-HU" i="1" dirty="0" err="1" smtClean="0"/>
              <a:t>the</a:t>
            </a:r>
            <a:r>
              <a:rPr lang="hu-HU" i="1" dirty="0" smtClean="0"/>
              <a:t> </a:t>
            </a:r>
            <a:r>
              <a:rPr lang="hu-HU" i="1" dirty="0" err="1" smtClean="0"/>
              <a:t>book</a:t>
            </a:r>
            <a:r>
              <a:rPr lang="hu-HU" i="1" dirty="0" smtClean="0"/>
              <a:t> </a:t>
            </a:r>
            <a:r>
              <a:rPr lang="hu-HU" i="1" dirty="0" err="1" smtClean="0"/>
              <a:t>on</a:t>
            </a:r>
            <a:r>
              <a:rPr lang="hu-HU" i="1" dirty="0" smtClean="0"/>
              <a:t> </a:t>
            </a:r>
            <a:r>
              <a:rPr lang="hu-HU" i="1" dirty="0" err="1" smtClean="0"/>
              <a:t>the</a:t>
            </a:r>
            <a:r>
              <a:rPr lang="hu-HU" i="1" dirty="0" smtClean="0"/>
              <a:t> </a:t>
            </a:r>
            <a:r>
              <a:rPr lang="hu-HU" i="1" dirty="0" err="1" smtClean="0"/>
              <a:t>shelf</a:t>
            </a:r>
            <a:r>
              <a:rPr lang="hu-HU" i="1" dirty="0" smtClean="0"/>
              <a:t>.</a:t>
            </a:r>
          </a:p>
          <a:p>
            <a:pPr marL="525780" indent="-457200">
              <a:buAutoNum type="alphaUcPeriod"/>
            </a:pPr>
            <a:r>
              <a:rPr lang="hu-HU" i="1" dirty="0" smtClean="0"/>
              <a:t>The </a:t>
            </a:r>
            <a:r>
              <a:rPr lang="hu-HU" i="1" dirty="0" err="1" smtClean="0"/>
              <a:t>train</a:t>
            </a:r>
            <a:r>
              <a:rPr lang="hu-HU" i="1" dirty="0" smtClean="0"/>
              <a:t> </a:t>
            </a:r>
            <a:r>
              <a:rPr lang="hu-HU" i="1" dirty="0" err="1" smtClean="0"/>
              <a:t>departed</a:t>
            </a:r>
            <a:r>
              <a:rPr lang="hu-HU" i="1" dirty="0" smtClean="0"/>
              <a:t> </a:t>
            </a:r>
            <a:r>
              <a:rPr lang="hu-HU" i="1" dirty="0" err="1" smtClean="0"/>
              <a:t>for</a:t>
            </a:r>
            <a:r>
              <a:rPr lang="hu-HU" i="1" dirty="0" smtClean="0"/>
              <a:t> </a:t>
            </a:r>
            <a:r>
              <a:rPr lang="hu-HU" i="1" dirty="0" err="1" smtClean="0"/>
              <a:t>Moscow</a:t>
            </a:r>
            <a:r>
              <a:rPr lang="hu-HU" i="1" dirty="0" smtClean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3239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Exam</a:t>
            </a:r>
            <a:r>
              <a:rPr lang="hu-HU" dirty="0" smtClean="0"/>
              <a:t> </a:t>
            </a:r>
            <a:r>
              <a:rPr lang="hu-HU" dirty="0" err="1" smtClean="0"/>
              <a:t>questions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hu-HU" dirty="0" err="1" smtClean="0"/>
              <a:t>Explain</a:t>
            </a:r>
            <a:r>
              <a:rPr lang="hu-HU" dirty="0" smtClean="0"/>
              <a:t> </a:t>
            </a:r>
            <a:r>
              <a:rPr lang="hu-HU" dirty="0" err="1" smtClean="0"/>
              <a:t>why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following</a:t>
            </a:r>
            <a:r>
              <a:rPr lang="hu-HU" dirty="0" smtClean="0"/>
              <a:t> </a:t>
            </a:r>
            <a:r>
              <a:rPr lang="hu-HU" dirty="0" err="1" smtClean="0"/>
              <a:t>structures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ungrammatical</a:t>
            </a:r>
            <a:r>
              <a:rPr lang="hu-HU" dirty="0" smtClean="0"/>
              <a:t> (15):</a:t>
            </a:r>
          </a:p>
          <a:p>
            <a:pPr marL="68580" indent="0">
              <a:buNone/>
            </a:pPr>
            <a:endParaRPr lang="hu-HU" dirty="0" smtClean="0"/>
          </a:p>
          <a:p>
            <a:pPr marL="68580" indent="0">
              <a:buNone/>
            </a:pPr>
            <a:r>
              <a:rPr lang="hu-HU" i="1" dirty="0" smtClean="0"/>
              <a:t>*The </a:t>
            </a:r>
            <a:r>
              <a:rPr lang="hu-HU" i="1" dirty="0" err="1" smtClean="0"/>
              <a:t>train</a:t>
            </a:r>
            <a:r>
              <a:rPr lang="hu-HU" i="1" dirty="0" smtClean="0"/>
              <a:t> </a:t>
            </a:r>
            <a:r>
              <a:rPr lang="hu-HU" i="1" dirty="0" err="1" smtClean="0"/>
              <a:t>arrived</a:t>
            </a:r>
            <a:r>
              <a:rPr lang="hu-HU" i="1" dirty="0" smtClean="0"/>
              <a:t> a </a:t>
            </a:r>
            <a:r>
              <a:rPr lang="hu-HU" i="1" dirty="0" err="1" smtClean="0"/>
              <a:t>fast</a:t>
            </a:r>
            <a:r>
              <a:rPr lang="hu-HU" i="1" dirty="0" smtClean="0"/>
              <a:t> </a:t>
            </a:r>
            <a:r>
              <a:rPr lang="hu-HU" i="1" dirty="0" err="1" smtClean="0"/>
              <a:t>arrival</a:t>
            </a:r>
            <a:r>
              <a:rPr lang="hu-HU" i="1" dirty="0" smtClean="0"/>
              <a:t>.</a:t>
            </a:r>
          </a:p>
          <a:p>
            <a:pPr marL="68580" indent="0">
              <a:buNone/>
            </a:pPr>
            <a:r>
              <a:rPr lang="hu-HU" i="1" dirty="0" smtClean="0"/>
              <a:t>*</a:t>
            </a:r>
            <a:r>
              <a:rPr lang="hu-HU" i="1" dirty="0" err="1" smtClean="0"/>
              <a:t>There</a:t>
            </a:r>
            <a:r>
              <a:rPr lang="hu-HU" i="1" dirty="0" smtClean="0"/>
              <a:t> </a:t>
            </a:r>
            <a:r>
              <a:rPr lang="hu-HU" i="1" dirty="0" err="1" smtClean="0"/>
              <a:t>smiled</a:t>
            </a:r>
            <a:r>
              <a:rPr lang="hu-HU" i="1" dirty="0" smtClean="0"/>
              <a:t> a boy </a:t>
            </a:r>
            <a:r>
              <a:rPr lang="hu-HU" i="1" dirty="0" err="1" smtClean="0"/>
              <a:t>at</a:t>
            </a:r>
            <a:r>
              <a:rPr lang="hu-HU" i="1" dirty="0" smtClean="0"/>
              <a:t> </a:t>
            </a:r>
            <a:r>
              <a:rPr lang="hu-HU" i="1" dirty="0" err="1" smtClean="0"/>
              <a:t>the</a:t>
            </a:r>
            <a:r>
              <a:rPr lang="hu-HU" i="1" dirty="0" smtClean="0"/>
              <a:t> </a:t>
            </a:r>
            <a:r>
              <a:rPr lang="hu-HU" i="1" dirty="0" err="1" smtClean="0"/>
              <a:t>clown</a:t>
            </a:r>
            <a:r>
              <a:rPr lang="hu-HU" i="1" dirty="0" smtClean="0"/>
              <a:t>.</a:t>
            </a:r>
          </a:p>
          <a:p>
            <a:pPr marL="68580" indent="0">
              <a:buNone/>
            </a:pPr>
            <a:endParaRPr lang="hu-HU" i="1" dirty="0"/>
          </a:p>
          <a:p>
            <a:pPr marL="68580" indent="0">
              <a:buNone/>
            </a:pPr>
            <a:r>
              <a:rPr lang="hu-HU" dirty="0" err="1" smtClean="0"/>
              <a:t>Draw</a:t>
            </a:r>
            <a:r>
              <a:rPr lang="hu-HU" dirty="0" smtClean="0"/>
              <a:t> a </a:t>
            </a:r>
            <a:r>
              <a:rPr lang="hu-HU" dirty="0" err="1" smtClean="0"/>
              <a:t>tree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following</a:t>
            </a:r>
            <a:r>
              <a:rPr lang="hu-HU" dirty="0" smtClean="0"/>
              <a:t> </a:t>
            </a:r>
            <a:r>
              <a:rPr lang="hu-HU" dirty="0" err="1" smtClean="0"/>
              <a:t>sentence</a:t>
            </a:r>
            <a:r>
              <a:rPr lang="hu-HU" dirty="0" smtClean="0"/>
              <a:t>: (10)</a:t>
            </a:r>
          </a:p>
          <a:p>
            <a:pPr marL="68580" indent="0">
              <a:buNone/>
            </a:pPr>
            <a:r>
              <a:rPr lang="hu-HU" i="1" dirty="0" smtClean="0"/>
              <a:t>I </a:t>
            </a:r>
            <a:r>
              <a:rPr lang="hu-HU" i="1" dirty="0" err="1" smtClean="0"/>
              <a:t>will</a:t>
            </a:r>
            <a:r>
              <a:rPr lang="hu-HU" i="1" dirty="0" smtClean="0"/>
              <a:t> </a:t>
            </a:r>
            <a:r>
              <a:rPr lang="hu-HU" i="1" dirty="0" err="1" smtClean="0"/>
              <a:t>buy</a:t>
            </a:r>
            <a:r>
              <a:rPr lang="hu-HU" i="1" dirty="0" smtClean="0"/>
              <a:t> a </a:t>
            </a:r>
            <a:r>
              <a:rPr lang="hu-HU" i="1" dirty="0" err="1" smtClean="0"/>
              <a:t>book</a:t>
            </a:r>
            <a:r>
              <a:rPr lang="hu-HU" i="1" dirty="0" smtClean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3618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</TotalTime>
  <Words>299</Words>
  <Application>Microsoft Office PowerPoint</Application>
  <PresentationFormat>Diavetítés a képernyőre (4:3 oldalarány)</PresentationFormat>
  <Paragraphs>52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Austin</vt:lpstr>
      <vt:lpstr>Syntax</vt:lpstr>
      <vt:lpstr>Verb types and structure</vt:lpstr>
      <vt:lpstr>VP-structure and objects</vt:lpstr>
      <vt:lpstr>VP-structure and accusative case</vt:lpstr>
      <vt:lpstr>VP structure and accusative case</vt:lpstr>
      <vt:lpstr>VP-structure and accusative case</vt:lpstr>
      <vt:lpstr>Exam questions </vt:lpstr>
      <vt:lpstr>Exam questions</vt:lpstr>
    </vt:vector>
  </TitlesOfParts>
  <Company>SZTE IEAS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Szécsényi Krisztina</dc:creator>
  <cp:lastModifiedBy>Szécsényi Krisztina</cp:lastModifiedBy>
  <cp:revision>11</cp:revision>
  <dcterms:created xsi:type="dcterms:W3CDTF">2017-11-12T16:56:47Z</dcterms:created>
  <dcterms:modified xsi:type="dcterms:W3CDTF">2017-11-19T18:14:29Z</dcterms:modified>
</cp:coreProperties>
</file>