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B57527-CBDB-432C-A679-161977FC15E9}"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82011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B57527-CBDB-432C-A679-161977FC15E9}"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259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0B57527-CBDB-432C-A679-161977FC15E9}"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1587026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0B57527-CBDB-432C-A679-161977FC15E9}"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B7C88-8E1E-4153-9CA8-35B65C25E414}"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1089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B57527-CBDB-432C-A679-161977FC15E9}"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2398904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B57527-CBDB-432C-A679-161977FC15E9}" type="datetimeFigureOut">
              <a:rPr lang="en-US" smtClean="0"/>
              <a:t>12/6/2023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3544354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B57527-CBDB-432C-A679-161977FC15E9}" type="datetimeFigureOut">
              <a:rPr lang="en-US" smtClean="0"/>
              <a:t>12/6/2023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532875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57527-CBDB-432C-A679-161977FC15E9}"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1150205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57527-CBDB-432C-A679-161977FC15E9}"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90116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57527-CBDB-432C-A679-161977FC15E9}"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356979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B57527-CBDB-432C-A679-161977FC15E9}"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279599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B57527-CBDB-432C-A679-161977FC15E9}"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373805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B57527-CBDB-432C-A679-161977FC15E9}"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2022806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0B57527-CBDB-432C-A679-161977FC15E9}" type="datetimeFigureOut">
              <a:rPr lang="en-US" smtClean="0"/>
              <a:t>12/6/2023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814830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0B57527-CBDB-432C-A679-161977FC15E9}" type="datetimeFigureOut">
              <a:rPr lang="en-US" smtClean="0"/>
              <a:t>12/6/2023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1912968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0B57527-CBDB-432C-A679-161977FC15E9}" type="datetimeFigureOut">
              <a:rPr lang="en-US" smtClean="0"/>
              <a:t>12/6/2023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215331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B57527-CBDB-432C-A679-161977FC15E9}"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B7C88-8E1E-4153-9CA8-35B65C25E414}" type="slidenum">
              <a:rPr lang="en-US" smtClean="0"/>
              <a:t>‹#›</a:t>
            </a:fld>
            <a:endParaRPr lang="en-US"/>
          </a:p>
        </p:txBody>
      </p:sp>
    </p:spTree>
    <p:extLst>
      <p:ext uri="{BB962C8B-B14F-4D97-AF65-F5344CB8AC3E}">
        <p14:creationId xmlns:p14="http://schemas.microsoft.com/office/powerpoint/2010/main" val="68766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0B57527-CBDB-432C-A679-161977FC15E9}" type="datetimeFigureOut">
              <a:rPr lang="en-US" smtClean="0"/>
              <a:t>12/6/2023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A9B7C88-8E1E-4153-9CA8-35B65C25E414}" type="slidenum">
              <a:rPr lang="en-US" smtClean="0"/>
              <a:t>‹#›</a:t>
            </a:fld>
            <a:endParaRPr lang="en-US"/>
          </a:p>
        </p:txBody>
      </p:sp>
    </p:spTree>
    <p:extLst>
      <p:ext uri="{BB962C8B-B14F-4D97-AF65-F5344CB8AC3E}">
        <p14:creationId xmlns:p14="http://schemas.microsoft.com/office/powerpoint/2010/main" val="28453956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E835F-1F08-24CD-75D4-F888254F1AE2}"/>
              </a:ext>
            </a:extLst>
          </p:cNvPr>
          <p:cNvSpPr>
            <a:spLocks noGrp="1"/>
          </p:cNvSpPr>
          <p:nvPr>
            <p:ph type="ctrTitle"/>
          </p:nvPr>
        </p:nvSpPr>
        <p:spPr/>
        <p:txBody>
          <a:bodyPr>
            <a:normAutofit fontScale="90000"/>
          </a:bodyPr>
          <a:lstStyle/>
          <a:p>
            <a:r>
              <a:rPr lang="en-US" dirty="0"/>
              <a:t>Foundations of Syntax: Other Grammatical Categories &amp; Putting It All Together</a:t>
            </a:r>
          </a:p>
        </p:txBody>
      </p:sp>
      <p:sp>
        <p:nvSpPr>
          <p:cNvPr id="3" name="Subtitle 2">
            <a:extLst>
              <a:ext uri="{FF2B5EF4-FFF2-40B4-BE49-F238E27FC236}">
                <a16:creationId xmlns:a16="http://schemas.microsoft.com/office/drawing/2014/main" id="{7DB1CC57-05C1-1F7F-2927-7B4864B3EFBB}"/>
              </a:ext>
            </a:extLst>
          </p:cNvPr>
          <p:cNvSpPr>
            <a:spLocks noGrp="1"/>
          </p:cNvSpPr>
          <p:nvPr>
            <p:ph type="subTitle" idx="1"/>
          </p:nvPr>
        </p:nvSpPr>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Nathaniel Torres</a:t>
            </a:r>
          </a:p>
          <a:p>
            <a:r>
              <a:rPr lang="en-US" dirty="0">
                <a:latin typeface="Times New Roman" panose="02020603050405020304" pitchFamily="18" charset="0"/>
                <a:cs typeface="Times New Roman" panose="02020603050405020304" pitchFamily="18" charset="0"/>
              </a:rPr>
              <a:t>BBN-ANG-151</a:t>
            </a:r>
          </a:p>
          <a:p>
            <a:r>
              <a:rPr lang="en-US" dirty="0">
                <a:latin typeface="Times New Roman" panose="02020603050405020304" pitchFamily="18" charset="0"/>
                <a:cs typeface="Times New Roman" panose="02020603050405020304" pitchFamily="18" charset="0"/>
              </a:rPr>
              <a:t>Wednesday, </a:t>
            </a:r>
            <a:r>
              <a:rPr lang="en-US">
                <a:latin typeface="Times New Roman" panose="02020603050405020304" pitchFamily="18" charset="0"/>
                <a:cs typeface="Times New Roman" panose="02020603050405020304" pitchFamily="18" charset="0"/>
              </a:rPr>
              <a:t>December 6</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49139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1151C-945F-ECA6-F26F-1AC4C257CAED}"/>
              </a:ext>
            </a:extLst>
          </p:cNvPr>
          <p:cNvSpPr>
            <a:spLocks noGrp="1"/>
          </p:cNvSpPr>
          <p:nvPr>
            <p:ph type="title"/>
          </p:nvPr>
        </p:nvSpPr>
        <p:spPr/>
        <p:txBody>
          <a:bodyPr/>
          <a:lstStyle/>
          <a:p>
            <a:r>
              <a:rPr lang="en-US" dirty="0"/>
              <a:t>The Instrument</a:t>
            </a:r>
          </a:p>
        </p:txBody>
      </p:sp>
      <p:sp>
        <p:nvSpPr>
          <p:cNvPr id="3" name="Content Placeholder 2">
            <a:extLst>
              <a:ext uri="{FF2B5EF4-FFF2-40B4-BE49-F238E27FC236}">
                <a16:creationId xmlns:a16="http://schemas.microsoft.com/office/drawing/2014/main" id="{221DE904-AAE0-7BA5-27C2-48917E5CD0FC}"/>
              </a:ext>
            </a:extLst>
          </p:cNvPr>
          <p:cNvSpPr>
            <a:spLocks noGrp="1"/>
          </p:cNvSpPr>
          <p:nvPr>
            <p:ph idx="1"/>
          </p:nvPr>
        </p:nvSpPr>
        <p:spPr/>
        <p:txBody>
          <a:bodyPr/>
          <a:lstStyle/>
          <a:p>
            <a:r>
              <a:rPr lang="en-US" dirty="0"/>
              <a:t>A special kind of PP adverbial indication how something was done is called the </a:t>
            </a:r>
            <a:r>
              <a:rPr lang="en-US" b="1" dirty="0"/>
              <a:t>instrument</a:t>
            </a:r>
            <a:r>
              <a:rPr lang="en-US" dirty="0"/>
              <a:t>.</a:t>
            </a:r>
          </a:p>
          <a:p>
            <a:r>
              <a:rPr lang="en-US" dirty="0"/>
              <a:t>It gives us information about the object used in order to carry out an action.</a:t>
            </a:r>
          </a:p>
          <a:p>
            <a:r>
              <a:rPr lang="en-US" dirty="0"/>
              <a:t>Different languages have different strategies to indicate this. English makes use of the prepositions </a:t>
            </a:r>
            <a:r>
              <a:rPr lang="en-US" i="1" dirty="0"/>
              <a:t>with </a:t>
            </a:r>
            <a:r>
              <a:rPr lang="en-US" dirty="0"/>
              <a:t>or </a:t>
            </a:r>
            <a:r>
              <a:rPr lang="en-US" i="1" dirty="0"/>
              <a:t>by</a:t>
            </a:r>
            <a:r>
              <a:rPr lang="en-US" dirty="0"/>
              <a:t>.</a:t>
            </a:r>
          </a:p>
          <a:p>
            <a:r>
              <a:rPr lang="en-US" dirty="0"/>
              <a:t>Other languages make use of case endings like the </a:t>
            </a:r>
            <a:r>
              <a:rPr lang="en-US" i="1" dirty="0"/>
              <a:t>instrumental case </a:t>
            </a:r>
            <a:r>
              <a:rPr lang="en-US" dirty="0"/>
              <a:t>in order to convey this information.</a:t>
            </a:r>
          </a:p>
        </p:txBody>
      </p:sp>
    </p:spTree>
    <p:extLst>
      <p:ext uri="{BB962C8B-B14F-4D97-AF65-F5344CB8AC3E}">
        <p14:creationId xmlns:p14="http://schemas.microsoft.com/office/powerpoint/2010/main" val="841403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69031-CCE6-21FD-2215-CDE1C677B03C}"/>
              </a:ext>
            </a:extLst>
          </p:cNvPr>
          <p:cNvSpPr>
            <a:spLocks noGrp="1"/>
          </p:cNvSpPr>
          <p:nvPr>
            <p:ph type="title"/>
          </p:nvPr>
        </p:nvSpPr>
        <p:spPr/>
        <p:txBody>
          <a:bodyPr/>
          <a:lstStyle/>
          <a:p>
            <a:r>
              <a:rPr lang="en-US" dirty="0"/>
              <a:t>Examples of the Instrument</a:t>
            </a:r>
          </a:p>
        </p:txBody>
      </p:sp>
      <p:sp>
        <p:nvSpPr>
          <p:cNvPr id="3" name="Content Placeholder 2">
            <a:extLst>
              <a:ext uri="{FF2B5EF4-FFF2-40B4-BE49-F238E27FC236}">
                <a16:creationId xmlns:a16="http://schemas.microsoft.com/office/drawing/2014/main" id="{71CA8551-B7CD-E0CE-378D-D5C7EA9FB2B3}"/>
              </a:ext>
            </a:extLst>
          </p:cNvPr>
          <p:cNvSpPr>
            <a:spLocks noGrp="1"/>
          </p:cNvSpPr>
          <p:nvPr>
            <p:ph idx="1"/>
          </p:nvPr>
        </p:nvSpPr>
        <p:spPr/>
        <p:txBody>
          <a:bodyPr/>
          <a:lstStyle/>
          <a:p>
            <a:r>
              <a:rPr lang="en-US" dirty="0"/>
              <a:t>Some ways in which this is expressed are the following:</a:t>
            </a:r>
          </a:p>
          <a:p>
            <a:r>
              <a:rPr lang="en-US" dirty="0"/>
              <a:t>John cut the bread [</a:t>
            </a:r>
            <a:r>
              <a:rPr lang="en-US" baseline="-25000" dirty="0" err="1"/>
              <a:t>PP</a:t>
            </a:r>
            <a:r>
              <a:rPr lang="en-US" dirty="0" err="1"/>
              <a:t>with</a:t>
            </a:r>
            <a:r>
              <a:rPr lang="en-US" dirty="0"/>
              <a:t> the knife].</a:t>
            </a:r>
          </a:p>
          <a:p>
            <a:r>
              <a:rPr lang="hu-HU" dirty="0"/>
              <a:t>Késsel           felvágta </a:t>
            </a:r>
            <a:r>
              <a:rPr lang="en-US" dirty="0"/>
              <a:t>       </a:t>
            </a:r>
            <a:r>
              <a:rPr lang="hu-HU" dirty="0"/>
              <a:t>a </a:t>
            </a:r>
            <a:r>
              <a:rPr lang="en-US" dirty="0"/>
              <a:t>     </a:t>
            </a:r>
            <a:r>
              <a:rPr lang="hu-HU" dirty="0"/>
              <a:t>kenyeret.</a:t>
            </a:r>
            <a:endParaRPr lang="en-US" dirty="0"/>
          </a:p>
          <a:p>
            <a:pPr marL="0" indent="0">
              <a:buNone/>
            </a:pPr>
            <a:r>
              <a:rPr lang="hu-HU" dirty="0"/>
              <a:t>     knife.INSTR  </a:t>
            </a:r>
            <a:r>
              <a:rPr lang="en-US" dirty="0"/>
              <a:t>cut.PST.3SG   the  </a:t>
            </a:r>
            <a:r>
              <a:rPr lang="hu-HU" dirty="0"/>
              <a:t> </a:t>
            </a:r>
            <a:r>
              <a:rPr lang="en-US" dirty="0" err="1"/>
              <a:t>bread.A</a:t>
            </a:r>
            <a:r>
              <a:rPr lang="hu-HU" dirty="0"/>
              <a:t>CC</a:t>
            </a:r>
            <a:endParaRPr lang="en-US" dirty="0"/>
          </a:p>
          <a:p>
            <a:pPr marL="0" indent="0">
              <a:buNone/>
            </a:pPr>
            <a:r>
              <a:rPr lang="en-US" dirty="0"/>
              <a:t>   ‘</a:t>
            </a:r>
            <a:r>
              <a:rPr lang="hu-HU" dirty="0"/>
              <a:t>He </a:t>
            </a:r>
            <a:r>
              <a:rPr lang="en-US" dirty="0"/>
              <a:t>cut the bread with </a:t>
            </a:r>
            <a:r>
              <a:rPr lang="hu-HU" dirty="0"/>
              <a:t>a</a:t>
            </a:r>
            <a:r>
              <a:rPr lang="en-US" dirty="0"/>
              <a:t> knife.’</a:t>
            </a:r>
            <a:r>
              <a:rPr lang="hu-HU" dirty="0"/>
              <a:t>					</a:t>
            </a:r>
            <a:r>
              <a:rPr lang="en-US"/>
              <a:t>[Hungarian]</a:t>
            </a:r>
            <a:endParaRPr lang="en-US" dirty="0"/>
          </a:p>
          <a:p>
            <a:r>
              <a:rPr lang="en-US" dirty="0"/>
              <a:t>Jan </a:t>
            </a:r>
            <a:r>
              <a:rPr lang="sk-SK" dirty="0"/>
              <a:t>     reže                   chlebík         nožom.</a:t>
            </a:r>
          </a:p>
          <a:p>
            <a:pPr marL="0" indent="0">
              <a:buNone/>
            </a:pPr>
            <a:r>
              <a:rPr lang="sk-SK" dirty="0"/>
              <a:t>    John   cut.NPST.3SG   bread.ACC   knife.INSTR</a:t>
            </a:r>
          </a:p>
          <a:p>
            <a:pPr marL="0" indent="0">
              <a:buNone/>
            </a:pPr>
            <a:r>
              <a:rPr lang="sk-SK" dirty="0"/>
              <a:t>    </a:t>
            </a:r>
            <a:r>
              <a:rPr lang="en-US" dirty="0"/>
              <a:t>‘John is cutting the bread with a knife.’		[Slovak]</a:t>
            </a:r>
          </a:p>
        </p:txBody>
      </p:sp>
    </p:spTree>
    <p:extLst>
      <p:ext uri="{BB962C8B-B14F-4D97-AF65-F5344CB8AC3E}">
        <p14:creationId xmlns:p14="http://schemas.microsoft.com/office/powerpoint/2010/main" val="3517040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35C26-00E2-5071-FD1D-DA51265B7729}"/>
              </a:ext>
            </a:extLst>
          </p:cNvPr>
          <p:cNvSpPr>
            <a:spLocks noGrp="1"/>
          </p:cNvSpPr>
          <p:nvPr>
            <p:ph type="title"/>
          </p:nvPr>
        </p:nvSpPr>
        <p:spPr/>
        <p:txBody>
          <a:bodyPr/>
          <a:lstStyle/>
          <a:p>
            <a:r>
              <a:rPr lang="en-US" dirty="0"/>
              <a:t>Special Kinds of PPs </a:t>
            </a:r>
          </a:p>
        </p:txBody>
      </p:sp>
      <p:sp>
        <p:nvSpPr>
          <p:cNvPr id="3" name="Content Placeholder 2">
            <a:extLst>
              <a:ext uri="{FF2B5EF4-FFF2-40B4-BE49-F238E27FC236}">
                <a16:creationId xmlns:a16="http://schemas.microsoft.com/office/drawing/2014/main" id="{6EC13223-8B73-D99E-6357-7BB7F6E4EE50}"/>
              </a:ext>
            </a:extLst>
          </p:cNvPr>
          <p:cNvSpPr>
            <a:spLocks noGrp="1"/>
          </p:cNvSpPr>
          <p:nvPr>
            <p:ph idx="1"/>
          </p:nvPr>
        </p:nvSpPr>
        <p:spPr/>
        <p:txBody>
          <a:bodyPr/>
          <a:lstStyle/>
          <a:p>
            <a:r>
              <a:rPr lang="en-US" dirty="0"/>
              <a:t>With respect to the kinds of PP adverbials one might come across, there are two kinds of </a:t>
            </a:r>
            <a:r>
              <a:rPr lang="en-US" b="1" dirty="0"/>
              <a:t>thematic relations</a:t>
            </a:r>
            <a:r>
              <a:rPr lang="en-US" dirty="0"/>
              <a:t>: the </a:t>
            </a:r>
            <a:r>
              <a:rPr lang="en-US" b="1" dirty="0"/>
              <a:t>location </a:t>
            </a:r>
            <a:r>
              <a:rPr lang="en-US" dirty="0"/>
              <a:t>and the </a:t>
            </a:r>
            <a:r>
              <a:rPr lang="en-US" b="1" dirty="0"/>
              <a:t>goal</a:t>
            </a:r>
            <a:r>
              <a:rPr lang="en-US" dirty="0"/>
              <a:t>. (The goal is an extremely important thematic relation.)</a:t>
            </a:r>
          </a:p>
          <a:p>
            <a:r>
              <a:rPr lang="en-US" dirty="0"/>
              <a:t>The location is, as the name implies, used to give a location of an event.</a:t>
            </a:r>
          </a:p>
          <a:p>
            <a:r>
              <a:rPr lang="en-US" dirty="0"/>
              <a:t>John danced with Mary [</a:t>
            </a:r>
            <a:r>
              <a:rPr lang="en-US" baseline="-25000" dirty="0" err="1"/>
              <a:t>PP</a:t>
            </a:r>
            <a:r>
              <a:rPr lang="en-US" dirty="0" err="1"/>
              <a:t>in</a:t>
            </a:r>
            <a:r>
              <a:rPr lang="en-US" dirty="0"/>
              <a:t> the agricultural hall].</a:t>
            </a:r>
          </a:p>
          <a:p>
            <a:r>
              <a:rPr lang="en-US" dirty="0"/>
              <a:t>Here, </a:t>
            </a:r>
            <a:r>
              <a:rPr lang="en-US" i="1" dirty="0"/>
              <a:t>in the agricultural hall</a:t>
            </a:r>
            <a:r>
              <a:rPr lang="en-US" dirty="0"/>
              <a:t> gives us information about where the dancing took place, and is therefore the </a:t>
            </a:r>
            <a:r>
              <a:rPr lang="en-US" b="1" dirty="0"/>
              <a:t>location</a:t>
            </a:r>
            <a:r>
              <a:rPr lang="en-US" dirty="0"/>
              <a:t>.</a:t>
            </a:r>
          </a:p>
          <a:p>
            <a:pPr marL="0" indent="0">
              <a:buNone/>
            </a:pPr>
            <a:endParaRPr lang="en-US" dirty="0"/>
          </a:p>
        </p:txBody>
      </p:sp>
    </p:spTree>
    <p:extLst>
      <p:ext uri="{BB962C8B-B14F-4D97-AF65-F5344CB8AC3E}">
        <p14:creationId xmlns:p14="http://schemas.microsoft.com/office/powerpoint/2010/main" val="1185040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2A394-D1D7-4830-E0C4-B9DC3C3644C9}"/>
              </a:ext>
            </a:extLst>
          </p:cNvPr>
          <p:cNvSpPr>
            <a:spLocks noGrp="1"/>
          </p:cNvSpPr>
          <p:nvPr>
            <p:ph type="title"/>
          </p:nvPr>
        </p:nvSpPr>
        <p:spPr/>
        <p:txBody>
          <a:bodyPr/>
          <a:lstStyle/>
          <a:p>
            <a:r>
              <a:rPr lang="en-US" dirty="0"/>
              <a:t>Special Teams – The Goal</a:t>
            </a:r>
          </a:p>
        </p:txBody>
      </p:sp>
      <p:sp>
        <p:nvSpPr>
          <p:cNvPr id="3" name="Content Placeholder 2">
            <a:extLst>
              <a:ext uri="{FF2B5EF4-FFF2-40B4-BE49-F238E27FC236}">
                <a16:creationId xmlns:a16="http://schemas.microsoft.com/office/drawing/2014/main" id="{FA6B5CE5-E541-F7E5-F9EC-604DEB3DD4E2}"/>
              </a:ext>
            </a:extLst>
          </p:cNvPr>
          <p:cNvSpPr>
            <a:spLocks noGrp="1"/>
          </p:cNvSpPr>
          <p:nvPr>
            <p:ph idx="1"/>
          </p:nvPr>
        </p:nvSpPr>
        <p:spPr/>
        <p:txBody>
          <a:bodyPr>
            <a:normAutofit/>
          </a:bodyPr>
          <a:lstStyle/>
          <a:p>
            <a:r>
              <a:rPr lang="en-US" dirty="0"/>
              <a:t>In contrast to the location, the </a:t>
            </a:r>
            <a:r>
              <a:rPr lang="en-US" b="1" dirty="0"/>
              <a:t>goal </a:t>
            </a:r>
            <a:r>
              <a:rPr lang="en-US" dirty="0"/>
              <a:t>gives us information about the endpoint of a motion.</a:t>
            </a:r>
          </a:p>
          <a:p>
            <a:r>
              <a:rPr lang="en-US" dirty="0"/>
              <a:t>That motion can either be literal </a:t>
            </a:r>
            <a:r>
              <a:rPr lang="en-US" i="1" dirty="0"/>
              <a:t>or </a:t>
            </a:r>
            <a:r>
              <a:rPr lang="en-US" dirty="0"/>
              <a:t>figurative. </a:t>
            </a:r>
          </a:p>
          <a:p>
            <a:r>
              <a:rPr lang="en-US" dirty="0"/>
              <a:t>Consider the following:</a:t>
            </a:r>
          </a:p>
          <a:p>
            <a:r>
              <a:rPr lang="en-US" dirty="0"/>
              <a:t>John went [</a:t>
            </a:r>
            <a:r>
              <a:rPr lang="en-US" baseline="-25000" dirty="0" err="1"/>
              <a:t>PP</a:t>
            </a:r>
            <a:r>
              <a:rPr lang="en-US" dirty="0" err="1"/>
              <a:t>to</a:t>
            </a:r>
            <a:r>
              <a:rPr lang="en-US" dirty="0"/>
              <a:t> the store] on Tuesday.</a:t>
            </a:r>
          </a:p>
          <a:p>
            <a:r>
              <a:rPr lang="en-US" dirty="0"/>
              <a:t>The PP </a:t>
            </a:r>
            <a:r>
              <a:rPr lang="en-US" i="1" dirty="0"/>
              <a:t>to the store </a:t>
            </a:r>
            <a:r>
              <a:rPr lang="en-US" dirty="0"/>
              <a:t>gives us the logical endpoint of a verb of motion—in this case, </a:t>
            </a:r>
            <a:r>
              <a:rPr lang="en-US" i="1" dirty="0"/>
              <a:t>go</a:t>
            </a:r>
            <a:r>
              <a:rPr lang="en-US" dirty="0"/>
              <a:t>.</a:t>
            </a:r>
          </a:p>
          <a:p>
            <a:r>
              <a:rPr lang="en-US" dirty="0"/>
              <a:t>Verbs of motion will usually have a goal expressed via some kind of PP or noun inflected with some kind of case marking (e.g., Hungarian </a:t>
            </a:r>
            <a:r>
              <a:rPr lang="en-US" i="1" dirty="0"/>
              <a:t>–</a:t>
            </a:r>
            <a:r>
              <a:rPr lang="en-US" i="1" dirty="0" err="1"/>
              <a:t>ra</a:t>
            </a:r>
            <a:r>
              <a:rPr lang="en-US" i="1" dirty="0"/>
              <a:t>/-re, -</a:t>
            </a:r>
            <a:r>
              <a:rPr lang="en-US" i="1" dirty="0" err="1"/>
              <a:t>ba</a:t>
            </a:r>
            <a:r>
              <a:rPr lang="en-US" i="1" dirty="0"/>
              <a:t>/-be, etc.</a:t>
            </a:r>
            <a:r>
              <a:rPr lang="en-US" dirty="0"/>
              <a:t>)</a:t>
            </a:r>
          </a:p>
        </p:txBody>
      </p:sp>
    </p:spTree>
    <p:extLst>
      <p:ext uri="{BB962C8B-B14F-4D97-AF65-F5344CB8AC3E}">
        <p14:creationId xmlns:p14="http://schemas.microsoft.com/office/powerpoint/2010/main" val="804678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B542B-9898-EA41-0BE6-14FF6558937E}"/>
              </a:ext>
            </a:extLst>
          </p:cNvPr>
          <p:cNvSpPr>
            <a:spLocks noGrp="1"/>
          </p:cNvSpPr>
          <p:nvPr>
            <p:ph type="title"/>
          </p:nvPr>
        </p:nvSpPr>
        <p:spPr/>
        <p:txBody>
          <a:bodyPr/>
          <a:lstStyle/>
          <a:p>
            <a:r>
              <a:rPr lang="en-US" dirty="0"/>
              <a:t>The Goal – Cont.</a:t>
            </a:r>
          </a:p>
        </p:txBody>
      </p:sp>
      <p:sp>
        <p:nvSpPr>
          <p:cNvPr id="3" name="Content Placeholder 2">
            <a:extLst>
              <a:ext uri="{FF2B5EF4-FFF2-40B4-BE49-F238E27FC236}">
                <a16:creationId xmlns:a16="http://schemas.microsoft.com/office/drawing/2014/main" id="{A6657322-2551-B432-5A61-D39F128C705F}"/>
              </a:ext>
            </a:extLst>
          </p:cNvPr>
          <p:cNvSpPr>
            <a:spLocks noGrp="1"/>
          </p:cNvSpPr>
          <p:nvPr>
            <p:ph idx="1"/>
          </p:nvPr>
        </p:nvSpPr>
        <p:spPr/>
        <p:txBody>
          <a:bodyPr>
            <a:normAutofit/>
          </a:bodyPr>
          <a:lstStyle/>
          <a:p>
            <a:r>
              <a:rPr lang="en-US" dirty="0"/>
              <a:t>That, of course, is a literal use of the goal.</a:t>
            </a:r>
          </a:p>
          <a:p>
            <a:r>
              <a:rPr lang="en-US" dirty="0"/>
              <a:t>There is also the figurative, slightly more abstract interpretation of the goal.</a:t>
            </a:r>
          </a:p>
          <a:p>
            <a:r>
              <a:rPr lang="en-US" dirty="0"/>
              <a:t>These kinds of PPs are usually in reference to some kind of exchange of some object from, for example, one person to another.</a:t>
            </a:r>
          </a:p>
          <a:p>
            <a:r>
              <a:rPr lang="en-US" dirty="0"/>
              <a:t>This is usually associated with the </a:t>
            </a:r>
            <a:r>
              <a:rPr lang="en-US" b="1" dirty="0"/>
              <a:t>indirect object.</a:t>
            </a:r>
          </a:p>
          <a:p>
            <a:r>
              <a:rPr lang="en-US" dirty="0"/>
              <a:t>John gave the flowers [</a:t>
            </a:r>
            <a:r>
              <a:rPr lang="en-US" baseline="-25000" dirty="0" err="1"/>
              <a:t>PP</a:t>
            </a:r>
            <a:r>
              <a:rPr lang="en-US" dirty="0" err="1"/>
              <a:t>to</a:t>
            </a:r>
            <a:r>
              <a:rPr lang="en-US" dirty="0"/>
              <a:t> Mary].</a:t>
            </a:r>
          </a:p>
          <a:p>
            <a:r>
              <a:rPr lang="en-US"/>
              <a:t>In these </a:t>
            </a:r>
            <a:r>
              <a:rPr lang="en-US" dirty="0"/>
              <a:t>kinds of cases, it is not always in the form of a PP.</a:t>
            </a:r>
          </a:p>
          <a:p>
            <a:r>
              <a:rPr lang="en-US" dirty="0"/>
              <a:t>John gave [</a:t>
            </a:r>
            <a:r>
              <a:rPr lang="en-US" baseline="-25000" dirty="0" err="1"/>
              <a:t>DP</a:t>
            </a:r>
            <a:r>
              <a:rPr lang="en-US" dirty="0" err="1"/>
              <a:t>Mary</a:t>
            </a:r>
            <a:r>
              <a:rPr lang="en-US" dirty="0"/>
              <a:t>] the flowers.</a:t>
            </a:r>
          </a:p>
          <a:p>
            <a:r>
              <a:rPr lang="en-US" dirty="0"/>
              <a:t>This example showcases that the goal is not always prepositional.</a:t>
            </a:r>
          </a:p>
        </p:txBody>
      </p:sp>
    </p:spTree>
    <p:extLst>
      <p:ext uri="{BB962C8B-B14F-4D97-AF65-F5344CB8AC3E}">
        <p14:creationId xmlns:p14="http://schemas.microsoft.com/office/powerpoint/2010/main" val="3169514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93B57-08A3-0BBA-4F41-76E32C454F38}"/>
              </a:ext>
            </a:extLst>
          </p:cNvPr>
          <p:cNvSpPr>
            <a:spLocks noGrp="1"/>
          </p:cNvSpPr>
          <p:nvPr>
            <p:ph type="title"/>
          </p:nvPr>
        </p:nvSpPr>
        <p:spPr/>
        <p:txBody>
          <a:bodyPr/>
          <a:lstStyle/>
          <a:p>
            <a:r>
              <a:rPr lang="en-US" dirty="0"/>
              <a:t>Putting It All Together</a:t>
            </a:r>
          </a:p>
        </p:txBody>
      </p:sp>
      <p:sp>
        <p:nvSpPr>
          <p:cNvPr id="3" name="Content Placeholder 2">
            <a:extLst>
              <a:ext uri="{FF2B5EF4-FFF2-40B4-BE49-F238E27FC236}">
                <a16:creationId xmlns:a16="http://schemas.microsoft.com/office/drawing/2014/main" id="{F1C05D03-F944-68AD-C515-71AEEC01B631}"/>
              </a:ext>
            </a:extLst>
          </p:cNvPr>
          <p:cNvSpPr>
            <a:spLocks noGrp="1"/>
          </p:cNvSpPr>
          <p:nvPr>
            <p:ph idx="1"/>
          </p:nvPr>
        </p:nvSpPr>
        <p:spPr/>
        <p:txBody>
          <a:bodyPr>
            <a:normAutofit fontScale="92500" lnSpcReduction="10000"/>
          </a:bodyPr>
          <a:lstStyle/>
          <a:p>
            <a:r>
              <a:rPr lang="en-US" dirty="0"/>
              <a:t>We have looked at a lot of different elements that might appear in the sentence.</a:t>
            </a:r>
          </a:p>
          <a:p>
            <a:r>
              <a:rPr lang="en-US" dirty="0"/>
              <a:t>Is there a syntactic and semantic difference between all of these things?</a:t>
            </a:r>
          </a:p>
          <a:p>
            <a:r>
              <a:rPr lang="en-US" dirty="0"/>
              <a:t>There are elements that are absolutely required in a sentence, and there are elements that are never required in a sentence.</a:t>
            </a:r>
          </a:p>
          <a:p>
            <a:r>
              <a:rPr lang="en-US" dirty="0"/>
              <a:t>We have two important words to define.</a:t>
            </a:r>
          </a:p>
          <a:p>
            <a:r>
              <a:rPr lang="en-US" b="1" dirty="0"/>
              <a:t>Argument</a:t>
            </a:r>
            <a:r>
              <a:rPr lang="en-US" dirty="0"/>
              <a:t>- A word or phrase that is absolutely necessary to complete a word’s meaning.</a:t>
            </a:r>
          </a:p>
          <a:p>
            <a:r>
              <a:rPr lang="en-US" b="1" dirty="0"/>
              <a:t>Adjunct- </a:t>
            </a:r>
            <a:r>
              <a:rPr lang="en-US" dirty="0"/>
              <a:t>A word or phrase that is not integral to the meaning of a word.</a:t>
            </a:r>
          </a:p>
          <a:p>
            <a:r>
              <a:rPr lang="en-US" dirty="0"/>
              <a:t>Adjuncts can be thought of as extra information, whereas arguments can be thought of as parts of a whole needed to make the whole work.</a:t>
            </a:r>
          </a:p>
        </p:txBody>
      </p:sp>
    </p:spTree>
    <p:extLst>
      <p:ext uri="{BB962C8B-B14F-4D97-AF65-F5344CB8AC3E}">
        <p14:creationId xmlns:p14="http://schemas.microsoft.com/office/powerpoint/2010/main" val="3602766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78D55-323C-DBB3-C277-3046B44E4FAD}"/>
              </a:ext>
            </a:extLst>
          </p:cNvPr>
          <p:cNvSpPr>
            <a:spLocks noGrp="1"/>
          </p:cNvSpPr>
          <p:nvPr>
            <p:ph type="title"/>
          </p:nvPr>
        </p:nvSpPr>
        <p:spPr/>
        <p:txBody>
          <a:bodyPr/>
          <a:lstStyle/>
          <a:p>
            <a:r>
              <a:rPr lang="en-US" dirty="0"/>
              <a:t>Adjuncts</a:t>
            </a:r>
          </a:p>
        </p:txBody>
      </p:sp>
      <p:sp>
        <p:nvSpPr>
          <p:cNvPr id="3" name="Content Placeholder 2">
            <a:extLst>
              <a:ext uri="{FF2B5EF4-FFF2-40B4-BE49-F238E27FC236}">
                <a16:creationId xmlns:a16="http://schemas.microsoft.com/office/drawing/2014/main" id="{91A5DEB8-91C0-2B58-3190-A24CB7379AB7}"/>
              </a:ext>
            </a:extLst>
          </p:cNvPr>
          <p:cNvSpPr>
            <a:spLocks noGrp="1"/>
          </p:cNvSpPr>
          <p:nvPr>
            <p:ph idx="1"/>
          </p:nvPr>
        </p:nvSpPr>
        <p:spPr/>
        <p:txBody>
          <a:bodyPr/>
          <a:lstStyle/>
          <a:p>
            <a:r>
              <a:rPr lang="en-US" dirty="0"/>
              <a:t>Typically, adjuncts will vary depending on the word or phrase in question. </a:t>
            </a:r>
          </a:p>
          <a:p>
            <a:r>
              <a:rPr lang="en-US" dirty="0"/>
              <a:t>A noun, for example, will not have the same available adjuncts as a verb.</a:t>
            </a:r>
          </a:p>
          <a:p>
            <a:r>
              <a:rPr lang="en-US" dirty="0"/>
              <a:t>It is also important to remember that some categories </a:t>
            </a:r>
            <a:r>
              <a:rPr lang="en-US" i="1" dirty="0"/>
              <a:t>never </a:t>
            </a:r>
            <a:r>
              <a:rPr lang="en-US" dirty="0"/>
              <a:t>allow for adjunction </a:t>
            </a:r>
          </a:p>
        </p:txBody>
      </p:sp>
    </p:spTree>
    <p:extLst>
      <p:ext uri="{BB962C8B-B14F-4D97-AF65-F5344CB8AC3E}">
        <p14:creationId xmlns:p14="http://schemas.microsoft.com/office/powerpoint/2010/main" val="520299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9571B-6FE8-9624-F728-160CE14C5BC8}"/>
              </a:ext>
            </a:extLst>
          </p:cNvPr>
          <p:cNvSpPr>
            <a:spLocks noGrp="1"/>
          </p:cNvSpPr>
          <p:nvPr>
            <p:ph type="title"/>
          </p:nvPr>
        </p:nvSpPr>
        <p:spPr/>
        <p:txBody>
          <a:bodyPr/>
          <a:lstStyle/>
          <a:p>
            <a:r>
              <a:rPr lang="en-US" dirty="0"/>
              <a:t>Adjuncts</a:t>
            </a:r>
          </a:p>
        </p:txBody>
      </p:sp>
      <p:sp>
        <p:nvSpPr>
          <p:cNvPr id="3" name="Content Placeholder 2">
            <a:extLst>
              <a:ext uri="{FF2B5EF4-FFF2-40B4-BE49-F238E27FC236}">
                <a16:creationId xmlns:a16="http://schemas.microsoft.com/office/drawing/2014/main" id="{F59D8E8D-68FE-A384-2CBF-54BBB3AFD9F9}"/>
              </a:ext>
            </a:extLst>
          </p:cNvPr>
          <p:cNvSpPr>
            <a:spLocks noGrp="1"/>
          </p:cNvSpPr>
          <p:nvPr>
            <p:ph idx="1"/>
          </p:nvPr>
        </p:nvSpPr>
        <p:spPr/>
        <p:txBody>
          <a:bodyPr/>
          <a:lstStyle/>
          <a:p>
            <a:r>
              <a:rPr lang="en-US" dirty="0"/>
              <a:t>Nouns might have adjuncts like </a:t>
            </a:r>
            <a:r>
              <a:rPr lang="en-US" i="1" dirty="0"/>
              <a:t>adjectives </a:t>
            </a:r>
            <a:r>
              <a:rPr lang="en-US" dirty="0"/>
              <a:t>and </a:t>
            </a:r>
            <a:r>
              <a:rPr lang="en-US" i="1" dirty="0"/>
              <a:t>prepositional phrases</a:t>
            </a:r>
            <a:r>
              <a:rPr lang="en-US" dirty="0"/>
              <a:t>.</a:t>
            </a:r>
          </a:p>
          <a:p>
            <a:r>
              <a:rPr lang="en-US" dirty="0"/>
              <a:t>The </a:t>
            </a:r>
            <a:r>
              <a:rPr lang="en-US" i="1" dirty="0"/>
              <a:t>big red </a:t>
            </a:r>
            <a:r>
              <a:rPr lang="en-US" dirty="0"/>
              <a:t>house.</a:t>
            </a:r>
          </a:p>
          <a:p>
            <a:r>
              <a:rPr lang="en-US" dirty="0"/>
              <a:t>The </a:t>
            </a:r>
            <a:r>
              <a:rPr lang="en-US" i="1" dirty="0"/>
              <a:t>big red </a:t>
            </a:r>
            <a:r>
              <a:rPr lang="en-US" dirty="0"/>
              <a:t>book </a:t>
            </a:r>
            <a:r>
              <a:rPr lang="en-US" i="1"/>
              <a:t>about Finnish grammar</a:t>
            </a:r>
            <a:r>
              <a:rPr lang="en-US"/>
              <a:t>.</a:t>
            </a:r>
            <a:endParaRPr lang="en-US" dirty="0"/>
          </a:p>
          <a:p>
            <a:r>
              <a:rPr lang="en-US" dirty="0"/>
              <a:t>Verbs might have adjuncts like </a:t>
            </a:r>
            <a:r>
              <a:rPr lang="en-US" i="1" dirty="0"/>
              <a:t>adverbs </a:t>
            </a:r>
            <a:r>
              <a:rPr lang="en-US" dirty="0"/>
              <a:t>and</a:t>
            </a:r>
            <a:r>
              <a:rPr lang="en-US" i="1" dirty="0"/>
              <a:t> prepositional phrases.</a:t>
            </a:r>
          </a:p>
          <a:p>
            <a:r>
              <a:rPr lang="en-US" dirty="0"/>
              <a:t>Jean-Lance hit the ball </a:t>
            </a:r>
            <a:r>
              <a:rPr lang="en-US" i="1" dirty="0"/>
              <a:t>strongly over the fence</a:t>
            </a:r>
            <a:r>
              <a:rPr lang="en-US" dirty="0"/>
              <a:t>.</a:t>
            </a:r>
            <a:r>
              <a:rPr lang="en-US" i="1" dirty="0"/>
              <a:t> </a:t>
            </a:r>
          </a:p>
          <a:p>
            <a:r>
              <a:rPr lang="en-US" dirty="0"/>
              <a:t>Wayne </a:t>
            </a:r>
            <a:r>
              <a:rPr lang="en-US" i="1" dirty="0"/>
              <a:t>often </a:t>
            </a:r>
            <a:r>
              <a:rPr lang="en-US" dirty="0"/>
              <a:t>spends time choring </a:t>
            </a:r>
            <a:r>
              <a:rPr lang="en-US" i="1" dirty="0"/>
              <a:t>in the fields on his farm</a:t>
            </a:r>
            <a:r>
              <a:rPr lang="en-US" dirty="0"/>
              <a:t>.</a:t>
            </a:r>
          </a:p>
        </p:txBody>
      </p:sp>
    </p:spTree>
    <p:extLst>
      <p:ext uri="{BB962C8B-B14F-4D97-AF65-F5344CB8AC3E}">
        <p14:creationId xmlns:p14="http://schemas.microsoft.com/office/powerpoint/2010/main" val="2611638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1BC0B-7EFE-A179-9B6C-4B69DF10D765}"/>
              </a:ext>
            </a:extLst>
          </p:cNvPr>
          <p:cNvSpPr>
            <a:spLocks noGrp="1"/>
          </p:cNvSpPr>
          <p:nvPr>
            <p:ph type="title"/>
          </p:nvPr>
        </p:nvSpPr>
        <p:spPr/>
        <p:txBody>
          <a:bodyPr/>
          <a:lstStyle/>
          <a:p>
            <a:r>
              <a:rPr lang="en-US" dirty="0"/>
              <a:t>Adjuncts</a:t>
            </a:r>
          </a:p>
        </p:txBody>
      </p:sp>
      <p:sp>
        <p:nvSpPr>
          <p:cNvPr id="3" name="Content Placeholder 2">
            <a:extLst>
              <a:ext uri="{FF2B5EF4-FFF2-40B4-BE49-F238E27FC236}">
                <a16:creationId xmlns:a16="http://schemas.microsoft.com/office/drawing/2014/main" id="{E2D833D3-8F98-CFD3-6A5F-E64297A5A270}"/>
              </a:ext>
            </a:extLst>
          </p:cNvPr>
          <p:cNvSpPr>
            <a:spLocks noGrp="1"/>
          </p:cNvSpPr>
          <p:nvPr>
            <p:ph idx="1"/>
          </p:nvPr>
        </p:nvSpPr>
        <p:spPr/>
        <p:txBody>
          <a:bodyPr>
            <a:normAutofit/>
          </a:bodyPr>
          <a:lstStyle/>
          <a:p>
            <a:r>
              <a:rPr lang="en-US" dirty="0"/>
              <a:t>Other kinds of words have more limited adjunction.</a:t>
            </a:r>
          </a:p>
          <a:p>
            <a:r>
              <a:rPr lang="en-US" dirty="0"/>
              <a:t>Adjectives and adverbs for example can only ever be adjoined by an </a:t>
            </a:r>
            <a:r>
              <a:rPr lang="en-US" i="1" dirty="0"/>
              <a:t>adverb</a:t>
            </a:r>
            <a:r>
              <a:rPr lang="en-US" dirty="0"/>
              <a:t>.</a:t>
            </a:r>
          </a:p>
          <a:p>
            <a:r>
              <a:rPr lang="en-US" i="1" dirty="0"/>
              <a:t>Very </a:t>
            </a:r>
            <a:r>
              <a:rPr lang="en-US" dirty="0"/>
              <a:t>blue</a:t>
            </a:r>
          </a:p>
          <a:p>
            <a:r>
              <a:rPr lang="en-US" i="1" dirty="0"/>
              <a:t>Quite </a:t>
            </a:r>
            <a:r>
              <a:rPr lang="en-US" dirty="0"/>
              <a:t>adeptly</a:t>
            </a:r>
          </a:p>
          <a:p>
            <a:r>
              <a:rPr lang="en-US" i="1" dirty="0"/>
              <a:t>rather too </a:t>
            </a:r>
            <a:r>
              <a:rPr lang="en-US" dirty="0"/>
              <a:t>obnoxiously</a:t>
            </a:r>
          </a:p>
          <a:p>
            <a:r>
              <a:rPr lang="en-US" dirty="0"/>
              <a:t>Other kinds of words like prepositions never allow for adjunction.</a:t>
            </a:r>
          </a:p>
          <a:p>
            <a:r>
              <a:rPr lang="en-US" dirty="0"/>
              <a:t>*</a:t>
            </a:r>
            <a:r>
              <a:rPr lang="en-US" i="1" dirty="0"/>
              <a:t>blue in the park</a:t>
            </a:r>
          </a:p>
          <a:p>
            <a:r>
              <a:rPr lang="en-US" i="1" dirty="0"/>
              <a:t>*at wild the store</a:t>
            </a:r>
          </a:p>
          <a:p>
            <a:r>
              <a:rPr lang="en-US" i="1" dirty="0"/>
              <a:t>*on the table voracious</a:t>
            </a:r>
            <a:endParaRPr lang="en-US" dirty="0"/>
          </a:p>
        </p:txBody>
      </p:sp>
    </p:spTree>
    <p:extLst>
      <p:ext uri="{BB962C8B-B14F-4D97-AF65-F5344CB8AC3E}">
        <p14:creationId xmlns:p14="http://schemas.microsoft.com/office/powerpoint/2010/main" val="2190983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E9E23-3909-8F2C-F5C1-ED236101DED3}"/>
              </a:ext>
            </a:extLst>
          </p:cNvPr>
          <p:cNvSpPr>
            <a:spLocks noGrp="1"/>
          </p:cNvSpPr>
          <p:nvPr>
            <p:ph type="title"/>
          </p:nvPr>
        </p:nvSpPr>
        <p:spPr/>
        <p:txBody>
          <a:bodyPr/>
          <a:lstStyle/>
          <a:p>
            <a:r>
              <a:rPr lang="en-US" dirty="0"/>
              <a:t>Arguments</a:t>
            </a:r>
          </a:p>
        </p:txBody>
      </p:sp>
      <p:sp>
        <p:nvSpPr>
          <p:cNvPr id="3" name="Content Placeholder 2">
            <a:extLst>
              <a:ext uri="{FF2B5EF4-FFF2-40B4-BE49-F238E27FC236}">
                <a16:creationId xmlns:a16="http://schemas.microsoft.com/office/drawing/2014/main" id="{19A08157-8E60-5E23-EEF8-2958F7DFF0D9}"/>
              </a:ext>
            </a:extLst>
          </p:cNvPr>
          <p:cNvSpPr>
            <a:spLocks noGrp="1"/>
          </p:cNvSpPr>
          <p:nvPr>
            <p:ph idx="1"/>
          </p:nvPr>
        </p:nvSpPr>
        <p:spPr/>
        <p:txBody>
          <a:bodyPr/>
          <a:lstStyle/>
          <a:p>
            <a:r>
              <a:rPr lang="en-US" dirty="0"/>
              <a:t>In contrast to adjuncts, which are extraneous information, arguments are NEVER extraneous.</a:t>
            </a:r>
          </a:p>
          <a:p>
            <a:r>
              <a:rPr lang="en-US" dirty="0"/>
              <a:t>They are absolutely required as part of a words syntactic and semantic interpretation.</a:t>
            </a:r>
          </a:p>
          <a:p>
            <a:r>
              <a:rPr lang="en-US" dirty="0"/>
              <a:t>If these elements are absent from a words domain, then the resulting sentence will be ungrammatical.</a:t>
            </a:r>
          </a:p>
          <a:p>
            <a:r>
              <a:rPr lang="en-US" dirty="0"/>
              <a:t>This ties into the theta roles that were discussed earlier in the term.</a:t>
            </a:r>
          </a:p>
        </p:txBody>
      </p:sp>
    </p:spTree>
    <p:extLst>
      <p:ext uri="{BB962C8B-B14F-4D97-AF65-F5344CB8AC3E}">
        <p14:creationId xmlns:p14="http://schemas.microsoft.com/office/powerpoint/2010/main" val="985100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35DF8-96D9-1281-5B2D-62DBED0E5DDA}"/>
              </a:ext>
            </a:extLst>
          </p:cNvPr>
          <p:cNvSpPr>
            <a:spLocks noGrp="1"/>
          </p:cNvSpPr>
          <p:nvPr>
            <p:ph type="title"/>
          </p:nvPr>
        </p:nvSpPr>
        <p:spPr/>
        <p:txBody>
          <a:bodyPr/>
          <a:lstStyle/>
          <a:p>
            <a:r>
              <a:rPr lang="en-US" dirty="0"/>
              <a:t>Review </a:t>
            </a:r>
          </a:p>
        </p:txBody>
      </p:sp>
      <p:sp>
        <p:nvSpPr>
          <p:cNvPr id="3" name="Content Placeholder 2">
            <a:extLst>
              <a:ext uri="{FF2B5EF4-FFF2-40B4-BE49-F238E27FC236}">
                <a16:creationId xmlns:a16="http://schemas.microsoft.com/office/drawing/2014/main" id="{1579620A-7D4F-CA15-C839-05E3BF531C42}"/>
              </a:ext>
            </a:extLst>
          </p:cNvPr>
          <p:cNvSpPr>
            <a:spLocks noGrp="1"/>
          </p:cNvSpPr>
          <p:nvPr>
            <p:ph idx="1"/>
          </p:nvPr>
        </p:nvSpPr>
        <p:spPr/>
        <p:txBody>
          <a:bodyPr>
            <a:normAutofit fontScale="92500" lnSpcReduction="10000"/>
          </a:bodyPr>
          <a:lstStyle/>
          <a:p>
            <a:r>
              <a:rPr lang="en-US" dirty="0"/>
              <a:t>The last two classes we spent a great deal of time discussing the three most integral parts of a clause: the subject, the direct object, and the indirect object.</a:t>
            </a:r>
          </a:p>
          <a:p>
            <a:r>
              <a:rPr lang="en-US" dirty="0"/>
              <a:t>These are so important because they constitute the most integral pieces of information around which a sentence is built.</a:t>
            </a:r>
          </a:p>
          <a:p>
            <a:r>
              <a:rPr lang="en-US" dirty="0"/>
              <a:t>The specific structure that the sentence will take is contingent upon the verbal </a:t>
            </a:r>
            <a:r>
              <a:rPr lang="en-US" b="1" dirty="0"/>
              <a:t>predicate</a:t>
            </a:r>
            <a:r>
              <a:rPr lang="en-US" dirty="0"/>
              <a:t> being used (i.e., it’s transitivity).</a:t>
            </a:r>
          </a:p>
          <a:p>
            <a:r>
              <a:rPr lang="en-US" dirty="0"/>
              <a:t>These 3 things compose the </a:t>
            </a:r>
            <a:r>
              <a:rPr lang="en-US" b="1" dirty="0"/>
              <a:t>argument structure</a:t>
            </a:r>
            <a:r>
              <a:rPr lang="en-US" dirty="0"/>
              <a:t> of a verbal predicate.</a:t>
            </a:r>
          </a:p>
          <a:p>
            <a:r>
              <a:rPr lang="en-US" dirty="0"/>
              <a:t>They are important pieces of the structure that the sentence needs in order to maintain grammaticality.</a:t>
            </a:r>
          </a:p>
          <a:p>
            <a:r>
              <a:rPr lang="en-US" dirty="0"/>
              <a:t>If even one part of a verb’s argument structure is missing, then the sentence is completely ungrammatical.</a:t>
            </a:r>
          </a:p>
        </p:txBody>
      </p:sp>
    </p:spTree>
    <p:extLst>
      <p:ext uri="{BB962C8B-B14F-4D97-AF65-F5344CB8AC3E}">
        <p14:creationId xmlns:p14="http://schemas.microsoft.com/office/powerpoint/2010/main" val="3544032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2AD38-CDF6-11B3-7BC5-DC1F01BF9432}"/>
              </a:ext>
            </a:extLst>
          </p:cNvPr>
          <p:cNvSpPr>
            <a:spLocks noGrp="1"/>
          </p:cNvSpPr>
          <p:nvPr>
            <p:ph type="title"/>
          </p:nvPr>
        </p:nvSpPr>
        <p:spPr/>
        <p:txBody>
          <a:bodyPr/>
          <a:lstStyle/>
          <a:p>
            <a:r>
              <a:rPr lang="en-US" dirty="0"/>
              <a:t>Arguments</a:t>
            </a:r>
          </a:p>
        </p:txBody>
      </p:sp>
      <p:sp>
        <p:nvSpPr>
          <p:cNvPr id="3" name="Content Placeholder 2">
            <a:extLst>
              <a:ext uri="{FF2B5EF4-FFF2-40B4-BE49-F238E27FC236}">
                <a16:creationId xmlns:a16="http://schemas.microsoft.com/office/drawing/2014/main" id="{7D59EC58-8FF3-90DE-13C6-D8CB500DD8C1}"/>
              </a:ext>
            </a:extLst>
          </p:cNvPr>
          <p:cNvSpPr>
            <a:spLocks noGrp="1"/>
          </p:cNvSpPr>
          <p:nvPr>
            <p:ph idx="1"/>
          </p:nvPr>
        </p:nvSpPr>
        <p:spPr/>
        <p:txBody>
          <a:bodyPr>
            <a:normAutofit fontScale="85000" lnSpcReduction="10000"/>
          </a:bodyPr>
          <a:lstStyle/>
          <a:p>
            <a:r>
              <a:rPr lang="en-US" dirty="0"/>
              <a:t>There are different kinds of argument structures for different kinds of predicates.</a:t>
            </a:r>
          </a:p>
          <a:p>
            <a:r>
              <a:rPr lang="en-US" dirty="0"/>
              <a:t>Let’s look at an easy one with a verbal predicate which is very clear in English.</a:t>
            </a:r>
          </a:p>
          <a:p>
            <a:r>
              <a:rPr lang="en-US" dirty="0"/>
              <a:t>The verb </a:t>
            </a:r>
            <a:r>
              <a:rPr lang="en-US" i="1" dirty="0"/>
              <a:t>put </a:t>
            </a:r>
            <a:r>
              <a:rPr lang="en-US" dirty="0"/>
              <a:t>requires three arguments to make it grammatical: the subject, the object, and the indirect object.</a:t>
            </a:r>
          </a:p>
          <a:p>
            <a:r>
              <a:rPr lang="en-US" dirty="0"/>
              <a:t>To put it succinctly: </a:t>
            </a:r>
            <a:r>
              <a:rPr lang="en-US" i="1" dirty="0"/>
              <a:t>put </a:t>
            </a:r>
            <a:r>
              <a:rPr lang="en-US" dirty="0"/>
              <a:t>(predicate) [SUBJ </a:t>
            </a:r>
            <a:r>
              <a:rPr lang="en-US" i="1" dirty="0"/>
              <a:t>put </a:t>
            </a:r>
            <a:r>
              <a:rPr lang="en-US" dirty="0"/>
              <a:t>DO IO], so:</a:t>
            </a:r>
          </a:p>
          <a:p>
            <a:r>
              <a:rPr lang="en-US" dirty="0"/>
              <a:t>Katy put the bread in the oven.</a:t>
            </a:r>
          </a:p>
          <a:p>
            <a:r>
              <a:rPr lang="en-US" dirty="0"/>
              <a:t>The argument structure that we have dictates that the verb </a:t>
            </a:r>
            <a:r>
              <a:rPr lang="en-US" i="1" dirty="0"/>
              <a:t>put </a:t>
            </a:r>
            <a:r>
              <a:rPr lang="en-US" dirty="0"/>
              <a:t>must have all three present in order to make sense. Indeed this is what we observe:</a:t>
            </a:r>
          </a:p>
          <a:p>
            <a:r>
              <a:rPr lang="en-US" dirty="0"/>
              <a:t>*Katy put the bread.</a:t>
            </a:r>
          </a:p>
          <a:p>
            <a:r>
              <a:rPr lang="en-US" dirty="0"/>
              <a:t>*Katy put in the oven.</a:t>
            </a:r>
          </a:p>
          <a:p>
            <a:r>
              <a:rPr lang="en-US" dirty="0"/>
              <a:t>Because these two things are ungrammatical without the complete argument structure we can determine that the subject, direct object and indirect object are all required to complete the meaning of the verb </a:t>
            </a:r>
            <a:r>
              <a:rPr lang="en-US" i="1" dirty="0"/>
              <a:t>put</a:t>
            </a:r>
            <a:r>
              <a:rPr lang="en-US" dirty="0"/>
              <a:t>.</a:t>
            </a:r>
          </a:p>
        </p:txBody>
      </p:sp>
    </p:spTree>
    <p:extLst>
      <p:ext uri="{BB962C8B-B14F-4D97-AF65-F5344CB8AC3E}">
        <p14:creationId xmlns:p14="http://schemas.microsoft.com/office/powerpoint/2010/main" val="2002657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1C078-36C8-4DBA-A7EA-32A3BB587C0F}"/>
              </a:ext>
            </a:extLst>
          </p:cNvPr>
          <p:cNvSpPr>
            <a:spLocks noGrp="1"/>
          </p:cNvSpPr>
          <p:nvPr>
            <p:ph type="title"/>
          </p:nvPr>
        </p:nvSpPr>
        <p:spPr/>
        <p:txBody>
          <a:bodyPr/>
          <a:lstStyle/>
          <a:p>
            <a:r>
              <a:rPr lang="en-US" dirty="0"/>
              <a:t>In Sum</a:t>
            </a:r>
          </a:p>
        </p:txBody>
      </p:sp>
      <p:sp>
        <p:nvSpPr>
          <p:cNvPr id="3" name="Content Placeholder 2">
            <a:extLst>
              <a:ext uri="{FF2B5EF4-FFF2-40B4-BE49-F238E27FC236}">
                <a16:creationId xmlns:a16="http://schemas.microsoft.com/office/drawing/2014/main" id="{A813E74A-6A03-42DE-2701-9D8DECB328EB}"/>
              </a:ext>
            </a:extLst>
          </p:cNvPr>
          <p:cNvSpPr>
            <a:spLocks noGrp="1"/>
          </p:cNvSpPr>
          <p:nvPr>
            <p:ph idx="1"/>
          </p:nvPr>
        </p:nvSpPr>
        <p:spPr/>
        <p:txBody>
          <a:bodyPr/>
          <a:lstStyle/>
          <a:p>
            <a:r>
              <a:rPr lang="en-US" dirty="0"/>
              <a:t>There are a number of plausible sentence adverbials which can all provide contextual information about the time, place and manner of an event. These are always </a:t>
            </a:r>
            <a:r>
              <a:rPr lang="en-US" b="1" dirty="0"/>
              <a:t>adjuncts</a:t>
            </a:r>
            <a:r>
              <a:rPr lang="en-US" dirty="0"/>
              <a:t>.</a:t>
            </a:r>
          </a:p>
          <a:p>
            <a:r>
              <a:rPr lang="en-US" dirty="0"/>
              <a:t>Extra information can be given to certain words that give descriptions of something or how something was done in the form of </a:t>
            </a:r>
            <a:r>
              <a:rPr lang="en-US" b="1" dirty="0"/>
              <a:t>adjuncts</a:t>
            </a:r>
            <a:r>
              <a:rPr lang="en-US" dirty="0"/>
              <a:t>.</a:t>
            </a:r>
          </a:p>
          <a:p>
            <a:r>
              <a:rPr lang="en-US" dirty="0"/>
              <a:t>The absolutely necessary information required to use a word grammatically in a sentence are called </a:t>
            </a:r>
            <a:r>
              <a:rPr lang="en-US" b="1" dirty="0"/>
              <a:t>arguments</a:t>
            </a:r>
            <a:r>
              <a:rPr lang="en-US" dirty="0"/>
              <a:t>.</a:t>
            </a:r>
          </a:p>
          <a:p>
            <a:r>
              <a:rPr lang="en-US" dirty="0"/>
              <a:t>These words can never be omitted from a word’s argument structure.</a:t>
            </a:r>
          </a:p>
        </p:txBody>
      </p:sp>
    </p:spTree>
    <p:extLst>
      <p:ext uri="{BB962C8B-B14F-4D97-AF65-F5344CB8AC3E}">
        <p14:creationId xmlns:p14="http://schemas.microsoft.com/office/powerpoint/2010/main" val="3055945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B7C3C-4CE1-3707-3EBF-26B44D61EA90}"/>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C844B084-D77A-6D5A-9D7D-3391D4A081CE}"/>
              </a:ext>
            </a:extLst>
          </p:cNvPr>
          <p:cNvSpPr>
            <a:spLocks noGrp="1"/>
          </p:cNvSpPr>
          <p:nvPr>
            <p:ph idx="1"/>
          </p:nvPr>
        </p:nvSpPr>
        <p:spPr/>
        <p:txBody>
          <a:bodyPr/>
          <a:lstStyle/>
          <a:p>
            <a:r>
              <a:rPr lang="en-US" dirty="0"/>
              <a:t>Identify the subjects, objects, indirect objects and adjuncts in the following:</a:t>
            </a:r>
          </a:p>
          <a:p>
            <a:r>
              <a:rPr lang="en-US" dirty="0"/>
              <a:t>John wants to send a letter to his mother for Christmas.</a:t>
            </a:r>
          </a:p>
          <a:p>
            <a:r>
              <a:rPr lang="en-US" dirty="0"/>
              <a:t>Eric lives in Hong Kong.</a:t>
            </a:r>
          </a:p>
          <a:p>
            <a:r>
              <a:rPr lang="en-US" dirty="0"/>
              <a:t>Eve went to a nice restaurant in Budapest for her birthday.</a:t>
            </a:r>
          </a:p>
          <a:p>
            <a:r>
              <a:rPr lang="en-US" dirty="0"/>
              <a:t>Alaric gave Susan a beautiful bouquet of roses for Valentine’s Day.</a:t>
            </a:r>
          </a:p>
          <a:p>
            <a:r>
              <a:rPr lang="en-US" dirty="0"/>
              <a:t>Corinne placed the trophy on the shelf in her bedroom.</a:t>
            </a:r>
          </a:p>
          <a:p>
            <a:endParaRPr lang="en-US" dirty="0"/>
          </a:p>
        </p:txBody>
      </p:sp>
    </p:spTree>
    <p:extLst>
      <p:ext uri="{BB962C8B-B14F-4D97-AF65-F5344CB8AC3E}">
        <p14:creationId xmlns:p14="http://schemas.microsoft.com/office/powerpoint/2010/main" val="100508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F7E61-B2B8-8107-1476-CBBCCEC2CED0}"/>
              </a:ext>
            </a:extLst>
          </p:cNvPr>
          <p:cNvSpPr>
            <a:spLocks noGrp="1"/>
          </p:cNvSpPr>
          <p:nvPr>
            <p:ph type="title"/>
          </p:nvPr>
        </p:nvSpPr>
        <p:spPr/>
        <p:txBody>
          <a:bodyPr/>
          <a:lstStyle/>
          <a:p>
            <a:r>
              <a:rPr lang="en-US" dirty="0"/>
              <a:t>Review (cont.)</a:t>
            </a:r>
          </a:p>
        </p:txBody>
      </p:sp>
      <p:sp>
        <p:nvSpPr>
          <p:cNvPr id="3" name="Content Placeholder 2">
            <a:extLst>
              <a:ext uri="{FF2B5EF4-FFF2-40B4-BE49-F238E27FC236}">
                <a16:creationId xmlns:a16="http://schemas.microsoft.com/office/drawing/2014/main" id="{82D1BD21-35FB-0408-1705-F956AEACD327}"/>
              </a:ext>
            </a:extLst>
          </p:cNvPr>
          <p:cNvSpPr>
            <a:spLocks noGrp="1"/>
          </p:cNvSpPr>
          <p:nvPr>
            <p:ph idx="1"/>
          </p:nvPr>
        </p:nvSpPr>
        <p:spPr/>
        <p:txBody>
          <a:bodyPr/>
          <a:lstStyle/>
          <a:p>
            <a:r>
              <a:rPr lang="en-US" dirty="0"/>
              <a:t>To reiterate that last point, let’s consider the following ungrammatical sentences.</a:t>
            </a:r>
          </a:p>
          <a:p>
            <a:r>
              <a:rPr lang="en-US" dirty="0"/>
              <a:t>*Snowed.</a:t>
            </a:r>
          </a:p>
          <a:p>
            <a:r>
              <a:rPr lang="en-US" dirty="0"/>
              <a:t>*Mary hit.</a:t>
            </a:r>
          </a:p>
          <a:p>
            <a:r>
              <a:rPr lang="en-US" dirty="0"/>
              <a:t>*John handed the book.</a:t>
            </a:r>
          </a:p>
          <a:p>
            <a:r>
              <a:rPr lang="en-US" dirty="0"/>
              <a:t>Why are these sentences ungrammatical? Think now about their argument structure now that you know certain things are required for verbs to make sense.</a:t>
            </a:r>
          </a:p>
        </p:txBody>
      </p:sp>
    </p:spTree>
    <p:extLst>
      <p:ext uri="{BB962C8B-B14F-4D97-AF65-F5344CB8AC3E}">
        <p14:creationId xmlns:p14="http://schemas.microsoft.com/office/powerpoint/2010/main" val="262869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D7EF3-A21A-22A2-14B4-6F16DBDBCB38}"/>
              </a:ext>
            </a:extLst>
          </p:cNvPr>
          <p:cNvSpPr>
            <a:spLocks noGrp="1"/>
          </p:cNvSpPr>
          <p:nvPr>
            <p:ph type="title"/>
          </p:nvPr>
        </p:nvSpPr>
        <p:spPr/>
        <p:txBody>
          <a:bodyPr/>
          <a:lstStyle/>
          <a:p>
            <a:r>
              <a:rPr lang="en-US" dirty="0"/>
              <a:t>Other Parts of the Clause</a:t>
            </a:r>
          </a:p>
        </p:txBody>
      </p:sp>
      <p:sp>
        <p:nvSpPr>
          <p:cNvPr id="3" name="Content Placeholder 2">
            <a:extLst>
              <a:ext uri="{FF2B5EF4-FFF2-40B4-BE49-F238E27FC236}">
                <a16:creationId xmlns:a16="http://schemas.microsoft.com/office/drawing/2014/main" id="{2319B7AF-7A68-CCB8-C665-9A008CB9A340}"/>
              </a:ext>
            </a:extLst>
          </p:cNvPr>
          <p:cNvSpPr>
            <a:spLocks noGrp="1"/>
          </p:cNvSpPr>
          <p:nvPr>
            <p:ph idx="1"/>
          </p:nvPr>
        </p:nvSpPr>
        <p:spPr/>
        <p:txBody>
          <a:bodyPr/>
          <a:lstStyle/>
          <a:p>
            <a:r>
              <a:rPr lang="en-US" dirty="0"/>
              <a:t>Sentences can of course contain a lot of different elements in them that are </a:t>
            </a:r>
            <a:r>
              <a:rPr lang="en-US" i="1" dirty="0"/>
              <a:t>not</a:t>
            </a:r>
            <a:r>
              <a:rPr lang="en-US" dirty="0"/>
              <a:t> part of a verb’s argument structure.</a:t>
            </a:r>
          </a:p>
          <a:p>
            <a:r>
              <a:rPr lang="en-US" dirty="0"/>
              <a:t>These are elements that are not considered to be important to fundamental understanding of a sentence, and are therefore considered to be optional.</a:t>
            </a:r>
          </a:p>
          <a:p>
            <a:r>
              <a:rPr lang="en-US" dirty="0"/>
              <a:t>These optional elements are called </a:t>
            </a:r>
            <a:r>
              <a:rPr lang="en-US" b="1" dirty="0"/>
              <a:t>adjuncts</a:t>
            </a:r>
            <a:r>
              <a:rPr lang="en-US" dirty="0"/>
              <a:t>.</a:t>
            </a:r>
          </a:p>
          <a:p>
            <a:r>
              <a:rPr lang="en-US" dirty="0"/>
              <a:t>Adjuncts typically occur as sentential </a:t>
            </a:r>
            <a:r>
              <a:rPr lang="en-US" b="1" dirty="0"/>
              <a:t>adverbials</a:t>
            </a:r>
            <a:r>
              <a:rPr lang="en-US" dirty="0"/>
              <a:t> which is a broad term that can refer to a number of different categories.</a:t>
            </a:r>
          </a:p>
        </p:txBody>
      </p:sp>
    </p:spTree>
    <p:extLst>
      <p:ext uri="{BB962C8B-B14F-4D97-AF65-F5344CB8AC3E}">
        <p14:creationId xmlns:p14="http://schemas.microsoft.com/office/powerpoint/2010/main" val="1963862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5E87-6491-4BD7-55F4-441E2B93894B}"/>
              </a:ext>
            </a:extLst>
          </p:cNvPr>
          <p:cNvSpPr>
            <a:spLocks noGrp="1"/>
          </p:cNvSpPr>
          <p:nvPr>
            <p:ph type="title"/>
          </p:nvPr>
        </p:nvSpPr>
        <p:spPr/>
        <p:txBody>
          <a:bodyPr/>
          <a:lstStyle/>
          <a:p>
            <a:r>
              <a:rPr lang="en-US" dirty="0"/>
              <a:t>The PP Adverbial</a:t>
            </a:r>
          </a:p>
        </p:txBody>
      </p:sp>
      <p:sp>
        <p:nvSpPr>
          <p:cNvPr id="3" name="Content Placeholder 2">
            <a:extLst>
              <a:ext uri="{FF2B5EF4-FFF2-40B4-BE49-F238E27FC236}">
                <a16:creationId xmlns:a16="http://schemas.microsoft.com/office/drawing/2014/main" id="{FB2D8A6E-7CCC-F1B1-4174-89036FCC7EA9}"/>
              </a:ext>
            </a:extLst>
          </p:cNvPr>
          <p:cNvSpPr>
            <a:spLocks noGrp="1"/>
          </p:cNvSpPr>
          <p:nvPr>
            <p:ph idx="1"/>
          </p:nvPr>
        </p:nvSpPr>
        <p:spPr/>
        <p:txBody>
          <a:bodyPr>
            <a:normAutofit lnSpcReduction="10000"/>
          </a:bodyPr>
          <a:lstStyle/>
          <a:p>
            <a:r>
              <a:rPr lang="en-US" dirty="0"/>
              <a:t>A very common type of sentential adverbial is a prepositional phrase.</a:t>
            </a:r>
          </a:p>
          <a:p>
            <a:r>
              <a:rPr lang="en-US" dirty="0"/>
              <a:t>Recall that a PP is a phrase that is headed by a preposition</a:t>
            </a:r>
          </a:p>
          <a:p>
            <a:r>
              <a:rPr lang="en-US" dirty="0"/>
              <a:t>Prepositions are lexical elements that include: </a:t>
            </a:r>
            <a:r>
              <a:rPr lang="en-US" i="1" dirty="0"/>
              <a:t>to, for, in, at, on, under, etc.</a:t>
            </a:r>
          </a:p>
          <a:p>
            <a:r>
              <a:rPr lang="en-US" dirty="0"/>
              <a:t>Consider:</a:t>
            </a:r>
          </a:p>
          <a:p>
            <a:r>
              <a:rPr lang="en-US" dirty="0"/>
              <a:t>John hit the baseball [</a:t>
            </a:r>
            <a:r>
              <a:rPr lang="en-US" baseline="-25000" dirty="0" err="1"/>
              <a:t>PP</a:t>
            </a:r>
            <a:r>
              <a:rPr lang="en-US" dirty="0" err="1"/>
              <a:t>in</a:t>
            </a:r>
            <a:r>
              <a:rPr lang="en-US" dirty="0"/>
              <a:t> the park].</a:t>
            </a:r>
          </a:p>
          <a:p>
            <a:r>
              <a:rPr lang="en-US" dirty="0"/>
              <a:t>In this example, we have the entire PP </a:t>
            </a:r>
            <a:r>
              <a:rPr lang="en-US" i="1" dirty="0"/>
              <a:t>in the park </a:t>
            </a:r>
            <a:r>
              <a:rPr lang="en-US" dirty="0"/>
              <a:t>which constitutes a sentence adverbial.</a:t>
            </a:r>
          </a:p>
          <a:p>
            <a:r>
              <a:rPr lang="en-US" dirty="0"/>
              <a:t>It gives us information about where an event occurred, so it modifies the </a:t>
            </a:r>
            <a:r>
              <a:rPr lang="en-US" b="1" dirty="0"/>
              <a:t>verb</a:t>
            </a:r>
            <a:r>
              <a:rPr lang="en-US" dirty="0"/>
              <a:t>.</a:t>
            </a:r>
          </a:p>
        </p:txBody>
      </p:sp>
    </p:spTree>
    <p:extLst>
      <p:ext uri="{BB962C8B-B14F-4D97-AF65-F5344CB8AC3E}">
        <p14:creationId xmlns:p14="http://schemas.microsoft.com/office/powerpoint/2010/main" val="266565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8DD4C-37E2-EE6C-5713-C9962875D870}"/>
              </a:ext>
            </a:extLst>
          </p:cNvPr>
          <p:cNvSpPr>
            <a:spLocks noGrp="1"/>
          </p:cNvSpPr>
          <p:nvPr>
            <p:ph type="title"/>
          </p:nvPr>
        </p:nvSpPr>
        <p:spPr/>
        <p:txBody>
          <a:bodyPr/>
          <a:lstStyle/>
          <a:p>
            <a:r>
              <a:rPr lang="en-US" dirty="0"/>
              <a:t>The PP Adverbial</a:t>
            </a:r>
          </a:p>
        </p:txBody>
      </p:sp>
      <p:sp>
        <p:nvSpPr>
          <p:cNvPr id="3" name="Content Placeholder 2">
            <a:extLst>
              <a:ext uri="{FF2B5EF4-FFF2-40B4-BE49-F238E27FC236}">
                <a16:creationId xmlns:a16="http://schemas.microsoft.com/office/drawing/2014/main" id="{A3760EC3-D102-CB9F-4274-93026F0CEB9E}"/>
              </a:ext>
            </a:extLst>
          </p:cNvPr>
          <p:cNvSpPr>
            <a:spLocks noGrp="1"/>
          </p:cNvSpPr>
          <p:nvPr>
            <p:ph idx="1"/>
          </p:nvPr>
        </p:nvSpPr>
        <p:spPr/>
        <p:txBody>
          <a:bodyPr>
            <a:normAutofit fontScale="92500"/>
          </a:bodyPr>
          <a:lstStyle/>
          <a:p>
            <a:r>
              <a:rPr lang="en-US" dirty="0"/>
              <a:t>In addition to giving us information about the </a:t>
            </a:r>
            <a:r>
              <a:rPr lang="en-US" i="1" dirty="0"/>
              <a:t>where </a:t>
            </a:r>
            <a:r>
              <a:rPr lang="en-US" dirty="0"/>
              <a:t>of an event, PP adverbials can also give us information about the </a:t>
            </a:r>
            <a:r>
              <a:rPr lang="en-US" i="1" dirty="0"/>
              <a:t>when </a:t>
            </a:r>
            <a:r>
              <a:rPr lang="en-US" dirty="0"/>
              <a:t>of an event. </a:t>
            </a:r>
          </a:p>
          <a:p>
            <a:r>
              <a:rPr lang="en-US" dirty="0"/>
              <a:t>These are called </a:t>
            </a:r>
            <a:r>
              <a:rPr lang="en-US" b="1" dirty="0"/>
              <a:t>temporal adverbials</a:t>
            </a:r>
            <a:r>
              <a:rPr lang="en-US" dirty="0"/>
              <a:t>.</a:t>
            </a:r>
          </a:p>
          <a:p>
            <a:r>
              <a:rPr lang="en-US" dirty="0"/>
              <a:t>Consider:</a:t>
            </a:r>
          </a:p>
          <a:p>
            <a:r>
              <a:rPr lang="en-US" dirty="0"/>
              <a:t>John hit the baseball [</a:t>
            </a:r>
            <a:r>
              <a:rPr lang="en-US" baseline="-25000" dirty="0" err="1"/>
              <a:t>PP</a:t>
            </a:r>
            <a:r>
              <a:rPr lang="en-US" dirty="0" err="1"/>
              <a:t>in</a:t>
            </a:r>
            <a:r>
              <a:rPr lang="en-US" dirty="0"/>
              <a:t> the park] [</a:t>
            </a:r>
            <a:r>
              <a:rPr lang="en-US" baseline="-25000" dirty="0" err="1"/>
              <a:t>PP</a:t>
            </a:r>
            <a:r>
              <a:rPr lang="en-US" dirty="0" err="1"/>
              <a:t>on</a:t>
            </a:r>
            <a:r>
              <a:rPr lang="en-US" dirty="0"/>
              <a:t> Saturday].</a:t>
            </a:r>
          </a:p>
          <a:p>
            <a:r>
              <a:rPr lang="en-US" dirty="0"/>
              <a:t>This sentence has two adverbials now: one of place and one of time.</a:t>
            </a:r>
          </a:p>
          <a:p>
            <a:r>
              <a:rPr lang="en-US" dirty="0"/>
              <a:t>These adverbial adjuncts can be what is called </a:t>
            </a:r>
            <a:r>
              <a:rPr lang="en-US" b="1" dirty="0"/>
              <a:t>iterated.</a:t>
            </a:r>
          </a:p>
          <a:p>
            <a:r>
              <a:rPr lang="en-US" dirty="0"/>
              <a:t>This means that a sentence may include any number of adverbials as a speaker wishes without restriction.</a:t>
            </a:r>
          </a:p>
          <a:p>
            <a:r>
              <a:rPr lang="en-US" dirty="0"/>
              <a:t>John hit the baseball [</a:t>
            </a:r>
            <a:r>
              <a:rPr lang="en-US" baseline="-25000" dirty="0" err="1"/>
              <a:t>PP</a:t>
            </a:r>
            <a:r>
              <a:rPr lang="en-US" dirty="0" err="1"/>
              <a:t>in</a:t>
            </a:r>
            <a:r>
              <a:rPr lang="en-US" dirty="0"/>
              <a:t> the park] [</a:t>
            </a:r>
            <a:r>
              <a:rPr lang="en-US" baseline="-25000" dirty="0" err="1"/>
              <a:t>PP</a:t>
            </a:r>
            <a:r>
              <a:rPr lang="en-US" dirty="0" err="1"/>
              <a:t>on</a:t>
            </a:r>
            <a:r>
              <a:rPr lang="en-US" dirty="0"/>
              <a:t> Saturday] [</a:t>
            </a:r>
            <a:r>
              <a:rPr lang="en-US" baseline="-25000" dirty="0" err="1"/>
              <a:t>PP</a:t>
            </a:r>
            <a:r>
              <a:rPr lang="en-US" dirty="0" err="1"/>
              <a:t>on</a:t>
            </a:r>
            <a:r>
              <a:rPr lang="en-US" dirty="0"/>
              <a:t> Long Island] [</a:t>
            </a:r>
            <a:r>
              <a:rPr lang="en-US" baseline="-25000" dirty="0" err="1"/>
              <a:t>PP</a:t>
            </a:r>
            <a:r>
              <a:rPr lang="en-US" dirty="0" err="1"/>
              <a:t>next</a:t>
            </a:r>
            <a:r>
              <a:rPr lang="en-US" dirty="0"/>
              <a:t> to the catcher and towards the shortstop]. </a:t>
            </a:r>
          </a:p>
        </p:txBody>
      </p:sp>
    </p:spTree>
    <p:extLst>
      <p:ext uri="{BB962C8B-B14F-4D97-AF65-F5344CB8AC3E}">
        <p14:creationId xmlns:p14="http://schemas.microsoft.com/office/powerpoint/2010/main" val="3011439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85A20-FAD4-6DAD-3572-428ED929E961}"/>
              </a:ext>
            </a:extLst>
          </p:cNvPr>
          <p:cNvSpPr>
            <a:spLocks noGrp="1"/>
          </p:cNvSpPr>
          <p:nvPr>
            <p:ph type="title"/>
          </p:nvPr>
        </p:nvSpPr>
        <p:spPr/>
        <p:txBody>
          <a:bodyPr/>
          <a:lstStyle/>
          <a:p>
            <a:r>
              <a:rPr lang="en-US" dirty="0"/>
              <a:t>Other Adverbials of Time and Place</a:t>
            </a:r>
          </a:p>
        </p:txBody>
      </p:sp>
      <p:sp>
        <p:nvSpPr>
          <p:cNvPr id="3" name="Content Placeholder 2">
            <a:extLst>
              <a:ext uri="{FF2B5EF4-FFF2-40B4-BE49-F238E27FC236}">
                <a16:creationId xmlns:a16="http://schemas.microsoft.com/office/drawing/2014/main" id="{4BA06D14-7548-5A71-BD1E-C7A4E9CAEB50}"/>
              </a:ext>
            </a:extLst>
          </p:cNvPr>
          <p:cNvSpPr>
            <a:spLocks noGrp="1"/>
          </p:cNvSpPr>
          <p:nvPr>
            <p:ph idx="1"/>
          </p:nvPr>
        </p:nvSpPr>
        <p:spPr/>
        <p:txBody>
          <a:bodyPr/>
          <a:lstStyle/>
          <a:p>
            <a:r>
              <a:rPr lang="en-US" dirty="0"/>
              <a:t>PPs are not the only method used to give us information about the when and where of an event.</a:t>
            </a:r>
          </a:p>
          <a:p>
            <a:r>
              <a:rPr lang="en-US" dirty="0"/>
              <a:t>Regular adverbs can be used to give us this information as well.</a:t>
            </a:r>
          </a:p>
          <a:p>
            <a:r>
              <a:rPr lang="en-US" dirty="0"/>
              <a:t>Locational adverbs like </a:t>
            </a:r>
            <a:r>
              <a:rPr lang="en-US" i="1" dirty="0"/>
              <a:t>here, there, yonder, above, below, etc. </a:t>
            </a:r>
            <a:r>
              <a:rPr lang="en-US" dirty="0"/>
              <a:t>can be used to do this as well.</a:t>
            </a:r>
          </a:p>
          <a:p>
            <a:r>
              <a:rPr lang="en-US" dirty="0"/>
              <a:t>John lives [</a:t>
            </a:r>
            <a:r>
              <a:rPr lang="en-US" baseline="-25000" dirty="0" err="1"/>
              <a:t>AdvP</a:t>
            </a:r>
            <a:r>
              <a:rPr lang="en-US" dirty="0" err="1"/>
              <a:t>there</a:t>
            </a:r>
            <a:r>
              <a:rPr lang="en-US" dirty="0"/>
              <a:t>].</a:t>
            </a:r>
          </a:p>
          <a:p>
            <a:r>
              <a:rPr lang="en-US" dirty="0"/>
              <a:t>The results of the vote can be found [</a:t>
            </a:r>
            <a:r>
              <a:rPr lang="en-US" baseline="-25000" dirty="0" err="1"/>
              <a:t>AdvP</a:t>
            </a:r>
            <a:r>
              <a:rPr lang="en-US" dirty="0" err="1"/>
              <a:t>down</a:t>
            </a:r>
            <a:r>
              <a:rPr lang="en-US" dirty="0"/>
              <a:t> below].</a:t>
            </a:r>
            <a:r>
              <a:rPr lang="en-US" baseline="-25000" dirty="0"/>
              <a:t>  </a:t>
            </a:r>
            <a:endParaRPr lang="en-US" dirty="0"/>
          </a:p>
        </p:txBody>
      </p:sp>
    </p:spTree>
    <p:extLst>
      <p:ext uri="{BB962C8B-B14F-4D97-AF65-F5344CB8AC3E}">
        <p14:creationId xmlns:p14="http://schemas.microsoft.com/office/powerpoint/2010/main" val="3730574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143F0-430F-F8F0-8427-3C1E19CCF538}"/>
              </a:ext>
            </a:extLst>
          </p:cNvPr>
          <p:cNvSpPr>
            <a:spLocks noGrp="1"/>
          </p:cNvSpPr>
          <p:nvPr>
            <p:ph type="title"/>
          </p:nvPr>
        </p:nvSpPr>
        <p:spPr/>
        <p:txBody>
          <a:bodyPr/>
          <a:lstStyle/>
          <a:p>
            <a:r>
              <a:rPr lang="en-US" dirty="0"/>
              <a:t>Time</a:t>
            </a:r>
          </a:p>
        </p:txBody>
      </p:sp>
      <p:sp>
        <p:nvSpPr>
          <p:cNvPr id="3" name="Content Placeholder 2">
            <a:extLst>
              <a:ext uri="{FF2B5EF4-FFF2-40B4-BE49-F238E27FC236}">
                <a16:creationId xmlns:a16="http://schemas.microsoft.com/office/drawing/2014/main" id="{235E1268-21C9-732B-D08E-5AB4589357C9}"/>
              </a:ext>
            </a:extLst>
          </p:cNvPr>
          <p:cNvSpPr>
            <a:spLocks noGrp="1"/>
          </p:cNvSpPr>
          <p:nvPr>
            <p:ph idx="1"/>
          </p:nvPr>
        </p:nvSpPr>
        <p:spPr/>
        <p:txBody>
          <a:bodyPr/>
          <a:lstStyle/>
          <a:p>
            <a:r>
              <a:rPr lang="en-US" dirty="0"/>
              <a:t>Likewise we can have adverbials of time giving us information about when the event of the verb will occur.</a:t>
            </a:r>
          </a:p>
          <a:p>
            <a:r>
              <a:rPr lang="en-US" dirty="0"/>
              <a:t>Adverbs of time are words like: </a:t>
            </a:r>
            <a:r>
              <a:rPr lang="en-US" i="1" dirty="0"/>
              <a:t>tomorrow, today, yesterday, yearly, daily, etc.</a:t>
            </a:r>
          </a:p>
          <a:p>
            <a:r>
              <a:rPr lang="en-US" dirty="0"/>
              <a:t>John will go to the store [</a:t>
            </a:r>
            <a:r>
              <a:rPr lang="en-US" baseline="-25000" dirty="0" err="1"/>
              <a:t>AdvP</a:t>
            </a:r>
            <a:r>
              <a:rPr lang="en-US" dirty="0" err="1"/>
              <a:t>tomorrow</a:t>
            </a:r>
            <a:r>
              <a:rPr lang="en-US" dirty="0"/>
              <a:t>].</a:t>
            </a:r>
          </a:p>
          <a:p>
            <a:r>
              <a:rPr lang="en-US" dirty="0"/>
              <a:t>I think Mary baked a pie [</a:t>
            </a:r>
            <a:r>
              <a:rPr lang="en-US" baseline="-25000" dirty="0" err="1"/>
              <a:t>AdvP</a:t>
            </a:r>
            <a:r>
              <a:rPr lang="en-US" baseline="-25000" dirty="0"/>
              <a:t> </a:t>
            </a:r>
            <a:r>
              <a:rPr lang="en-US" dirty="0"/>
              <a:t>yesterday].</a:t>
            </a:r>
          </a:p>
          <a:p>
            <a:r>
              <a:rPr lang="en-US" dirty="0"/>
              <a:t>Use of these kinds of adverbs is the same across languages.</a:t>
            </a:r>
          </a:p>
        </p:txBody>
      </p:sp>
    </p:spTree>
    <p:extLst>
      <p:ext uri="{BB962C8B-B14F-4D97-AF65-F5344CB8AC3E}">
        <p14:creationId xmlns:p14="http://schemas.microsoft.com/office/powerpoint/2010/main" val="2829124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28812-B6C1-EA3B-9F85-891A9E6EB272}"/>
              </a:ext>
            </a:extLst>
          </p:cNvPr>
          <p:cNvSpPr>
            <a:spLocks noGrp="1"/>
          </p:cNvSpPr>
          <p:nvPr>
            <p:ph type="title"/>
          </p:nvPr>
        </p:nvSpPr>
        <p:spPr/>
        <p:txBody>
          <a:bodyPr/>
          <a:lstStyle/>
          <a:p>
            <a:r>
              <a:rPr lang="en-US" dirty="0"/>
              <a:t>Adverbials of Manner</a:t>
            </a:r>
          </a:p>
        </p:txBody>
      </p:sp>
      <p:sp>
        <p:nvSpPr>
          <p:cNvPr id="3" name="Content Placeholder 2">
            <a:extLst>
              <a:ext uri="{FF2B5EF4-FFF2-40B4-BE49-F238E27FC236}">
                <a16:creationId xmlns:a16="http://schemas.microsoft.com/office/drawing/2014/main" id="{FC5353AA-C72F-39E7-EAB0-A55985149C63}"/>
              </a:ext>
            </a:extLst>
          </p:cNvPr>
          <p:cNvSpPr>
            <a:spLocks noGrp="1"/>
          </p:cNvSpPr>
          <p:nvPr>
            <p:ph idx="1"/>
          </p:nvPr>
        </p:nvSpPr>
        <p:spPr/>
        <p:txBody>
          <a:bodyPr/>
          <a:lstStyle/>
          <a:p>
            <a:r>
              <a:rPr lang="en-US" dirty="0"/>
              <a:t>Adverbials of this kind answer the question </a:t>
            </a:r>
            <a:r>
              <a:rPr lang="en-US" i="1" dirty="0"/>
              <a:t>how?</a:t>
            </a:r>
          </a:p>
          <a:p>
            <a:r>
              <a:rPr lang="en-US" dirty="0"/>
              <a:t>Adverbs of this kind include expressions like: </a:t>
            </a:r>
            <a:r>
              <a:rPr lang="en-US" i="1" dirty="0"/>
              <a:t>this way, in that manner, like this, like so, etc.</a:t>
            </a:r>
          </a:p>
          <a:p>
            <a:r>
              <a:rPr lang="en-US" dirty="0"/>
              <a:t>John tends to do the work [</a:t>
            </a:r>
            <a:r>
              <a:rPr lang="en-US" baseline="-25000" dirty="0" err="1"/>
              <a:t>AdvP</a:t>
            </a:r>
            <a:r>
              <a:rPr lang="en-US" dirty="0" err="1"/>
              <a:t>like</a:t>
            </a:r>
            <a:r>
              <a:rPr lang="en-US" dirty="0"/>
              <a:t> this].</a:t>
            </a:r>
          </a:p>
          <a:p>
            <a:r>
              <a:rPr lang="en-US" dirty="0"/>
              <a:t>Charles wrote the story [</a:t>
            </a:r>
            <a:r>
              <a:rPr lang="en-US" baseline="-25000" dirty="0" err="1"/>
              <a:t>AdvP</a:t>
            </a:r>
            <a:r>
              <a:rPr lang="en-US" baseline="-25000" dirty="0"/>
              <a:t> </a:t>
            </a:r>
            <a:r>
              <a:rPr lang="en-US" dirty="0"/>
              <a:t>in that manner].</a:t>
            </a:r>
          </a:p>
          <a:p>
            <a:r>
              <a:rPr lang="en-US" dirty="0"/>
              <a:t>These can also include regular verbal adverbs like: </a:t>
            </a:r>
            <a:r>
              <a:rPr lang="en-US" i="1" dirty="0"/>
              <a:t>slowly, quickly, deftly, randomly, etc.</a:t>
            </a:r>
          </a:p>
          <a:p>
            <a:r>
              <a:rPr lang="en-US" dirty="0"/>
              <a:t>John does the work [</a:t>
            </a:r>
            <a:r>
              <a:rPr lang="en-US" baseline="-25000" dirty="0" err="1"/>
              <a:t>AdvP</a:t>
            </a:r>
            <a:r>
              <a:rPr lang="en-US" dirty="0" err="1"/>
              <a:t>rather</a:t>
            </a:r>
            <a:r>
              <a:rPr lang="en-US" dirty="0"/>
              <a:t> slowly].</a:t>
            </a:r>
          </a:p>
          <a:p>
            <a:r>
              <a:rPr lang="en-US" dirty="0"/>
              <a:t>Marie-Fr</a:t>
            </a:r>
            <a:r>
              <a:rPr lang="fr-CA" dirty="0" err="1"/>
              <a:t>ède</a:t>
            </a:r>
            <a:r>
              <a:rPr lang="fr-CA" dirty="0"/>
              <a:t> </a:t>
            </a:r>
            <a:r>
              <a:rPr lang="en-US" dirty="0"/>
              <a:t>dances [</a:t>
            </a:r>
            <a:r>
              <a:rPr lang="en-US" baseline="-25000" dirty="0" err="1"/>
              <a:t>AdvP</a:t>
            </a:r>
            <a:r>
              <a:rPr lang="en-US" dirty="0" err="1"/>
              <a:t>quite</a:t>
            </a:r>
            <a:r>
              <a:rPr lang="en-US" dirty="0"/>
              <a:t> skillfully].</a:t>
            </a:r>
          </a:p>
        </p:txBody>
      </p:sp>
    </p:spTree>
    <p:extLst>
      <p:ext uri="{BB962C8B-B14F-4D97-AF65-F5344CB8AC3E}">
        <p14:creationId xmlns:p14="http://schemas.microsoft.com/office/powerpoint/2010/main" val="1261424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229</TotalTime>
  <Words>1863</Words>
  <Application>Microsoft Office PowerPoint</Application>
  <PresentationFormat>Widescreen</PresentationFormat>
  <Paragraphs>150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Century Gothic</vt:lpstr>
      <vt:lpstr>Times New Roman</vt:lpstr>
      <vt:lpstr>Wingdings 3</vt:lpstr>
      <vt:lpstr>Ion</vt:lpstr>
      <vt:lpstr>Foundations of Syntax: Other Grammatical Categories &amp; Putting It All Together</vt:lpstr>
      <vt:lpstr>Review </vt:lpstr>
      <vt:lpstr>Review (cont.)</vt:lpstr>
      <vt:lpstr>Other Parts of the Clause</vt:lpstr>
      <vt:lpstr>The PP Adverbial</vt:lpstr>
      <vt:lpstr>The PP Adverbial</vt:lpstr>
      <vt:lpstr>Other Adverbials of Time and Place</vt:lpstr>
      <vt:lpstr>Time</vt:lpstr>
      <vt:lpstr>Adverbials of Manner</vt:lpstr>
      <vt:lpstr>The Instrument</vt:lpstr>
      <vt:lpstr>Examples of the Instrument</vt:lpstr>
      <vt:lpstr>Special Kinds of PPs </vt:lpstr>
      <vt:lpstr>Special Teams – The Goal</vt:lpstr>
      <vt:lpstr>The Goal – Cont.</vt:lpstr>
      <vt:lpstr>Putting It All Together</vt:lpstr>
      <vt:lpstr>Adjuncts</vt:lpstr>
      <vt:lpstr>Adjuncts</vt:lpstr>
      <vt:lpstr>Adjuncts</vt:lpstr>
      <vt:lpstr>Arguments</vt:lpstr>
      <vt:lpstr>Arguments</vt:lpstr>
      <vt:lpstr>In Sum</vt:lpstr>
      <vt:lpstr>Exercises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Syntax: Other Grammatical Categories &amp; Putting It All Together</dc:title>
  <dc:creator>Nathaniel Torres</dc:creator>
  <cp:lastModifiedBy>Nathaniel Torres</cp:lastModifiedBy>
  <cp:revision>8</cp:revision>
  <dcterms:created xsi:type="dcterms:W3CDTF">2023-12-05T07:43:39Z</dcterms:created>
  <dcterms:modified xsi:type="dcterms:W3CDTF">2023-12-06T11:31:31Z</dcterms:modified>
</cp:coreProperties>
</file>