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1A66C70-5C7C-4E69-9B2B-15E49181FDBA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60FC-0B84-436C-AD4A-F12A4E643B3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725D-718A-4243-BA77-9F62A9748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8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60FC-0B84-436C-AD4A-F12A4E643B3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725D-718A-4243-BA77-9F62A9748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68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60FC-0B84-436C-AD4A-F12A4E643B3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725D-718A-4243-BA77-9F62A974886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6896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60FC-0B84-436C-AD4A-F12A4E643B3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725D-718A-4243-BA77-9F62A9748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944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60FC-0B84-436C-AD4A-F12A4E643B3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725D-718A-4243-BA77-9F62A974886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4161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60FC-0B84-436C-AD4A-F12A4E643B3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725D-718A-4243-BA77-9F62A9748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227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60FC-0B84-436C-AD4A-F12A4E643B3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725D-718A-4243-BA77-9F62A9748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51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60FC-0B84-436C-AD4A-F12A4E643B3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725D-718A-4243-BA77-9F62A9748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4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60FC-0B84-436C-AD4A-F12A4E643B3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725D-718A-4243-BA77-9F62A9748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0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60FC-0B84-436C-AD4A-F12A4E643B3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725D-718A-4243-BA77-9F62A9748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21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60FC-0B84-436C-AD4A-F12A4E643B3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725D-718A-4243-BA77-9F62A9748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842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60FC-0B84-436C-AD4A-F12A4E643B3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725D-718A-4243-BA77-9F62A9748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14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60FC-0B84-436C-AD4A-F12A4E643B3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725D-718A-4243-BA77-9F62A9748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9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60FC-0B84-436C-AD4A-F12A4E643B3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725D-718A-4243-BA77-9F62A9748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981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60FC-0B84-436C-AD4A-F12A4E643B3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725D-718A-4243-BA77-9F62A9748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1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725D-718A-4243-BA77-9F62A974886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60FC-0B84-436C-AD4A-F12A4E643B38}" type="datetimeFigureOut">
              <a:rPr lang="en-US" smtClean="0"/>
              <a:t>9/27/2023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66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E60FC-0B84-436C-AD4A-F12A4E643B3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8E725D-718A-4243-BA77-9F62A9748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70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924D4-778C-A726-6C6D-7469D5E1FD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Foundations of Syntax: Words and Categories Part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42D59C-366B-AE50-E8E9-8873015907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Nathaniel Torres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BBN-ANG-151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Wednesday, September 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90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BC39A-8066-8FEB-0669-24589A83B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Noun Predicates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04003-6023-BEED-E283-54019946B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Nouns can also occur in such structures.</a:t>
            </a:r>
          </a:p>
          <a:p>
            <a:r>
              <a:rPr lang="en-US" dirty="0"/>
              <a:t>Consider:</a:t>
            </a:r>
          </a:p>
          <a:p>
            <a:r>
              <a:rPr lang="en-US" i="1" dirty="0"/>
              <a:t>Jane’s picture of the Himalayas.</a:t>
            </a:r>
          </a:p>
          <a:p>
            <a:r>
              <a:rPr lang="en-US" dirty="0"/>
              <a:t>Picture &lt;</a:t>
            </a:r>
            <a:r>
              <a:rPr lang="en-US" b="1" dirty="0"/>
              <a:t>agent, theme</a:t>
            </a:r>
            <a:r>
              <a:rPr lang="en-US" dirty="0"/>
              <a:t>&gt;</a:t>
            </a:r>
          </a:p>
          <a:p>
            <a:r>
              <a:rPr lang="en-US" dirty="0"/>
              <a:t>In this case, the agent of the picture is Jane as she is the one who deliberately took the photo.</a:t>
            </a:r>
          </a:p>
          <a:p>
            <a:r>
              <a:rPr lang="en-US" dirty="0"/>
              <a:t>The theme of this predicate is, of course, the Himalayas as they are the content of the photo.</a:t>
            </a:r>
          </a:p>
        </p:txBody>
      </p:sp>
    </p:spTree>
    <p:extLst>
      <p:ext uri="{BB962C8B-B14F-4D97-AF65-F5344CB8AC3E}">
        <p14:creationId xmlns:p14="http://schemas.microsoft.com/office/powerpoint/2010/main" val="4236658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602B6-B4AE-6FE0-D583-25A107F12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Noun Predicates (cont.)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4E20F-956D-D713-4666-E852F80B8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theta grids for noun predicates are not as “strong” as the theta grids for verbs. </a:t>
            </a:r>
          </a:p>
          <a:p>
            <a:r>
              <a:rPr lang="en-US" dirty="0"/>
              <a:t>This has to do with the fact that verbs obligatorily assign theta roles in order to complete their required argument structures.</a:t>
            </a:r>
          </a:p>
          <a:p>
            <a:r>
              <a:rPr lang="en-US" dirty="0"/>
              <a:t>Observer, however, the following behavior in nouns:</a:t>
            </a:r>
          </a:p>
          <a:p>
            <a:r>
              <a:rPr lang="en-US" i="1" dirty="0"/>
              <a:t>Jane’s picture of the Himalayas is on the table.</a:t>
            </a:r>
          </a:p>
          <a:p>
            <a:r>
              <a:rPr lang="en-US" i="1" dirty="0"/>
              <a:t>That is Jane’s picture.</a:t>
            </a:r>
          </a:p>
          <a:p>
            <a:r>
              <a:rPr lang="en-US" i="1" dirty="0"/>
              <a:t>This is a picture.</a:t>
            </a:r>
          </a:p>
          <a:p>
            <a:r>
              <a:rPr lang="en-US" dirty="0"/>
              <a:t>We can see that we can manipulate the argument structure of the predicate noun </a:t>
            </a:r>
            <a:r>
              <a:rPr lang="en-US" i="1" dirty="0"/>
              <a:t>picture </a:t>
            </a:r>
            <a:r>
              <a:rPr lang="en-US" dirty="0"/>
              <a:t>so that it may include both the theme and the agent; only the agent; or neither the theme and the agent.</a:t>
            </a:r>
          </a:p>
          <a:p>
            <a:r>
              <a:rPr lang="en-US" dirty="0"/>
              <a:t>Thus we can represent the theta grid for </a:t>
            </a:r>
            <a:r>
              <a:rPr lang="en-US" i="1" dirty="0"/>
              <a:t>picture </a:t>
            </a:r>
            <a:r>
              <a:rPr lang="en-US" dirty="0"/>
              <a:t>like so: picture &lt;(</a:t>
            </a:r>
            <a:r>
              <a:rPr lang="en-US" b="1" dirty="0"/>
              <a:t>agent</a:t>
            </a:r>
            <a:r>
              <a:rPr lang="en-US" dirty="0"/>
              <a:t>), (</a:t>
            </a:r>
            <a:r>
              <a:rPr lang="en-US" b="1" dirty="0"/>
              <a:t>theme</a:t>
            </a:r>
            <a:r>
              <a:rPr lang="en-US" dirty="0"/>
              <a:t>)&gt;.</a:t>
            </a:r>
          </a:p>
        </p:txBody>
      </p:sp>
    </p:spTree>
    <p:extLst>
      <p:ext uri="{BB962C8B-B14F-4D97-AF65-F5344CB8AC3E}">
        <p14:creationId xmlns:p14="http://schemas.microsoft.com/office/powerpoint/2010/main" val="1547822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2EA99-2BBA-8806-B8F8-D72482A8F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E1B3A-EDC4-271F-0582-89DB4DC73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final thematic category, prepositions, can also occur in a predicative argument structure.</a:t>
            </a:r>
          </a:p>
          <a:p>
            <a:r>
              <a:rPr lang="en-US" dirty="0"/>
              <a:t>Consider:</a:t>
            </a:r>
          </a:p>
          <a:p>
            <a:r>
              <a:rPr lang="en-US" i="1" dirty="0"/>
              <a:t>The man is in the classroom.</a:t>
            </a:r>
          </a:p>
          <a:p>
            <a:r>
              <a:rPr lang="en-US" dirty="0"/>
              <a:t>The preposition </a:t>
            </a:r>
            <a:r>
              <a:rPr lang="en-US" i="1" dirty="0"/>
              <a:t>in </a:t>
            </a:r>
            <a:r>
              <a:rPr lang="en-US" dirty="0"/>
              <a:t>relates the subject of this sentence to a point in physical space that defines their location at that moment in time. A preposition like </a:t>
            </a:r>
            <a:r>
              <a:rPr lang="en-US" i="1" dirty="0"/>
              <a:t>in </a:t>
            </a:r>
            <a:r>
              <a:rPr lang="en-US" dirty="0"/>
              <a:t> can be represented like so:</a:t>
            </a:r>
          </a:p>
          <a:p>
            <a:r>
              <a:rPr lang="en-US" dirty="0"/>
              <a:t>In &lt;</a:t>
            </a:r>
            <a:r>
              <a:rPr lang="en-US" b="1" dirty="0"/>
              <a:t>theme, location</a:t>
            </a:r>
            <a:r>
              <a:rPr lang="en-US" dirty="0"/>
              <a:t>&gt;</a:t>
            </a:r>
          </a:p>
          <a:p>
            <a:r>
              <a:rPr lang="en-US" dirty="0"/>
              <a:t>The subject “experiences” the state of being in these constructions.</a:t>
            </a:r>
          </a:p>
        </p:txBody>
      </p:sp>
    </p:spTree>
    <p:extLst>
      <p:ext uri="{BB962C8B-B14F-4D97-AF65-F5344CB8AC3E}">
        <p14:creationId xmlns:p14="http://schemas.microsoft.com/office/powerpoint/2010/main" val="2729512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FBF19-17E5-7E9C-F415-5E3959DDD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kinds of Grammatical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A0F8E-88EA-7AD7-29D9-D2E8483F8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possible grammatical relations that exist cross-linguistically can of course become more complex as we look beyond just the structure of phrases.</a:t>
            </a:r>
          </a:p>
          <a:p>
            <a:r>
              <a:rPr lang="en-US" dirty="0"/>
              <a:t>If we look at the clausal level entire ideas or scenarios can be related to the verbs across clauses.</a:t>
            </a:r>
          </a:p>
          <a:p>
            <a:r>
              <a:rPr lang="en-US" dirty="0"/>
              <a:t>Consider the following sentence:</a:t>
            </a:r>
          </a:p>
          <a:p>
            <a:r>
              <a:rPr lang="en-US" i="1" dirty="0"/>
              <a:t>Mary knows that John likes to watch college football on Saturdays.</a:t>
            </a:r>
          </a:p>
          <a:p>
            <a:r>
              <a:rPr lang="en-US" dirty="0"/>
              <a:t>The entire </a:t>
            </a:r>
            <a:r>
              <a:rPr lang="en-US" b="1" dirty="0"/>
              <a:t>embedded clause, </a:t>
            </a:r>
            <a:r>
              <a:rPr lang="en-US" dirty="0"/>
              <a:t>beginning with John is connected to the </a:t>
            </a:r>
            <a:r>
              <a:rPr lang="en-US" b="1" dirty="0"/>
              <a:t>matrix clause </a:t>
            </a:r>
            <a:r>
              <a:rPr lang="en-US" dirty="0"/>
              <a:t>that has Mary as a subject.</a:t>
            </a:r>
          </a:p>
          <a:p>
            <a:r>
              <a:rPr lang="en-US" dirty="0"/>
              <a:t>We can call the embedded clause a </a:t>
            </a:r>
            <a:r>
              <a:rPr lang="en-US" b="1" dirty="0"/>
              <a:t>proposition </a:t>
            </a:r>
            <a:r>
              <a:rPr lang="en-US" dirty="0"/>
              <a:t>and the element that connects them, namely, </a:t>
            </a:r>
            <a:r>
              <a:rPr lang="en-US" i="1" dirty="0"/>
              <a:t>that,</a:t>
            </a:r>
            <a:r>
              <a:rPr lang="en-US" dirty="0"/>
              <a:t> a </a:t>
            </a:r>
            <a:r>
              <a:rPr lang="en-US" b="1" dirty="0"/>
              <a:t>complementizer.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770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651F0-BC1D-ECCC-8FD0-38E7A5774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Complementizers and Modals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D4553-66AC-2274-4616-347EFEAB1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Complementizers are an extremely important word category as they are used cross-linguistically to connect ideas, that is, entire clauses.</a:t>
            </a:r>
          </a:p>
          <a:p>
            <a:r>
              <a:rPr lang="en-US" dirty="0"/>
              <a:t>A complementizer is thus a </a:t>
            </a:r>
            <a:r>
              <a:rPr lang="en-US" b="1" dirty="0"/>
              <a:t>functional category</a:t>
            </a:r>
            <a:r>
              <a:rPr lang="en-US" dirty="0"/>
              <a:t> that does NOT assign a thematic role to anything.</a:t>
            </a:r>
          </a:p>
          <a:p>
            <a:r>
              <a:rPr lang="en-US" dirty="0"/>
              <a:t>Similar to complementizers, </a:t>
            </a:r>
            <a:r>
              <a:rPr lang="en-US" b="1" dirty="0"/>
              <a:t>modal auxiliaries </a:t>
            </a:r>
            <a:r>
              <a:rPr lang="en-US" dirty="0"/>
              <a:t>(like might, may, should, will, etc.) also do not assign any theta roles.</a:t>
            </a:r>
          </a:p>
          <a:p>
            <a:r>
              <a:rPr lang="en-US" i="1" dirty="0"/>
              <a:t>John might go the movies with Jane.</a:t>
            </a:r>
          </a:p>
          <a:p>
            <a:r>
              <a:rPr lang="en-US" dirty="0"/>
              <a:t>This is the primary distinction between thematic and functional categories, that is, thematic categories all assign theta roles, and functional ones never do.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15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4DC89-6D38-516C-F265-0D5934E09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Thematic Categories - Verbs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0D0C5-30A8-C76B-5E79-E6D14B3C2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Verbs have a number of properties that are particular to them. Firstly, they can be </a:t>
            </a:r>
            <a:r>
              <a:rPr lang="en-US" b="1" dirty="0"/>
              <a:t>conjugated</a:t>
            </a:r>
            <a:r>
              <a:rPr lang="en-US" dirty="0"/>
              <a:t>. That is, they can express a number of different meanings but affixing certain things. In English, the past or present tense markers:</a:t>
            </a:r>
          </a:p>
          <a:p>
            <a:pPr marL="0" indent="0">
              <a:buNone/>
            </a:pPr>
            <a:r>
              <a:rPr lang="en-US" dirty="0"/>
              <a:t>							talks/talked</a:t>
            </a:r>
          </a:p>
          <a:p>
            <a:pPr marL="0" indent="0">
              <a:buNone/>
            </a:pPr>
            <a:r>
              <a:rPr lang="en-US" dirty="0"/>
              <a:t>							types/typed</a:t>
            </a:r>
          </a:p>
          <a:p>
            <a:pPr marL="0" indent="0">
              <a:buNone/>
            </a:pPr>
            <a:r>
              <a:rPr lang="en-US" dirty="0"/>
              <a:t>							brews/brewed</a:t>
            </a:r>
          </a:p>
          <a:p>
            <a:r>
              <a:rPr lang="en-US" dirty="0"/>
              <a:t>There are irregular inflections in the past tense, but one can still posit that the past tense morpheme is still being present:</a:t>
            </a:r>
          </a:p>
          <a:p>
            <a:pPr marL="0" indent="0">
              <a:buNone/>
            </a:pPr>
            <a:r>
              <a:rPr lang="en-US" dirty="0"/>
              <a:t>							go/went (*</a:t>
            </a:r>
            <a:r>
              <a:rPr lang="en-US" dirty="0" err="1"/>
              <a:t>goed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					       know/knew (*</a:t>
            </a:r>
            <a:r>
              <a:rPr lang="en-US" dirty="0" err="1"/>
              <a:t>knowed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						fly/flew (*flied)</a:t>
            </a:r>
          </a:p>
          <a:p>
            <a:pPr marL="0" indent="0">
              <a:buNone/>
            </a:pPr>
            <a:r>
              <a:rPr lang="en-US" dirty="0"/>
              <a:t>							</a:t>
            </a:r>
          </a:p>
        </p:txBody>
      </p:sp>
    </p:spTree>
    <p:extLst>
      <p:ext uri="{BB962C8B-B14F-4D97-AF65-F5344CB8AC3E}">
        <p14:creationId xmlns:p14="http://schemas.microsoft.com/office/powerpoint/2010/main" val="659371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FDFAD-3C15-9340-9910-8937C6AF2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Verbs (cont.)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34809-54D0-F1D7-A87F-B55EFCBF1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English is a rather poor representative when it comes to the possible complexity of a verbal conjugational paradigm. In many languages cross-linguistically, verbal inflections very often show </a:t>
            </a:r>
            <a:r>
              <a:rPr lang="en-US" b="1" dirty="0"/>
              <a:t>agreement </a:t>
            </a:r>
            <a:r>
              <a:rPr lang="en-US" dirty="0"/>
              <a:t>with the </a:t>
            </a:r>
            <a:r>
              <a:rPr lang="en-US" b="1" dirty="0"/>
              <a:t>subject.</a:t>
            </a:r>
          </a:p>
          <a:p>
            <a:r>
              <a:rPr lang="en-US" dirty="0"/>
              <a:t>This agreement is usually with respect to person and number.</a:t>
            </a:r>
          </a:p>
          <a:p>
            <a:r>
              <a:rPr lang="en-US" dirty="0"/>
              <a:t>Hungarian is one such language with a rich verbal inflection paradigm. Consider the conjugation of the verb </a:t>
            </a:r>
            <a:r>
              <a:rPr lang="hu-HU" i="1" dirty="0"/>
              <a:t>megy </a:t>
            </a:r>
            <a:r>
              <a:rPr lang="en-US" dirty="0"/>
              <a:t>‘to </a:t>
            </a:r>
            <a:r>
              <a:rPr lang="hu-HU" dirty="0"/>
              <a:t>go</a:t>
            </a:r>
            <a:r>
              <a:rPr lang="en-US" dirty="0"/>
              <a:t>’:</a:t>
            </a:r>
          </a:p>
          <a:p>
            <a:pPr marL="0" indent="0">
              <a:buNone/>
            </a:pPr>
            <a:r>
              <a:rPr lang="en-US" b="1" dirty="0"/>
              <a:t>					</a:t>
            </a:r>
            <a:r>
              <a:rPr lang="hu-HU" b="1" i="1" dirty="0"/>
              <a:t>(én) megyek					(mi) megyünk</a:t>
            </a:r>
          </a:p>
          <a:p>
            <a:pPr marL="0" indent="0">
              <a:buNone/>
            </a:pPr>
            <a:r>
              <a:rPr lang="hu-HU" b="1" i="1" dirty="0"/>
              <a:t>					(te) mész</a:t>
            </a:r>
            <a:r>
              <a:rPr lang="en-US" b="1" i="1" dirty="0"/>
              <a:t>/</a:t>
            </a:r>
            <a:r>
              <a:rPr lang="hu-HU" b="1" i="1" dirty="0"/>
              <a:t>mégy				(ti) mentek</a:t>
            </a:r>
          </a:p>
          <a:p>
            <a:pPr marL="0" indent="0">
              <a:buNone/>
            </a:pPr>
            <a:r>
              <a:rPr lang="hu-HU" b="1" i="1" dirty="0"/>
              <a:t>					(ő) megy					</a:t>
            </a:r>
            <a:r>
              <a:rPr lang="en-US" b="1" i="1" dirty="0"/>
              <a:t>      </a:t>
            </a:r>
            <a:r>
              <a:rPr lang="hu-HU" b="1" i="1" dirty="0"/>
              <a:t>(ők) mennek</a:t>
            </a:r>
          </a:p>
          <a:p>
            <a:r>
              <a:rPr lang="hu-HU" dirty="0"/>
              <a:t>The only </a:t>
            </a:r>
            <a:r>
              <a:rPr lang="en-US" dirty="0"/>
              <a:t>exception to this is of course the English copula </a:t>
            </a:r>
            <a:r>
              <a:rPr lang="en-US" i="1" dirty="0"/>
              <a:t>to be, </a:t>
            </a:r>
            <a:r>
              <a:rPr lang="en-US" dirty="0"/>
              <a:t>which is the only verb in English that shows a more diverse inflection paradigm</a:t>
            </a:r>
            <a:endParaRPr lang="hu-HU" dirty="0"/>
          </a:p>
          <a:p>
            <a:pPr marL="0" indent="0">
              <a:buNone/>
            </a:pPr>
            <a:r>
              <a:rPr lang="en-US" b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355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BE91D-84B5-0B42-2792-94C9CB330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Verbs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39C6E-78A0-1797-3484-2549EA1A0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subcategorization.</a:t>
            </a:r>
          </a:p>
          <a:p>
            <a:r>
              <a:rPr lang="en-US" dirty="0"/>
              <a:t>Our knowledge of predicate structure now allows us to make more sense of subcategorization.</a:t>
            </a:r>
          </a:p>
          <a:p>
            <a:r>
              <a:rPr lang="en-US" dirty="0"/>
              <a:t>Each of the kinds of verbal predicates (intransitive, transitive, ditransitive) can now be analyzed as subcategorizing for </a:t>
            </a:r>
            <a:r>
              <a:rPr lang="en-US" b="1" dirty="0"/>
              <a:t>arguments</a:t>
            </a:r>
            <a:r>
              <a:rPr lang="en-US" dirty="0"/>
              <a:t>.</a:t>
            </a:r>
          </a:p>
          <a:p>
            <a:r>
              <a:rPr lang="en-US" dirty="0"/>
              <a:t>Take the predicate </a:t>
            </a:r>
            <a:r>
              <a:rPr lang="en-US" i="1" dirty="0"/>
              <a:t>put</a:t>
            </a:r>
            <a:r>
              <a:rPr lang="en-US" dirty="0"/>
              <a:t>. This verb is a </a:t>
            </a:r>
            <a:r>
              <a:rPr lang="en-US" b="1" dirty="0"/>
              <a:t>three-place predicate </a:t>
            </a:r>
            <a:r>
              <a:rPr lang="en-US" dirty="0"/>
              <a:t>which means that it assigns theta roles to three of its arguments.</a:t>
            </a:r>
          </a:p>
          <a:p>
            <a:r>
              <a:rPr lang="en-US" dirty="0"/>
              <a:t>Not all arguments are made the same, however. The </a:t>
            </a:r>
            <a:r>
              <a:rPr lang="en-US" b="1" dirty="0"/>
              <a:t>agent </a:t>
            </a:r>
            <a:r>
              <a:rPr lang="en-US" dirty="0"/>
              <a:t>of </a:t>
            </a:r>
            <a:r>
              <a:rPr lang="en-US" i="1" dirty="0"/>
              <a:t>put </a:t>
            </a:r>
            <a:r>
              <a:rPr lang="en-US" dirty="0"/>
              <a:t>goes to the left of the verb. The </a:t>
            </a:r>
            <a:r>
              <a:rPr lang="en-US" b="1" dirty="0"/>
              <a:t>patient </a:t>
            </a:r>
            <a:r>
              <a:rPr lang="en-US" dirty="0"/>
              <a:t>and the </a:t>
            </a:r>
            <a:r>
              <a:rPr lang="en-US" b="1" dirty="0"/>
              <a:t>location</a:t>
            </a:r>
            <a:r>
              <a:rPr lang="en-US" dirty="0"/>
              <a:t> go to the right of the verb.</a:t>
            </a:r>
          </a:p>
          <a:p>
            <a:r>
              <a:rPr lang="en-US" dirty="0"/>
              <a:t>The arguments that go to the right of the verb are formally known as </a:t>
            </a:r>
            <a:r>
              <a:rPr lang="en-US" b="1" dirty="0"/>
              <a:t>complements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3997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290FD-B769-0D02-FC72-942F27CB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Argument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FD76E-42C2-D235-3A12-3E6122460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we can now analyze is that different verbs have different argument structures.</a:t>
            </a:r>
          </a:p>
          <a:p>
            <a:r>
              <a:rPr lang="en-US" dirty="0"/>
              <a:t>Intransitive verbs have something like:</a:t>
            </a:r>
          </a:p>
          <a:p>
            <a:r>
              <a:rPr lang="en-US" i="1" dirty="0"/>
              <a:t>Birds fly.</a:t>
            </a:r>
          </a:p>
          <a:p>
            <a:pPr marL="0" indent="0">
              <a:buNone/>
            </a:pPr>
            <a:r>
              <a:rPr lang="en-US" dirty="0"/>
              <a:t>						</a:t>
            </a:r>
            <a:r>
              <a:rPr lang="en-US" i="1" dirty="0"/>
              <a:t>fly </a:t>
            </a:r>
            <a:r>
              <a:rPr lang="en-US" dirty="0"/>
              <a:t>[-F, -N, +V]</a:t>
            </a:r>
          </a:p>
          <a:p>
            <a:pPr marL="0" indent="0">
              <a:buNone/>
            </a:pPr>
            <a:r>
              <a:rPr lang="en-US" dirty="0"/>
              <a:t>						Theta Grid: &lt;</a:t>
            </a:r>
            <a:r>
              <a:rPr lang="en-US" b="1" dirty="0"/>
              <a:t>agent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						Subcategorization: </a:t>
            </a:r>
            <a:r>
              <a:rPr lang="nn-NO" dirty="0"/>
              <a:t>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413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2CBB1-4252-0F29-5963-62B73CCB9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Argument Structure 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36F09-9DEF-70A8-2A8F-CA1AA368C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n-NO" dirty="0"/>
              <a:t>Transitive verbs have something like the following</a:t>
            </a:r>
            <a:r>
              <a:rPr lang="en-US" dirty="0"/>
              <a:t>:</a:t>
            </a:r>
          </a:p>
          <a:p>
            <a:r>
              <a:rPr lang="en-US" i="1" dirty="0"/>
              <a:t>Jack kicked the ball.</a:t>
            </a:r>
          </a:p>
          <a:p>
            <a:pPr marL="0" indent="0">
              <a:buNone/>
            </a:pPr>
            <a:r>
              <a:rPr lang="en-US" i="1" dirty="0"/>
              <a:t>						kick </a:t>
            </a:r>
            <a:r>
              <a:rPr lang="en-US" dirty="0"/>
              <a:t>[-F, -N, +V]</a:t>
            </a:r>
          </a:p>
          <a:p>
            <a:pPr marL="0" indent="0">
              <a:buNone/>
            </a:pPr>
            <a:r>
              <a:rPr lang="en-US" i="1" dirty="0"/>
              <a:t>						</a:t>
            </a:r>
            <a:r>
              <a:rPr lang="en-US" dirty="0"/>
              <a:t>Theta Grid: &lt;</a:t>
            </a:r>
            <a:r>
              <a:rPr lang="en-US" b="1" dirty="0"/>
              <a:t>agent, patient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i="1" dirty="0"/>
              <a:t>						</a:t>
            </a:r>
            <a:r>
              <a:rPr lang="en-US" dirty="0"/>
              <a:t>Subcategorization: [NOMINAL]</a:t>
            </a:r>
          </a:p>
          <a:p>
            <a:r>
              <a:rPr lang="en-US" dirty="0"/>
              <a:t>Ditransitive verbs then look like:</a:t>
            </a:r>
          </a:p>
          <a:p>
            <a:r>
              <a:rPr lang="en-US" i="1" dirty="0"/>
              <a:t>John gave Mary the flowers for Valentine’s Day.</a:t>
            </a:r>
          </a:p>
          <a:p>
            <a:pPr marL="0" indent="0">
              <a:buNone/>
            </a:pPr>
            <a:r>
              <a:rPr lang="en-US" i="1" dirty="0"/>
              <a:t>						give </a:t>
            </a:r>
            <a:r>
              <a:rPr lang="en-US" dirty="0"/>
              <a:t>[-F, -N, +V]</a:t>
            </a:r>
          </a:p>
          <a:p>
            <a:pPr marL="0" indent="0">
              <a:buNone/>
            </a:pPr>
            <a:r>
              <a:rPr lang="en-US" i="1" dirty="0"/>
              <a:t>						</a:t>
            </a:r>
            <a:r>
              <a:rPr lang="en-US" dirty="0"/>
              <a:t>Theta Grid: &lt;</a:t>
            </a:r>
            <a:r>
              <a:rPr lang="en-US" b="1" dirty="0"/>
              <a:t>agent, goal, theme&gt;</a:t>
            </a:r>
          </a:p>
          <a:p>
            <a:pPr marL="0" indent="0">
              <a:buNone/>
            </a:pPr>
            <a:r>
              <a:rPr lang="nn-NO" i="1" dirty="0"/>
              <a:t>						</a:t>
            </a:r>
            <a:r>
              <a:rPr lang="nn-NO" dirty="0"/>
              <a:t>Subcategorization: [NOMINAL, NOMINAL]</a:t>
            </a:r>
            <a:endParaRPr lang="nn-NO" i="1" dirty="0"/>
          </a:p>
        </p:txBody>
      </p:sp>
    </p:spTree>
    <p:extLst>
      <p:ext uri="{BB962C8B-B14F-4D97-AF65-F5344CB8AC3E}">
        <p14:creationId xmlns:p14="http://schemas.microsoft.com/office/powerpoint/2010/main" val="1039102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464C7-BBC5-B9D8-5729-CF09B5E80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5D414-8519-CDF0-EC64-4B304C87F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Thematic and functional categories can be differentiated by first understanding how the different parts of a sentence are related to each other, or rather, how the structure binds the words together.</a:t>
            </a:r>
          </a:p>
          <a:p>
            <a:r>
              <a:rPr lang="en-US" dirty="0"/>
              <a:t>Consider the following sentence:</a:t>
            </a:r>
          </a:p>
          <a:p>
            <a:r>
              <a:rPr lang="en-US" i="1" dirty="0"/>
              <a:t>John kicked the ball.</a:t>
            </a:r>
          </a:p>
          <a:p>
            <a:r>
              <a:rPr lang="en-US" dirty="0"/>
              <a:t>There are three main phrases in this sentence: </a:t>
            </a:r>
            <a:r>
              <a:rPr lang="en-US" i="1" dirty="0"/>
              <a:t>John, kicked, </a:t>
            </a:r>
            <a:r>
              <a:rPr lang="en-US" dirty="0"/>
              <a:t>and </a:t>
            </a:r>
            <a:r>
              <a:rPr lang="en-US" i="1" dirty="0"/>
              <a:t>the ball</a:t>
            </a:r>
            <a:r>
              <a:rPr lang="en-US" dirty="0"/>
              <a:t>.</a:t>
            </a:r>
          </a:p>
          <a:p>
            <a:r>
              <a:rPr lang="en-US" dirty="0"/>
              <a:t>Intuitively, the one doing the kicking is John. The thing being kicked is the ball, and the word that establishes a relationship between these two things is the work kicked.</a:t>
            </a:r>
          </a:p>
          <a:p>
            <a:r>
              <a:rPr lang="en-US" dirty="0"/>
              <a:t>The verb </a:t>
            </a:r>
            <a:r>
              <a:rPr lang="en-US" i="1" dirty="0"/>
              <a:t>kick </a:t>
            </a:r>
            <a:r>
              <a:rPr lang="en-US" dirty="0"/>
              <a:t>is called a </a:t>
            </a:r>
            <a:r>
              <a:rPr lang="en-US" b="1" dirty="0"/>
              <a:t>predicate.</a:t>
            </a:r>
          </a:p>
          <a:p>
            <a:r>
              <a:rPr lang="en-US" dirty="0"/>
              <a:t>The things that the </a:t>
            </a:r>
            <a:r>
              <a:rPr lang="en-US" b="1" dirty="0"/>
              <a:t>predicate </a:t>
            </a:r>
            <a:r>
              <a:rPr lang="en-US" dirty="0"/>
              <a:t>binds together are called </a:t>
            </a:r>
            <a:r>
              <a:rPr lang="en-US" b="1" dirty="0"/>
              <a:t>arguments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7501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6ACF5-0F36-4688-8477-DF0B92C0F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Kinds of Constructions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8CFC5-8021-3FF2-CA17-5C075B2E3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verbs that take other kinds of complements that are not prepositional or nominal. Consider the following sentence:</a:t>
            </a:r>
          </a:p>
          <a:p>
            <a:r>
              <a:rPr lang="en-US" i="1" dirty="0"/>
              <a:t>Kate seems nice.</a:t>
            </a:r>
          </a:p>
          <a:p>
            <a:r>
              <a:rPr lang="en-US" i="1" dirty="0"/>
              <a:t>The guests behaved amicably.</a:t>
            </a:r>
          </a:p>
          <a:p>
            <a:r>
              <a:rPr lang="en-US" dirty="0"/>
              <a:t>Each of these verbs have unique subcategorizations: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seem </a:t>
            </a:r>
            <a:r>
              <a:rPr lang="en-US" dirty="0"/>
              <a:t>[-F, -N, +V]							</a:t>
            </a:r>
            <a:r>
              <a:rPr lang="en-US" i="1" dirty="0"/>
              <a:t>behave </a:t>
            </a:r>
            <a:r>
              <a:rPr lang="en-US" dirty="0"/>
              <a:t>[-F, -N, +V]</a:t>
            </a:r>
          </a:p>
          <a:p>
            <a:pPr marL="0" indent="0">
              <a:buNone/>
            </a:pPr>
            <a:r>
              <a:rPr lang="en-US" dirty="0"/>
              <a:t>	Theta Grid: &lt;</a:t>
            </a:r>
            <a:r>
              <a:rPr lang="en-US" b="1" dirty="0"/>
              <a:t>theme, attribute</a:t>
            </a:r>
            <a:r>
              <a:rPr lang="en-US" dirty="0"/>
              <a:t>&gt;			Theta Grid: &lt;</a:t>
            </a:r>
            <a:r>
              <a:rPr lang="en-US" b="1" dirty="0"/>
              <a:t>agent, manner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/>
              <a:t>Subcategorization: [ADJECTIVAL]			Subcategorization: [ADVERBIAL]</a:t>
            </a:r>
            <a:r>
              <a:rPr lang="en-US" b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945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20048-1B0D-EB78-9113-B3B6CEFA6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Constructions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D8CBD-5657-476B-8849-92EA21478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is a class of verbs that take whole sentences as complements.</a:t>
            </a:r>
          </a:p>
          <a:p>
            <a:r>
              <a:rPr lang="en-US" dirty="0"/>
              <a:t>These kinds of verbs are typically verbs of cognition like </a:t>
            </a:r>
            <a:r>
              <a:rPr lang="en-US" i="1" dirty="0"/>
              <a:t>think.</a:t>
            </a:r>
          </a:p>
          <a:p>
            <a:r>
              <a:rPr lang="en-US" i="1" dirty="0"/>
              <a:t>I think (that) John is going to prom with Mary.</a:t>
            </a:r>
          </a:p>
          <a:p>
            <a:r>
              <a:rPr lang="en-US" dirty="0"/>
              <a:t>The theta grids for these kinds of verbs are specific in that we need to account for the change in structure.</a:t>
            </a:r>
          </a:p>
          <a:p>
            <a:r>
              <a:rPr lang="en-US" dirty="0"/>
              <a:t>Verbs of perception do not involve any deliberate exertion of motion on the part of the subject; so, the subject cannot be an agent. The breakdown of </a:t>
            </a:r>
            <a:r>
              <a:rPr lang="en-US" i="1" dirty="0"/>
              <a:t>think </a:t>
            </a:r>
            <a:r>
              <a:rPr lang="en-US" dirty="0"/>
              <a:t>is thus:</a:t>
            </a:r>
          </a:p>
          <a:p>
            <a:pPr marL="0" indent="0">
              <a:buNone/>
            </a:pPr>
            <a:r>
              <a:rPr lang="en-US" dirty="0"/>
              <a:t>							</a:t>
            </a:r>
            <a:r>
              <a:rPr lang="en-US" i="1" dirty="0"/>
              <a:t>think </a:t>
            </a:r>
            <a:r>
              <a:rPr lang="en-US" dirty="0"/>
              <a:t>[-F, -N, +V]</a:t>
            </a:r>
          </a:p>
          <a:p>
            <a:pPr marL="0" indent="0">
              <a:buNone/>
            </a:pPr>
            <a:r>
              <a:rPr lang="en-US" dirty="0"/>
              <a:t>							Theta Grid: &lt;</a:t>
            </a:r>
            <a:r>
              <a:rPr lang="en-US" b="1" dirty="0"/>
              <a:t>experiencer, proposition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							Subcategorization: [SENTENCE]</a:t>
            </a:r>
          </a:p>
        </p:txBody>
      </p:sp>
    </p:spTree>
    <p:extLst>
      <p:ext uri="{BB962C8B-B14F-4D97-AF65-F5344CB8AC3E}">
        <p14:creationId xmlns:p14="http://schemas.microsoft.com/office/powerpoint/2010/main" val="18594640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CAB60-752B-8196-2F39-99450E2B5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17676-5135-7F0F-7BA0-ED9E0E371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the breakdowns for the verbal predicates in bold in the following sentences:</a:t>
            </a:r>
          </a:p>
          <a:p>
            <a:r>
              <a:rPr lang="en-US" dirty="0"/>
              <a:t>Jane </a:t>
            </a:r>
            <a:r>
              <a:rPr lang="en-US" b="1" dirty="0"/>
              <a:t>threw</a:t>
            </a:r>
            <a:r>
              <a:rPr lang="en-US" dirty="0"/>
              <a:t> the ball at Pete.</a:t>
            </a:r>
          </a:p>
          <a:p>
            <a:r>
              <a:rPr lang="en-US" dirty="0"/>
              <a:t>Belle </a:t>
            </a:r>
            <a:r>
              <a:rPr lang="en-US" b="1" dirty="0"/>
              <a:t>believes</a:t>
            </a:r>
            <a:r>
              <a:rPr lang="en-US" dirty="0"/>
              <a:t> that John is in love with Kate.</a:t>
            </a:r>
          </a:p>
          <a:p>
            <a:r>
              <a:rPr lang="en-US" dirty="0"/>
              <a:t>John </a:t>
            </a:r>
            <a:r>
              <a:rPr lang="en-US" b="1" dirty="0"/>
              <a:t>heard </a:t>
            </a:r>
            <a:r>
              <a:rPr lang="en-US" dirty="0"/>
              <a:t>the birds singing in the trees.</a:t>
            </a:r>
          </a:p>
          <a:p>
            <a:r>
              <a:rPr lang="en-US" dirty="0"/>
              <a:t>The elephant can </a:t>
            </a:r>
            <a:r>
              <a:rPr lang="en-US" b="1" dirty="0"/>
              <a:t>swim</a:t>
            </a:r>
            <a:r>
              <a:rPr lang="en-US" dirty="0"/>
              <a:t>.</a:t>
            </a:r>
          </a:p>
          <a:p>
            <a:r>
              <a:rPr lang="en-US" dirty="0"/>
              <a:t>Peter </a:t>
            </a:r>
            <a:r>
              <a:rPr lang="en-US" b="1" dirty="0"/>
              <a:t>looks</a:t>
            </a:r>
            <a:r>
              <a:rPr lang="en-US" dirty="0"/>
              <a:t> tired this morning.</a:t>
            </a:r>
          </a:p>
        </p:txBody>
      </p:sp>
    </p:spTree>
    <p:extLst>
      <p:ext uri="{BB962C8B-B14F-4D97-AF65-F5344CB8AC3E}">
        <p14:creationId xmlns:p14="http://schemas.microsoft.com/office/powerpoint/2010/main" val="1349009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64FE-8535-F822-6B5C-B52EB4DA1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Predicates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88B22-130A-AE9F-A3E9-1F1302976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Further examples:</a:t>
            </a:r>
          </a:p>
          <a:p>
            <a:r>
              <a:rPr lang="en-US" i="1" dirty="0"/>
              <a:t>John           sleeps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  argument   predicate</a:t>
            </a:r>
          </a:p>
          <a:p>
            <a:r>
              <a:rPr lang="en-US" i="1" dirty="0"/>
              <a:t>John           kicks          the ball.</a:t>
            </a:r>
          </a:p>
          <a:p>
            <a:pPr marL="0" indent="0">
              <a:buNone/>
            </a:pPr>
            <a:r>
              <a:rPr lang="en-US" dirty="0"/>
              <a:t>     argument   predicate   argument</a:t>
            </a:r>
          </a:p>
          <a:p>
            <a:r>
              <a:rPr lang="en-US" i="1" dirty="0"/>
              <a:t>Mary           put             the bread   on the table.</a:t>
            </a:r>
          </a:p>
          <a:p>
            <a:pPr marL="0" indent="0">
              <a:buNone/>
            </a:pPr>
            <a:r>
              <a:rPr lang="en-US" i="1" dirty="0"/>
              <a:t>     </a:t>
            </a:r>
            <a:r>
              <a:rPr lang="en-US" dirty="0"/>
              <a:t>argument    predicate   argument    </a:t>
            </a:r>
            <a:r>
              <a:rPr lang="en-US" dirty="0" err="1"/>
              <a:t>argument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44324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2B0D1-A32A-C506-6645-FA45FE072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Predicates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FFF8B-82E9-F2C5-4C2B-957A7CB9A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predicate in question determines the number of arguments and their place within the clause.</a:t>
            </a:r>
          </a:p>
          <a:p>
            <a:r>
              <a:rPr lang="en-US" dirty="0"/>
              <a:t>Predicates can be categorized into three types: </a:t>
            </a:r>
            <a:r>
              <a:rPr lang="en-US" b="1" dirty="0"/>
              <a:t>one-place predicates </a:t>
            </a:r>
            <a:r>
              <a:rPr lang="en-US" dirty="0"/>
              <a:t>(intransitive verbs), </a:t>
            </a:r>
            <a:r>
              <a:rPr lang="en-US" b="1" dirty="0"/>
              <a:t>two-place predicates </a:t>
            </a:r>
            <a:r>
              <a:rPr lang="en-US" dirty="0"/>
              <a:t>(transitive verbs), and </a:t>
            </a:r>
            <a:r>
              <a:rPr lang="en-US" b="1" dirty="0"/>
              <a:t>three-place predicates </a:t>
            </a:r>
            <a:r>
              <a:rPr lang="en-US" dirty="0"/>
              <a:t>(ditransitive verbs).</a:t>
            </a:r>
          </a:p>
          <a:p>
            <a:r>
              <a:rPr lang="en-US" dirty="0"/>
              <a:t>The arguments in the predicate structure are not equal in terms of what they are.</a:t>
            </a:r>
          </a:p>
          <a:p>
            <a:r>
              <a:rPr lang="en-US" dirty="0"/>
              <a:t>In a sentence like </a:t>
            </a:r>
            <a:r>
              <a:rPr lang="en-US" i="1" dirty="0"/>
              <a:t>John hit the ball, </a:t>
            </a:r>
            <a:r>
              <a:rPr lang="en-US" dirty="0"/>
              <a:t>the subject of the sentence is also called the </a:t>
            </a:r>
            <a:r>
              <a:rPr lang="en-US" b="1" dirty="0"/>
              <a:t>agent</a:t>
            </a:r>
            <a:r>
              <a:rPr lang="en-US" dirty="0"/>
              <a:t> as he is the one doing the hitting. The object of the sentence, </a:t>
            </a:r>
            <a:r>
              <a:rPr lang="en-US" i="1" dirty="0"/>
              <a:t>the ball</a:t>
            </a:r>
            <a:r>
              <a:rPr lang="en-US" dirty="0"/>
              <a:t>, is called the </a:t>
            </a:r>
            <a:r>
              <a:rPr lang="en-US" b="1" dirty="0"/>
              <a:t>patient </a:t>
            </a:r>
            <a:r>
              <a:rPr lang="en-US" dirty="0"/>
              <a:t>as it is the on the receiving end of the action.</a:t>
            </a:r>
          </a:p>
        </p:txBody>
      </p:sp>
    </p:spTree>
    <p:extLst>
      <p:ext uri="{BB962C8B-B14F-4D97-AF65-F5344CB8AC3E}">
        <p14:creationId xmlns:p14="http://schemas.microsoft.com/office/powerpoint/2010/main" val="900631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20811-5CDB-4444-553A-51C5DACE7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Predicates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AA2FB-461C-B547-9DD8-F7D0D0084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 sentence like the following:</a:t>
            </a:r>
          </a:p>
          <a:p>
            <a:r>
              <a:rPr lang="en-US" i="1" dirty="0"/>
              <a:t>Mary saw John</a:t>
            </a:r>
            <a:r>
              <a:rPr lang="en-US" dirty="0"/>
              <a:t>.</a:t>
            </a:r>
          </a:p>
          <a:p>
            <a:r>
              <a:rPr lang="en-US" dirty="0"/>
              <a:t>This clause is different from the sentence </a:t>
            </a:r>
            <a:r>
              <a:rPr lang="en-US" i="1" dirty="0"/>
              <a:t>John hit the ball</a:t>
            </a:r>
            <a:r>
              <a:rPr lang="en-US" dirty="0"/>
              <a:t>.</a:t>
            </a:r>
          </a:p>
          <a:p>
            <a:r>
              <a:rPr lang="en-US" dirty="0"/>
              <a:t>The predicate </a:t>
            </a:r>
            <a:r>
              <a:rPr lang="en-US" i="1" dirty="0"/>
              <a:t>see</a:t>
            </a:r>
            <a:r>
              <a:rPr lang="en-US" dirty="0"/>
              <a:t> is different from </a:t>
            </a:r>
            <a:r>
              <a:rPr lang="en-US" i="1" dirty="0"/>
              <a:t>hit </a:t>
            </a:r>
            <a:r>
              <a:rPr lang="en-US" dirty="0"/>
              <a:t>in that its meaning involves a special kind of predicative relationship. </a:t>
            </a:r>
          </a:p>
          <a:p>
            <a:r>
              <a:rPr lang="en-US" i="1" dirty="0"/>
              <a:t>Mary </a:t>
            </a:r>
            <a:r>
              <a:rPr lang="en-US" dirty="0"/>
              <a:t>in this case is not performing a deliberate action. She is, in essence, </a:t>
            </a:r>
            <a:r>
              <a:rPr lang="en-US" i="1" dirty="0"/>
              <a:t>experiencing </a:t>
            </a:r>
            <a:r>
              <a:rPr lang="en-US" dirty="0"/>
              <a:t>something that is being perceived with her eyes. She is therefore the </a:t>
            </a:r>
            <a:r>
              <a:rPr lang="en-US" b="1" dirty="0"/>
              <a:t>experiencer. </a:t>
            </a:r>
          </a:p>
          <a:p>
            <a:r>
              <a:rPr lang="en-US" dirty="0"/>
              <a:t>The thing being perceived is likewise not being acted upon in a deliberate manner. </a:t>
            </a:r>
            <a:r>
              <a:rPr lang="en-US" i="1" dirty="0"/>
              <a:t>John </a:t>
            </a:r>
            <a:r>
              <a:rPr lang="en-US" dirty="0"/>
              <a:t>in this case is called the </a:t>
            </a:r>
            <a:r>
              <a:rPr lang="en-US" b="1" dirty="0"/>
              <a:t>theme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293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E9DC7-46D4-E927-277D-CDA4CDBDA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Theta-Roles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1AD06-28C5-F010-E84D-8B862C5CA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Collectively, the arguments in any given predicate structure are syntactically assigned </a:t>
            </a:r>
            <a:r>
              <a:rPr lang="en-US" b="1" dirty="0"/>
              <a:t>theta-roles </a:t>
            </a:r>
            <a:r>
              <a:rPr lang="en-US" dirty="0"/>
              <a:t>(</a:t>
            </a:r>
            <a:r>
              <a:rPr lang="el-GR" dirty="0"/>
              <a:t>Θ</a:t>
            </a:r>
            <a:r>
              <a:rPr lang="en-US" dirty="0"/>
              <a:t>-roles).</a:t>
            </a:r>
          </a:p>
          <a:p>
            <a:r>
              <a:rPr lang="en-US" dirty="0"/>
              <a:t>There are a great deal of these and of the ones that are identified there is some disagreement about whether or not they are theta roles.</a:t>
            </a:r>
          </a:p>
          <a:p>
            <a:r>
              <a:rPr lang="en-US" dirty="0"/>
              <a:t>For now, we can identify the following theta roles: </a:t>
            </a:r>
            <a:r>
              <a:rPr lang="en-US" b="1" dirty="0"/>
              <a:t>agent, patient, experiencer, theme.</a:t>
            </a:r>
          </a:p>
          <a:p>
            <a:r>
              <a:rPr lang="en-US" b="1" dirty="0"/>
              <a:t>Theta grids </a:t>
            </a:r>
            <a:r>
              <a:rPr lang="en-US" dirty="0"/>
              <a:t>can be used to provide the number of theta roles and the specific theta roles that any given predicate can assign.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41210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1C73F-31ED-C54A-C4DE-73F8F775F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Theta Roles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6F940-87D3-C84E-66FD-2DC653D2F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set up the theta grid for verbs like so:</a:t>
            </a:r>
          </a:p>
          <a:p>
            <a:r>
              <a:rPr lang="en-US" dirty="0"/>
              <a:t>Sleep &lt;</a:t>
            </a:r>
            <a:r>
              <a:rPr lang="en-US" b="1" dirty="0"/>
              <a:t>agent</a:t>
            </a:r>
            <a:r>
              <a:rPr lang="en-US" dirty="0"/>
              <a:t>&gt;</a:t>
            </a:r>
          </a:p>
          <a:p>
            <a:r>
              <a:rPr lang="en-US" dirty="0"/>
              <a:t>Hit &lt;</a:t>
            </a:r>
            <a:r>
              <a:rPr lang="en-US" b="1" dirty="0"/>
              <a:t>agent, patient</a:t>
            </a:r>
            <a:r>
              <a:rPr lang="en-US" dirty="0"/>
              <a:t>&gt;</a:t>
            </a:r>
          </a:p>
          <a:p>
            <a:r>
              <a:rPr lang="en-US" dirty="0"/>
              <a:t>See &lt;</a:t>
            </a:r>
            <a:r>
              <a:rPr lang="en-US" b="1" dirty="0"/>
              <a:t>experiencer, theme</a:t>
            </a:r>
            <a:r>
              <a:rPr lang="en-US" dirty="0"/>
              <a:t>&gt;</a:t>
            </a:r>
          </a:p>
          <a:p>
            <a:r>
              <a:rPr lang="en-US" dirty="0"/>
              <a:t>Put &lt;</a:t>
            </a:r>
            <a:r>
              <a:rPr lang="en-US" b="1" dirty="0"/>
              <a:t>agent, patient, location</a:t>
            </a:r>
            <a:r>
              <a:rPr lang="en-US" dirty="0"/>
              <a:t>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812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2A3BB-DD82-EE97-F08B-819133A41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predicates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24735-BD99-8E02-4203-C82688D93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Verbs are not the only kinds of predicates you may come across.</a:t>
            </a:r>
          </a:p>
          <a:p>
            <a:r>
              <a:rPr lang="en-US" dirty="0"/>
              <a:t>There are a number of constructions that involve the use of the copula and an adjective.</a:t>
            </a:r>
          </a:p>
          <a:p>
            <a:r>
              <a:rPr lang="en-US" dirty="0"/>
              <a:t>For example, </a:t>
            </a:r>
            <a:r>
              <a:rPr lang="en-US" i="1" dirty="0"/>
              <a:t>is happy </a:t>
            </a:r>
            <a:r>
              <a:rPr lang="en-US" dirty="0"/>
              <a:t>or </a:t>
            </a:r>
            <a:r>
              <a:rPr lang="en-US" i="1" dirty="0"/>
              <a:t>is fat</a:t>
            </a:r>
            <a:r>
              <a:rPr lang="en-US" dirty="0"/>
              <a:t>. The copular verb </a:t>
            </a:r>
            <a:r>
              <a:rPr lang="en-US" i="1" dirty="0"/>
              <a:t>be </a:t>
            </a:r>
            <a:r>
              <a:rPr lang="en-US" dirty="0"/>
              <a:t>expresses a relation between the subject and the adjective. </a:t>
            </a:r>
          </a:p>
          <a:p>
            <a:r>
              <a:rPr lang="en-US" dirty="0"/>
              <a:t>We can argue that in these cases, the adjective itself is assigning the theta role and therefore has a theta grid.</a:t>
            </a:r>
          </a:p>
          <a:p>
            <a:r>
              <a:rPr lang="en-US" dirty="0"/>
              <a:t>Fat &lt;</a:t>
            </a:r>
            <a:r>
              <a:rPr lang="en-US" b="1" dirty="0"/>
              <a:t>theme</a:t>
            </a:r>
            <a:r>
              <a:rPr lang="en-US" dirty="0"/>
              <a:t>&gt;</a:t>
            </a:r>
          </a:p>
          <a:p>
            <a:r>
              <a:rPr lang="en-US" dirty="0"/>
              <a:t>We can postulate that the adjective in these cases assigns </a:t>
            </a:r>
            <a:r>
              <a:rPr lang="en-US" b="1" dirty="0"/>
              <a:t>theme </a:t>
            </a:r>
            <a:r>
              <a:rPr lang="en-US" dirty="0"/>
              <a:t>because the state described by the adjective is something that is felt or perceived by the subject. Therefore, the subject in these clauses is assigned the </a:t>
            </a:r>
            <a:r>
              <a:rPr lang="en-US" b="1" dirty="0"/>
              <a:t>theme </a:t>
            </a:r>
            <a:r>
              <a:rPr lang="en-US" dirty="0"/>
              <a:t>theta role.</a:t>
            </a:r>
          </a:p>
        </p:txBody>
      </p:sp>
    </p:spTree>
    <p:extLst>
      <p:ext uri="{BB962C8B-B14F-4D97-AF65-F5344CB8AC3E}">
        <p14:creationId xmlns:p14="http://schemas.microsoft.com/office/powerpoint/2010/main" val="822728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4E381-F187-A079-C084-9156052A7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Adjectival Predicates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06F76-CF53-6B6B-4727-890556B10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number of adjectival predicates that are used, some of which establish slightly more complex relations between different constituents.</a:t>
            </a:r>
          </a:p>
          <a:p>
            <a:r>
              <a:rPr lang="en-US" dirty="0"/>
              <a:t>Consider the following:</a:t>
            </a:r>
          </a:p>
          <a:p>
            <a:r>
              <a:rPr lang="en-US" i="1" dirty="0"/>
              <a:t>John is fond of ice cream.</a:t>
            </a:r>
          </a:p>
          <a:p>
            <a:r>
              <a:rPr lang="en-US" dirty="0"/>
              <a:t>Fond then has the theta grid: Fond &lt;</a:t>
            </a:r>
            <a:r>
              <a:rPr lang="en-US" b="1" dirty="0"/>
              <a:t>experiencer, theme</a:t>
            </a:r>
            <a:r>
              <a:rPr lang="en-US" dirty="0"/>
              <a:t>&gt;.</a:t>
            </a:r>
          </a:p>
        </p:txBody>
      </p:sp>
    </p:spTree>
    <p:extLst>
      <p:ext uri="{BB962C8B-B14F-4D97-AF65-F5344CB8AC3E}">
        <p14:creationId xmlns:p14="http://schemas.microsoft.com/office/powerpoint/2010/main" val="3931828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291</TotalTime>
  <Words>2088</Words>
  <Application>Microsoft Office PowerPoint</Application>
  <PresentationFormat>Widescreen</PresentationFormat>
  <Paragraphs>159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Times New Roman</vt:lpstr>
      <vt:lpstr>Trebuchet MS</vt:lpstr>
      <vt:lpstr>Wingdings 3</vt:lpstr>
      <vt:lpstr>Facet</vt:lpstr>
      <vt:lpstr>Foundations of Syntax: Words and Categories Part II</vt:lpstr>
      <vt:lpstr>Predicates</vt:lpstr>
      <vt:lpstr>Predicates (cont.)</vt:lpstr>
      <vt:lpstr>Predicates (cont.)</vt:lpstr>
      <vt:lpstr>Predicates (cont.)</vt:lpstr>
      <vt:lpstr>Theta-Roles</vt:lpstr>
      <vt:lpstr>Theta Roles (cont.)</vt:lpstr>
      <vt:lpstr>Other predicates</vt:lpstr>
      <vt:lpstr>Adjectival Predicates</vt:lpstr>
      <vt:lpstr>Noun Predicates</vt:lpstr>
      <vt:lpstr>Noun Predicates (cont.) </vt:lpstr>
      <vt:lpstr>Prepositions</vt:lpstr>
      <vt:lpstr>Other kinds of Grammatical Relations</vt:lpstr>
      <vt:lpstr>Complementizers and Modals</vt:lpstr>
      <vt:lpstr>Thematic Categories - Verbs</vt:lpstr>
      <vt:lpstr>Verbs (cont.) </vt:lpstr>
      <vt:lpstr>Verbs (cont.)</vt:lpstr>
      <vt:lpstr>Argument Structure</vt:lpstr>
      <vt:lpstr>Argument Structure (cont.)</vt:lpstr>
      <vt:lpstr>Other Kinds of Constructions</vt:lpstr>
      <vt:lpstr>Other Constructions (cont.)</vt:lpstr>
      <vt:lpstr>Exercise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Foundations of Syntax: Words and Categories Part II</dc:title>
  <dc:creator>Nathaniel Torres</dc:creator>
  <cp:lastModifiedBy>Nathaniel Torres</cp:lastModifiedBy>
  <cp:revision>7</cp:revision>
  <dcterms:created xsi:type="dcterms:W3CDTF">2023-09-24T15:19:33Z</dcterms:created>
  <dcterms:modified xsi:type="dcterms:W3CDTF">2023-09-27T09:06:35Z</dcterms:modified>
</cp:coreProperties>
</file>