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114657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117074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202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1328238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5283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810231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2947522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4103207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62922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E135B-13BE-40E8-9703-FA8B1D010E2B}"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265155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2E135B-13BE-40E8-9703-FA8B1D010E2B}"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197580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2E135B-13BE-40E8-9703-FA8B1D010E2B}"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4267653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2E135B-13BE-40E8-9703-FA8B1D010E2B}"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4262217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E135B-13BE-40E8-9703-FA8B1D010E2B}"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892276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2E135B-13BE-40E8-9703-FA8B1D010E2B}"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2851914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2E135B-13BE-40E8-9703-FA8B1D010E2B}"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5C8A9-4D26-4792-8BBF-86E09B9AA822}" type="slidenum">
              <a:rPr lang="en-US" smtClean="0"/>
              <a:t>‹#›</a:t>
            </a:fld>
            <a:endParaRPr lang="en-US"/>
          </a:p>
        </p:txBody>
      </p:sp>
    </p:spTree>
    <p:extLst>
      <p:ext uri="{BB962C8B-B14F-4D97-AF65-F5344CB8AC3E}">
        <p14:creationId xmlns:p14="http://schemas.microsoft.com/office/powerpoint/2010/main" val="22634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2E135B-13BE-40E8-9703-FA8B1D010E2B}" type="datetimeFigureOut">
              <a:rPr lang="en-US" smtClean="0"/>
              <a:t>11/14/2023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7D5C8A9-4D26-4792-8BBF-86E09B9AA822}" type="slidenum">
              <a:rPr lang="en-US" smtClean="0"/>
              <a:t>‹#›</a:t>
            </a:fld>
            <a:endParaRPr lang="en-US"/>
          </a:p>
        </p:txBody>
      </p:sp>
    </p:spTree>
    <p:extLst>
      <p:ext uri="{BB962C8B-B14F-4D97-AF65-F5344CB8AC3E}">
        <p14:creationId xmlns:p14="http://schemas.microsoft.com/office/powerpoint/2010/main" val="850986113"/>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4D63-6E48-6BA6-2079-D15E60BBAACD}"/>
              </a:ext>
            </a:extLst>
          </p:cNvPr>
          <p:cNvSpPr>
            <a:spLocks noGrp="1"/>
          </p:cNvSpPr>
          <p:nvPr>
            <p:ph type="ctrTitle"/>
          </p:nvPr>
        </p:nvSpPr>
        <p:spPr/>
        <p:txBody>
          <a:bodyPr/>
          <a:lstStyle/>
          <a:p>
            <a:r>
              <a:rPr lang="en-US" dirty="0"/>
              <a:t>Foundations of Syntax: Grammatical Categories</a:t>
            </a:r>
          </a:p>
        </p:txBody>
      </p:sp>
      <p:sp>
        <p:nvSpPr>
          <p:cNvPr id="3" name="Subtitle 2">
            <a:extLst>
              <a:ext uri="{FF2B5EF4-FFF2-40B4-BE49-F238E27FC236}">
                <a16:creationId xmlns:a16="http://schemas.microsoft.com/office/drawing/2014/main" id="{4E2CBCD5-AD03-B6E6-9DAC-70B4A4FE8762}"/>
              </a:ext>
            </a:extLst>
          </p:cNvPr>
          <p:cNvSpPr>
            <a:spLocks noGrp="1"/>
          </p:cNvSpPr>
          <p:nvPr>
            <p:ph type="subTitle" idx="1"/>
          </p:nvPr>
        </p:nvSpPr>
        <p:spPr/>
        <p:txBody>
          <a:bodyPr/>
          <a:lstStyle/>
          <a:p>
            <a:r>
              <a:rPr lang="en-US" dirty="0"/>
              <a:t>Nathaniel Torres</a:t>
            </a:r>
          </a:p>
          <a:p>
            <a:r>
              <a:rPr lang="en-US" dirty="0"/>
              <a:t>Wednesday, November 15</a:t>
            </a:r>
          </a:p>
          <a:p>
            <a:endParaRPr lang="en-US" dirty="0"/>
          </a:p>
        </p:txBody>
      </p:sp>
    </p:spTree>
    <p:extLst>
      <p:ext uri="{BB962C8B-B14F-4D97-AF65-F5344CB8AC3E}">
        <p14:creationId xmlns:p14="http://schemas.microsoft.com/office/powerpoint/2010/main" val="856292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D8CBD-ED5D-489F-7398-0323766F2CF2}"/>
              </a:ext>
            </a:extLst>
          </p:cNvPr>
          <p:cNvSpPr>
            <a:spLocks noGrp="1"/>
          </p:cNvSpPr>
          <p:nvPr>
            <p:ph type="title"/>
          </p:nvPr>
        </p:nvSpPr>
        <p:spPr/>
        <p:txBody>
          <a:bodyPr/>
          <a:lstStyle/>
          <a:p>
            <a:r>
              <a:rPr lang="en-US" dirty="0"/>
              <a:t>Cross-Linguistic Subjects Cont.</a:t>
            </a:r>
          </a:p>
        </p:txBody>
      </p:sp>
      <p:sp>
        <p:nvSpPr>
          <p:cNvPr id="3" name="Content Placeholder 2">
            <a:extLst>
              <a:ext uri="{FF2B5EF4-FFF2-40B4-BE49-F238E27FC236}">
                <a16:creationId xmlns:a16="http://schemas.microsoft.com/office/drawing/2014/main" id="{83755276-760A-F21E-B0FF-992C2EA7F524}"/>
              </a:ext>
            </a:extLst>
          </p:cNvPr>
          <p:cNvSpPr>
            <a:spLocks noGrp="1"/>
          </p:cNvSpPr>
          <p:nvPr>
            <p:ph idx="1"/>
          </p:nvPr>
        </p:nvSpPr>
        <p:spPr/>
        <p:txBody>
          <a:bodyPr>
            <a:normAutofit fontScale="85000" lnSpcReduction="20000"/>
          </a:bodyPr>
          <a:lstStyle/>
          <a:p>
            <a:r>
              <a:rPr lang="en-US" dirty="0"/>
              <a:t>The same can be seen in the Germanic languages Swedish and Afrikaans, which require their subjects to be clause-initial in statements:</a:t>
            </a:r>
          </a:p>
          <a:p>
            <a:r>
              <a:rPr lang="en-US" b="1" dirty="0"/>
              <a:t>Du</a:t>
            </a:r>
            <a:r>
              <a:rPr lang="en-US" dirty="0"/>
              <a:t>   </a:t>
            </a:r>
            <a:r>
              <a:rPr lang="sv-SE" dirty="0"/>
              <a:t>måste  se    den här    filmen!</a:t>
            </a:r>
          </a:p>
          <a:p>
            <a:pPr marL="0" indent="0">
              <a:buNone/>
            </a:pPr>
            <a:r>
              <a:rPr lang="sv-SE" dirty="0"/>
              <a:t>   you  must    see  this  here movie.the</a:t>
            </a:r>
          </a:p>
          <a:p>
            <a:pPr marL="0" indent="0">
              <a:buNone/>
            </a:pPr>
            <a:r>
              <a:rPr lang="sv-SE" dirty="0"/>
              <a:t>  </a:t>
            </a:r>
            <a:r>
              <a:rPr lang="en-US" dirty="0"/>
              <a:t>‘You have to see this movie!’</a:t>
            </a:r>
          </a:p>
          <a:p>
            <a:pPr marL="0" indent="0">
              <a:buNone/>
            </a:pPr>
            <a:r>
              <a:rPr lang="en-US" dirty="0"/>
              <a:t>But not something like *</a:t>
            </a:r>
            <a:r>
              <a:rPr lang="en-US" i="1" dirty="0"/>
              <a:t>M</a:t>
            </a:r>
            <a:r>
              <a:rPr lang="sv-SE" i="1" dirty="0"/>
              <a:t>åste titta på du den här filmen</a:t>
            </a:r>
            <a:r>
              <a:rPr lang="sv-SE" dirty="0"/>
              <a:t>.</a:t>
            </a:r>
          </a:p>
          <a:p>
            <a:r>
              <a:rPr lang="sv-SE" dirty="0"/>
              <a:t>Afrikaans:</a:t>
            </a:r>
          </a:p>
          <a:p>
            <a:r>
              <a:rPr lang="sv-SE" b="1" dirty="0"/>
              <a:t>Ek</a:t>
            </a:r>
            <a:r>
              <a:rPr lang="sv-SE" dirty="0"/>
              <a:t> dink   </a:t>
            </a:r>
            <a:r>
              <a:rPr lang="sv-SE" b="1" dirty="0"/>
              <a:t>ek</a:t>
            </a:r>
            <a:r>
              <a:rPr lang="en-US" dirty="0"/>
              <a:t>’s    cooler as        </a:t>
            </a:r>
            <a:r>
              <a:rPr lang="en-US" dirty="0" err="1"/>
              <a:t>jy</a:t>
            </a:r>
            <a:r>
              <a:rPr lang="en-US" dirty="0"/>
              <a:t>.</a:t>
            </a:r>
          </a:p>
          <a:p>
            <a:pPr marL="0" indent="0">
              <a:buNone/>
            </a:pPr>
            <a:r>
              <a:rPr lang="en-US" dirty="0"/>
              <a:t>   I    think  I-am  cooler  than   you</a:t>
            </a:r>
          </a:p>
          <a:p>
            <a:pPr marL="0" indent="0">
              <a:buNone/>
            </a:pPr>
            <a:r>
              <a:rPr lang="en-US" dirty="0"/>
              <a:t> ‘I think I’m cooler than you.’</a:t>
            </a:r>
          </a:p>
          <a:p>
            <a:r>
              <a:rPr lang="en-US" dirty="0"/>
              <a:t>But not something like *</a:t>
            </a:r>
            <a:r>
              <a:rPr lang="en-US" i="1" dirty="0"/>
              <a:t>Dink ek cooler is as </a:t>
            </a:r>
            <a:r>
              <a:rPr lang="en-US" i="1" dirty="0" err="1"/>
              <a:t>jy</a:t>
            </a:r>
            <a:r>
              <a:rPr lang="en-US" i="1" dirty="0"/>
              <a:t> ek.</a:t>
            </a:r>
          </a:p>
          <a:p>
            <a:r>
              <a:rPr lang="en-US" dirty="0"/>
              <a:t>So, to summarize, these languages require a fixed position for their subjects at the left edge of their sentences because they lack a robust morphological system, just like English.</a:t>
            </a:r>
          </a:p>
        </p:txBody>
      </p:sp>
    </p:spTree>
    <p:extLst>
      <p:ext uri="{BB962C8B-B14F-4D97-AF65-F5344CB8AC3E}">
        <p14:creationId xmlns:p14="http://schemas.microsoft.com/office/powerpoint/2010/main" val="260162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66BC9-3C90-2AD1-247D-F3E78D4E0601}"/>
              </a:ext>
            </a:extLst>
          </p:cNvPr>
          <p:cNvSpPr>
            <a:spLocks noGrp="1"/>
          </p:cNvSpPr>
          <p:nvPr>
            <p:ph type="title"/>
          </p:nvPr>
        </p:nvSpPr>
        <p:spPr/>
        <p:txBody>
          <a:bodyPr/>
          <a:lstStyle/>
          <a:p>
            <a:r>
              <a:rPr lang="en-US" dirty="0"/>
              <a:t>Different Ways to Express the Subject</a:t>
            </a:r>
          </a:p>
        </p:txBody>
      </p:sp>
      <p:sp>
        <p:nvSpPr>
          <p:cNvPr id="3" name="Content Placeholder 2">
            <a:extLst>
              <a:ext uri="{FF2B5EF4-FFF2-40B4-BE49-F238E27FC236}">
                <a16:creationId xmlns:a16="http://schemas.microsoft.com/office/drawing/2014/main" id="{D9B46A90-57EB-4C9E-6F58-A9163282D782}"/>
              </a:ext>
            </a:extLst>
          </p:cNvPr>
          <p:cNvSpPr>
            <a:spLocks noGrp="1"/>
          </p:cNvSpPr>
          <p:nvPr>
            <p:ph idx="1"/>
          </p:nvPr>
        </p:nvSpPr>
        <p:spPr/>
        <p:txBody>
          <a:bodyPr>
            <a:normAutofit/>
          </a:bodyPr>
          <a:lstStyle/>
          <a:p>
            <a:r>
              <a:rPr lang="en-US" dirty="0"/>
              <a:t>There are two principle types of languages with respect to subjects (and objects, which we’ll see in a moment):</a:t>
            </a:r>
          </a:p>
          <a:p>
            <a:pPr lvl="1"/>
            <a:r>
              <a:rPr lang="en-US" dirty="0"/>
              <a:t>Nominative – Accusative</a:t>
            </a:r>
          </a:p>
          <a:p>
            <a:pPr lvl="1"/>
            <a:r>
              <a:rPr lang="en-US" dirty="0"/>
              <a:t>Ergative – Absolutive</a:t>
            </a:r>
          </a:p>
          <a:p>
            <a:r>
              <a:rPr lang="en-US" dirty="0"/>
              <a:t>Both kinds of language types have very robust morphological case systems. </a:t>
            </a:r>
          </a:p>
          <a:p>
            <a:r>
              <a:rPr lang="en-US" dirty="0"/>
              <a:t>They differ principally in the manner that they express their subjects and objects.</a:t>
            </a:r>
          </a:p>
          <a:p>
            <a:r>
              <a:rPr lang="en-US" dirty="0"/>
              <a:t>In general, nominative – absolutive languages do not morphologically mark the subject (overtly), whereas ergative – absolutive languages typically mark the </a:t>
            </a:r>
            <a:r>
              <a:rPr lang="en-US" b="1" dirty="0"/>
              <a:t>subject </a:t>
            </a:r>
            <a:r>
              <a:rPr lang="en-US" dirty="0"/>
              <a:t>morphologically, but not the object.</a:t>
            </a:r>
          </a:p>
        </p:txBody>
      </p:sp>
    </p:spTree>
    <p:extLst>
      <p:ext uri="{BB962C8B-B14F-4D97-AF65-F5344CB8AC3E}">
        <p14:creationId xmlns:p14="http://schemas.microsoft.com/office/powerpoint/2010/main" val="21684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FD073-ED5C-50A0-12FF-6FE0448F9D7A}"/>
              </a:ext>
            </a:extLst>
          </p:cNvPr>
          <p:cNvSpPr>
            <a:spLocks noGrp="1"/>
          </p:cNvSpPr>
          <p:nvPr>
            <p:ph type="title"/>
          </p:nvPr>
        </p:nvSpPr>
        <p:spPr/>
        <p:txBody>
          <a:bodyPr/>
          <a:lstStyle/>
          <a:p>
            <a:r>
              <a:rPr lang="en-US" dirty="0"/>
              <a:t>Subject Differentiation</a:t>
            </a:r>
          </a:p>
        </p:txBody>
      </p:sp>
      <p:sp>
        <p:nvSpPr>
          <p:cNvPr id="3" name="Content Placeholder 2">
            <a:extLst>
              <a:ext uri="{FF2B5EF4-FFF2-40B4-BE49-F238E27FC236}">
                <a16:creationId xmlns:a16="http://schemas.microsoft.com/office/drawing/2014/main" id="{CE18685F-4264-C250-81C0-0D2FFB72C0D7}"/>
              </a:ext>
            </a:extLst>
          </p:cNvPr>
          <p:cNvSpPr>
            <a:spLocks noGrp="1"/>
          </p:cNvSpPr>
          <p:nvPr>
            <p:ph idx="1"/>
          </p:nvPr>
        </p:nvSpPr>
        <p:spPr/>
        <p:txBody>
          <a:bodyPr/>
          <a:lstStyle/>
          <a:p>
            <a:r>
              <a:rPr lang="en-US" dirty="0"/>
              <a:t>Typical examples of nominative – accusative languages include languages like: Hungarian, Russian, Turkish, German, Greek, among a plethora of others.</a:t>
            </a:r>
          </a:p>
          <a:p>
            <a:r>
              <a:rPr lang="en-US" dirty="0"/>
              <a:t>Typical examples of ergative – absolutive languages include languages like: the many languages of the Caucuses (like Chechen, Laz, Georgian, Abkhaz, etc.), Basque, and many North American indigenous languages. </a:t>
            </a:r>
          </a:p>
        </p:txBody>
      </p:sp>
    </p:spTree>
    <p:extLst>
      <p:ext uri="{BB962C8B-B14F-4D97-AF65-F5344CB8AC3E}">
        <p14:creationId xmlns:p14="http://schemas.microsoft.com/office/powerpoint/2010/main" val="3157384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6CD-3F32-E361-86F2-D723F5E046E6}"/>
              </a:ext>
            </a:extLst>
          </p:cNvPr>
          <p:cNvSpPr>
            <a:spLocks noGrp="1"/>
          </p:cNvSpPr>
          <p:nvPr>
            <p:ph type="title"/>
          </p:nvPr>
        </p:nvSpPr>
        <p:spPr/>
        <p:txBody>
          <a:bodyPr/>
          <a:lstStyle/>
          <a:p>
            <a:r>
              <a:rPr lang="en-US" dirty="0"/>
              <a:t>Subject Differentiation Cont.</a:t>
            </a:r>
          </a:p>
        </p:txBody>
      </p:sp>
      <p:sp>
        <p:nvSpPr>
          <p:cNvPr id="3" name="Content Placeholder 2">
            <a:extLst>
              <a:ext uri="{FF2B5EF4-FFF2-40B4-BE49-F238E27FC236}">
                <a16:creationId xmlns:a16="http://schemas.microsoft.com/office/drawing/2014/main" id="{3643EB08-E2E1-EF81-567F-DEE67E244709}"/>
              </a:ext>
            </a:extLst>
          </p:cNvPr>
          <p:cNvSpPr>
            <a:spLocks noGrp="1"/>
          </p:cNvSpPr>
          <p:nvPr>
            <p:ph idx="1"/>
          </p:nvPr>
        </p:nvSpPr>
        <p:spPr/>
        <p:txBody>
          <a:bodyPr>
            <a:normAutofit fontScale="85000" lnSpcReduction="20000"/>
          </a:bodyPr>
          <a:lstStyle/>
          <a:p>
            <a:r>
              <a:rPr lang="en-US" dirty="0"/>
              <a:t>Again, nominative – accusative languages do not typically show any kind of (overt) morphological form on the subject.</a:t>
            </a:r>
          </a:p>
          <a:p>
            <a:r>
              <a:rPr lang="en-US" dirty="0"/>
              <a:t>These languages, because they have more robust morphological forms allow for flexible word orders, unlike what we saw for analytic languages.</a:t>
            </a:r>
          </a:p>
          <a:p>
            <a:r>
              <a:rPr lang="en-US" b="1" dirty="0"/>
              <a:t>Mari</a:t>
            </a:r>
            <a:r>
              <a:rPr lang="en-US" dirty="0"/>
              <a:t> </a:t>
            </a:r>
            <a:r>
              <a:rPr lang="hu-HU" dirty="0"/>
              <a:t>           meghívta           a    barátokat      a      bulira. </a:t>
            </a:r>
          </a:p>
          <a:p>
            <a:pPr marL="0" indent="0">
              <a:buNone/>
            </a:pPr>
            <a:r>
              <a:rPr lang="hu-HU" dirty="0"/>
              <a:t>   Mari.NOM invite.PST.3SG  the friends.ACC  the  party.SUBL</a:t>
            </a:r>
          </a:p>
          <a:p>
            <a:pPr marL="0" indent="0">
              <a:buNone/>
            </a:pPr>
            <a:r>
              <a:rPr lang="hu-HU" dirty="0"/>
              <a:t>   </a:t>
            </a:r>
            <a:r>
              <a:rPr lang="en-US" dirty="0"/>
              <a:t>‘Mari invited (her) friends to the party.’</a:t>
            </a:r>
          </a:p>
          <a:p>
            <a:r>
              <a:rPr lang="en-US" b="1" dirty="0"/>
              <a:t>Jessi </a:t>
            </a:r>
            <a:r>
              <a:rPr lang="en-US" dirty="0"/>
              <a:t>           </a:t>
            </a:r>
            <a:r>
              <a:rPr lang="en-US" dirty="0" err="1"/>
              <a:t>hott</a:t>
            </a:r>
            <a:r>
              <a:rPr lang="en-US" dirty="0"/>
              <a:t>  de   Kuche               in de           </a:t>
            </a:r>
            <a:r>
              <a:rPr lang="en-US" dirty="0" err="1"/>
              <a:t>Ofe</a:t>
            </a:r>
            <a:r>
              <a:rPr lang="en-US" dirty="0"/>
              <a:t>              </a:t>
            </a:r>
            <a:r>
              <a:rPr lang="en-US" dirty="0" err="1"/>
              <a:t>gschteckt</a:t>
            </a:r>
            <a:r>
              <a:rPr lang="en-US" dirty="0"/>
              <a:t>.    (Swabian)</a:t>
            </a:r>
          </a:p>
          <a:p>
            <a:pPr marL="0" indent="0">
              <a:buNone/>
            </a:pPr>
            <a:r>
              <a:rPr lang="en-US" dirty="0"/>
              <a:t>   </a:t>
            </a:r>
            <a:r>
              <a:rPr lang="en-US" dirty="0" err="1"/>
              <a:t>Jessi.NOM</a:t>
            </a:r>
            <a:r>
              <a:rPr lang="en-US" dirty="0"/>
              <a:t>  has   </a:t>
            </a:r>
            <a:r>
              <a:rPr lang="en-US" dirty="0" err="1"/>
              <a:t>the.ACC</a:t>
            </a:r>
            <a:r>
              <a:rPr lang="en-US" dirty="0"/>
              <a:t> </a:t>
            </a:r>
            <a:r>
              <a:rPr lang="en-US" dirty="0" err="1"/>
              <a:t>cake.ACC</a:t>
            </a:r>
            <a:r>
              <a:rPr lang="en-US" dirty="0"/>
              <a:t>  in </a:t>
            </a:r>
            <a:r>
              <a:rPr lang="en-US" dirty="0" err="1"/>
              <a:t>the.ACC</a:t>
            </a:r>
            <a:r>
              <a:rPr lang="en-US" dirty="0"/>
              <a:t> </a:t>
            </a:r>
            <a:r>
              <a:rPr lang="en-US" dirty="0" err="1"/>
              <a:t>oven.ACC</a:t>
            </a:r>
            <a:r>
              <a:rPr lang="en-US" dirty="0"/>
              <a:t>   stuck</a:t>
            </a:r>
          </a:p>
          <a:p>
            <a:pPr marL="0" indent="0">
              <a:buNone/>
            </a:pPr>
            <a:r>
              <a:rPr lang="en-US" dirty="0"/>
              <a:t>  ‘Jessi stuck (put) the cake in(to) the oven.’</a:t>
            </a:r>
          </a:p>
          <a:p>
            <a:r>
              <a:rPr lang="en-US" dirty="0"/>
              <a:t>In both Hungarian and German, we can see that the subjects are being expressed without any kind of overt case morphology indicating that they are nominative.</a:t>
            </a:r>
          </a:p>
          <a:p>
            <a:r>
              <a:rPr lang="en-US" dirty="0"/>
              <a:t>Let’s compare this now with the alternative.</a:t>
            </a:r>
          </a:p>
        </p:txBody>
      </p:sp>
    </p:spTree>
    <p:extLst>
      <p:ext uri="{BB962C8B-B14F-4D97-AF65-F5344CB8AC3E}">
        <p14:creationId xmlns:p14="http://schemas.microsoft.com/office/powerpoint/2010/main" val="1856922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A63F5-0D29-1E39-DA2C-15E126071B74}"/>
              </a:ext>
            </a:extLst>
          </p:cNvPr>
          <p:cNvSpPr>
            <a:spLocks noGrp="1"/>
          </p:cNvSpPr>
          <p:nvPr>
            <p:ph type="title"/>
          </p:nvPr>
        </p:nvSpPr>
        <p:spPr/>
        <p:txBody>
          <a:bodyPr/>
          <a:lstStyle/>
          <a:p>
            <a:r>
              <a:rPr lang="en-US" dirty="0"/>
              <a:t>Subject Differentiation Cont.</a:t>
            </a:r>
          </a:p>
        </p:txBody>
      </p:sp>
      <p:sp>
        <p:nvSpPr>
          <p:cNvPr id="3" name="Content Placeholder 2">
            <a:extLst>
              <a:ext uri="{FF2B5EF4-FFF2-40B4-BE49-F238E27FC236}">
                <a16:creationId xmlns:a16="http://schemas.microsoft.com/office/drawing/2014/main" id="{1256D8FE-0D6D-4EA2-065D-8BD56A4C6EBE}"/>
              </a:ext>
            </a:extLst>
          </p:cNvPr>
          <p:cNvSpPr>
            <a:spLocks noGrp="1"/>
          </p:cNvSpPr>
          <p:nvPr>
            <p:ph idx="1"/>
          </p:nvPr>
        </p:nvSpPr>
        <p:spPr/>
        <p:txBody>
          <a:bodyPr/>
          <a:lstStyle/>
          <a:p>
            <a:r>
              <a:rPr lang="en-US" dirty="0"/>
              <a:t>The ergative – absolutive situation is slightly different because these languages can occur with unmarked subjects, but the situations in which they occur are very specific.</a:t>
            </a:r>
          </a:p>
          <a:p>
            <a:r>
              <a:rPr lang="en-US" dirty="0"/>
              <a:t>In general, the rule is this: If the subject appears with an </a:t>
            </a:r>
            <a:r>
              <a:rPr lang="en-US" b="1" dirty="0"/>
              <a:t>intransitive </a:t>
            </a:r>
            <a:r>
              <a:rPr lang="en-US" dirty="0"/>
              <a:t>verb, then it appears with no marking. If it appears with a </a:t>
            </a:r>
            <a:r>
              <a:rPr lang="en-US" b="1" dirty="0"/>
              <a:t>transitive </a:t>
            </a:r>
            <a:r>
              <a:rPr lang="en-US" dirty="0"/>
              <a:t>verb, then the </a:t>
            </a:r>
            <a:r>
              <a:rPr lang="en-US" b="1" dirty="0"/>
              <a:t>ergative case </a:t>
            </a:r>
            <a:r>
              <a:rPr lang="en-US" dirty="0"/>
              <a:t>suffix is attached. </a:t>
            </a:r>
          </a:p>
          <a:p>
            <a:r>
              <a:rPr lang="en-US" dirty="0"/>
              <a:t>Recall that intransitive verbs are those that do not take an object, whereas transitive verbs take a direct object.</a:t>
            </a:r>
          </a:p>
        </p:txBody>
      </p:sp>
    </p:spTree>
    <p:extLst>
      <p:ext uri="{BB962C8B-B14F-4D97-AF65-F5344CB8AC3E}">
        <p14:creationId xmlns:p14="http://schemas.microsoft.com/office/powerpoint/2010/main" val="3529624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3C5CD-2C5C-6A72-2458-624E9778C6D0}"/>
              </a:ext>
            </a:extLst>
          </p:cNvPr>
          <p:cNvSpPr>
            <a:spLocks noGrp="1"/>
          </p:cNvSpPr>
          <p:nvPr>
            <p:ph type="title"/>
          </p:nvPr>
        </p:nvSpPr>
        <p:spPr/>
        <p:txBody>
          <a:bodyPr/>
          <a:lstStyle/>
          <a:p>
            <a:r>
              <a:rPr lang="en-US" dirty="0"/>
              <a:t>The Ergative Subject - Basque</a:t>
            </a:r>
          </a:p>
        </p:txBody>
      </p:sp>
      <p:sp>
        <p:nvSpPr>
          <p:cNvPr id="3" name="Content Placeholder 2">
            <a:extLst>
              <a:ext uri="{FF2B5EF4-FFF2-40B4-BE49-F238E27FC236}">
                <a16:creationId xmlns:a16="http://schemas.microsoft.com/office/drawing/2014/main" id="{77370BF2-4AF1-CC0A-E30C-8B2411BD4841}"/>
              </a:ext>
            </a:extLst>
          </p:cNvPr>
          <p:cNvSpPr>
            <a:spLocks noGrp="1"/>
          </p:cNvSpPr>
          <p:nvPr>
            <p:ph idx="1"/>
          </p:nvPr>
        </p:nvSpPr>
        <p:spPr/>
        <p:txBody>
          <a:bodyPr>
            <a:normAutofit lnSpcReduction="10000"/>
          </a:bodyPr>
          <a:lstStyle/>
          <a:p>
            <a:r>
              <a:rPr lang="en-US" dirty="0"/>
              <a:t>Let’s take a look at Europe’s only surviving pre-Indo-European language, Basque which is an ergative – absolutive language.</a:t>
            </a:r>
          </a:p>
          <a:p>
            <a:r>
              <a:rPr lang="en-US" dirty="0"/>
              <a:t>Basque is a language that is spoken in the north of Spain and Southern France, collectively known in Basque as the </a:t>
            </a:r>
            <a:r>
              <a:rPr lang="en-US" i="1" dirty="0"/>
              <a:t>Euskal </a:t>
            </a:r>
            <a:r>
              <a:rPr lang="en-US" i="1" dirty="0" err="1"/>
              <a:t>Herria</a:t>
            </a:r>
            <a:r>
              <a:rPr lang="en-US" dirty="0"/>
              <a:t>.</a:t>
            </a:r>
          </a:p>
          <a:p>
            <a:r>
              <a:rPr lang="en-US" dirty="0"/>
              <a:t>The subject of intransitive sentences in Basque are expressed like the subjects in nominative – accusative languages, that is, with no overt morphological marking.</a:t>
            </a:r>
          </a:p>
          <a:p>
            <a:r>
              <a:rPr lang="en-US" dirty="0"/>
              <a:t>Gaur    </a:t>
            </a:r>
            <a:r>
              <a:rPr lang="en-US" dirty="0" err="1"/>
              <a:t>ni</a:t>
            </a:r>
            <a:r>
              <a:rPr lang="en-US" dirty="0"/>
              <a:t>  </a:t>
            </a:r>
            <a:r>
              <a:rPr lang="en-US" dirty="0" err="1"/>
              <a:t>elizara</a:t>
            </a:r>
            <a:r>
              <a:rPr lang="en-US" dirty="0"/>
              <a:t>           </a:t>
            </a:r>
            <a:r>
              <a:rPr lang="en-US" dirty="0" err="1"/>
              <a:t>noa</a:t>
            </a:r>
            <a:r>
              <a:rPr lang="en-US" dirty="0"/>
              <a:t>. </a:t>
            </a:r>
          </a:p>
          <a:p>
            <a:pPr marL="0" indent="0">
              <a:buNone/>
            </a:pPr>
            <a:r>
              <a:rPr lang="en-US" dirty="0"/>
              <a:t>   today   I    </a:t>
            </a:r>
            <a:r>
              <a:rPr lang="en-US" dirty="0" err="1"/>
              <a:t>church.ALL</a:t>
            </a:r>
            <a:r>
              <a:rPr lang="en-US" dirty="0"/>
              <a:t>   go.NPST.1SG</a:t>
            </a:r>
          </a:p>
          <a:p>
            <a:pPr marL="0" indent="0">
              <a:buNone/>
            </a:pPr>
            <a:r>
              <a:rPr lang="en-US" dirty="0"/>
              <a:t>   ‘I am going to church today.’</a:t>
            </a:r>
          </a:p>
          <a:p>
            <a:r>
              <a:rPr lang="en-US" dirty="0"/>
              <a:t>In a system like Basque, the case on the subject </a:t>
            </a:r>
            <a:r>
              <a:rPr lang="en-US" i="1" dirty="0" err="1"/>
              <a:t>ni</a:t>
            </a:r>
            <a:r>
              <a:rPr lang="en-US" i="1" dirty="0"/>
              <a:t> </a:t>
            </a:r>
            <a:r>
              <a:rPr lang="en-US" dirty="0"/>
              <a:t>in the example, is actually </a:t>
            </a:r>
            <a:r>
              <a:rPr lang="en-US" b="1" dirty="0"/>
              <a:t>absolutive</a:t>
            </a:r>
            <a:r>
              <a:rPr lang="en-US" dirty="0"/>
              <a:t>, as there is no nominative case.</a:t>
            </a:r>
          </a:p>
        </p:txBody>
      </p:sp>
    </p:spTree>
    <p:extLst>
      <p:ext uri="{BB962C8B-B14F-4D97-AF65-F5344CB8AC3E}">
        <p14:creationId xmlns:p14="http://schemas.microsoft.com/office/powerpoint/2010/main" val="4023402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94DFA-BB22-8406-AA84-A11C987E5016}"/>
              </a:ext>
            </a:extLst>
          </p:cNvPr>
          <p:cNvSpPr>
            <a:spLocks noGrp="1"/>
          </p:cNvSpPr>
          <p:nvPr>
            <p:ph type="title"/>
          </p:nvPr>
        </p:nvSpPr>
        <p:spPr/>
        <p:txBody>
          <a:bodyPr/>
          <a:lstStyle/>
          <a:p>
            <a:r>
              <a:rPr lang="en-US" dirty="0"/>
              <a:t>The Ergative Case</a:t>
            </a:r>
          </a:p>
        </p:txBody>
      </p:sp>
      <p:sp>
        <p:nvSpPr>
          <p:cNvPr id="3" name="Content Placeholder 2">
            <a:extLst>
              <a:ext uri="{FF2B5EF4-FFF2-40B4-BE49-F238E27FC236}">
                <a16:creationId xmlns:a16="http://schemas.microsoft.com/office/drawing/2014/main" id="{8F61B3B3-84E8-27D7-8FF4-1E46403BBCEF}"/>
              </a:ext>
            </a:extLst>
          </p:cNvPr>
          <p:cNvSpPr>
            <a:spLocks noGrp="1"/>
          </p:cNvSpPr>
          <p:nvPr>
            <p:ph idx="1"/>
          </p:nvPr>
        </p:nvSpPr>
        <p:spPr/>
        <p:txBody>
          <a:bodyPr>
            <a:normAutofit/>
          </a:bodyPr>
          <a:lstStyle/>
          <a:p>
            <a:r>
              <a:rPr lang="en-US" dirty="0"/>
              <a:t>The last example involved an intransitive verb (i.e., </a:t>
            </a:r>
            <a:r>
              <a:rPr lang="en-US" i="1" dirty="0" err="1"/>
              <a:t>joan</a:t>
            </a:r>
            <a:r>
              <a:rPr lang="en-US" i="1" dirty="0"/>
              <a:t> </a:t>
            </a:r>
            <a:r>
              <a:rPr lang="en-US" dirty="0"/>
              <a:t>‘to go’).</a:t>
            </a:r>
          </a:p>
          <a:p>
            <a:r>
              <a:rPr lang="en-US" dirty="0"/>
              <a:t>When a transitive verb is used, the subject must be inflected in the </a:t>
            </a:r>
            <a:r>
              <a:rPr lang="en-US" b="1" dirty="0"/>
              <a:t>ergative case</a:t>
            </a:r>
            <a:r>
              <a:rPr lang="en-US" dirty="0"/>
              <a:t> and receives an overt case morphology. Confer:</a:t>
            </a:r>
          </a:p>
          <a:p>
            <a:r>
              <a:rPr lang="en-US" dirty="0"/>
              <a:t>Gaur    </a:t>
            </a:r>
            <a:r>
              <a:rPr lang="en-US" b="1" dirty="0" err="1"/>
              <a:t>nik</a:t>
            </a:r>
            <a:r>
              <a:rPr lang="en-US" dirty="0"/>
              <a:t>         </a:t>
            </a:r>
            <a:r>
              <a:rPr lang="en-US" dirty="0" err="1"/>
              <a:t>txokolaterik</a:t>
            </a:r>
            <a:r>
              <a:rPr lang="en-US" dirty="0"/>
              <a:t>        </a:t>
            </a:r>
            <a:r>
              <a:rPr lang="en-US" dirty="0" err="1"/>
              <a:t>jan</a:t>
            </a:r>
            <a:r>
              <a:rPr lang="en-US" dirty="0"/>
              <a:t> </a:t>
            </a:r>
            <a:r>
              <a:rPr lang="en-US" dirty="0" err="1"/>
              <a:t>nahi</a:t>
            </a:r>
            <a:r>
              <a:rPr lang="en-US" dirty="0"/>
              <a:t>   </a:t>
            </a:r>
            <a:r>
              <a:rPr lang="en-US" dirty="0" err="1"/>
              <a:t>dut</a:t>
            </a:r>
            <a:r>
              <a:rPr lang="en-US" dirty="0"/>
              <a:t>. </a:t>
            </a:r>
          </a:p>
          <a:p>
            <a:pPr marL="0" indent="0">
              <a:buNone/>
            </a:pPr>
            <a:r>
              <a:rPr lang="en-US" dirty="0"/>
              <a:t>   today   I.ERG    </a:t>
            </a:r>
            <a:r>
              <a:rPr lang="en-US" dirty="0" err="1"/>
              <a:t>chocolate.PART</a:t>
            </a:r>
            <a:r>
              <a:rPr lang="en-US" dirty="0"/>
              <a:t>  eat want  AUX.NPST.1SG</a:t>
            </a:r>
          </a:p>
          <a:p>
            <a:pPr marL="0" indent="0">
              <a:buNone/>
            </a:pPr>
            <a:r>
              <a:rPr lang="en-US" dirty="0"/>
              <a:t>   ‘I want to eat some chocolate today.’</a:t>
            </a:r>
          </a:p>
          <a:p>
            <a:r>
              <a:rPr lang="en-US" dirty="0"/>
              <a:t>When a transitive verb is used the ergative case suffix </a:t>
            </a:r>
            <a:r>
              <a:rPr lang="en-US" b="1" i="1" dirty="0"/>
              <a:t>–k </a:t>
            </a:r>
            <a:r>
              <a:rPr lang="en-US" dirty="0"/>
              <a:t>is used in order to express the subject of this verb.</a:t>
            </a:r>
          </a:p>
          <a:p>
            <a:r>
              <a:rPr lang="en-US" dirty="0"/>
              <a:t>Thus, we can see that languages are capable of variation in expressing their subjects.</a:t>
            </a:r>
          </a:p>
        </p:txBody>
      </p:sp>
    </p:spTree>
    <p:extLst>
      <p:ext uri="{BB962C8B-B14F-4D97-AF65-F5344CB8AC3E}">
        <p14:creationId xmlns:p14="http://schemas.microsoft.com/office/powerpoint/2010/main" val="148559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5420B-DD0A-4162-2673-AF086425F71F}"/>
              </a:ext>
            </a:extLst>
          </p:cNvPr>
          <p:cNvSpPr>
            <a:spLocks noGrp="1"/>
          </p:cNvSpPr>
          <p:nvPr>
            <p:ph type="title"/>
          </p:nvPr>
        </p:nvSpPr>
        <p:spPr/>
        <p:txBody>
          <a:bodyPr/>
          <a:lstStyle/>
          <a:p>
            <a:r>
              <a:rPr lang="en-US" dirty="0"/>
              <a:t>The Object</a:t>
            </a:r>
          </a:p>
        </p:txBody>
      </p:sp>
      <p:sp>
        <p:nvSpPr>
          <p:cNvPr id="3" name="Content Placeholder 2">
            <a:extLst>
              <a:ext uri="{FF2B5EF4-FFF2-40B4-BE49-F238E27FC236}">
                <a16:creationId xmlns:a16="http://schemas.microsoft.com/office/drawing/2014/main" id="{C1DC72EF-8E2B-0A62-F0D6-D58718B6E61D}"/>
              </a:ext>
            </a:extLst>
          </p:cNvPr>
          <p:cNvSpPr>
            <a:spLocks noGrp="1"/>
          </p:cNvSpPr>
          <p:nvPr>
            <p:ph idx="1"/>
          </p:nvPr>
        </p:nvSpPr>
        <p:spPr/>
        <p:txBody>
          <a:bodyPr>
            <a:normAutofit lnSpcReduction="10000"/>
          </a:bodyPr>
          <a:lstStyle/>
          <a:p>
            <a:r>
              <a:rPr lang="en-US" dirty="0"/>
              <a:t>Let’s now go back to English and discuss the object.</a:t>
            </a:r>
          </a:p>
          <a:p>
            <a:r>
              <a:rPr lang="en-US" dirty="0"/>
              <a:t>Recall that we said that English is an analytic SVO language.</a:t>
            </a:r>
          </a:p>
          <a:p>
            <a:r>
              <a:rPr lang="en-US" dirty="0"/>
              <a:t>What this essentially means is that the first noun in a sentence is always the subject and the second noun is always the object.</a:t>
            </a:r>
          </a:p>
          <a:p>
            <a:r>
              <a:rPr lang="en-US" dirty="0"/>
              <a:t>Let’s consider the following clause:</a:t>
            </a:r>
          </a:p>
          <a:p>
            <a:r>
              <a:rPr lang="en-US" dirty="0"/>
              <a:t>John ate the soup.</a:t>
            </a:r>
          </a:p>
          <a:p>
            <a:r>
              <a:rPr lang="en-US" dirty="0"/>
              <a:t>John is, of course, the </a:t>
            </a:r>
            <a:r>
              <a:rPr lang="en-US" b="1" dirty="0"/>
              <a:t>subject</a:t>
            </a:r>
            <a:r>
              <a:rPr lang="en-US" dirty="0"/>
              <a:t>.</a:t>
            </a:r>
          </a:p>
          <a:p>
            <a:r>
              <a:rPr lang="en-US" dirty="0"/>
              <a:t>Now we can identify </a:t>
            </a:r>
            <a:r>
              <a:rPr lang="en-US" i="1" dirty="0"/>
              <a:t>the soup </a:t>
            </a:r>
            <a:r>
              <a:rPr lang="en-US" dirty="0"/>
              <a:t>as the </a:t>
            </a:r>
            <a:r>
              <a:rPr lang="en-US" b="1" dirty="0"/>
              <a:t>object </a:t>
            </a:r>
            <a:r>
              <a:rPr lang="en-US" dirty="0"/>
              <a:t>as it is the second noun in the sentence.</a:t>
            </a:r>
          </a:p>
          <a:p>
            <a:r>
              <a:rPr lang="en-US" dirty="0"/>
              <a:t>The </a:t>
            </a:r>
            <a:r>
              <a:rPr lang="en-US" b="1" dirty="0"/>
              <a:t>object </a:t>
            </a:r>
            <a:r>
              <a:rPr lang="en-US" dirty="0"/>
              <a:t>is the noun that is receiving the action of the </a:t>
            </a:r>
            <a:r>
              <a:rPr lang="en-US"/>
              <a:t>main verb in the sentence.</a:t>
            </a:r>
            <a:endParaRPr lang="en-US" dirty="0"/>
          </a:p>
        </p:txBody>
      </p:sp>
    </p:spTree>
    <p:extLst>
      <p:ext uri="{BB962C8B-B14F-4D97-AF65-F5344CB8AC3E}">
        <p14:creationId xmlns:p14="http://schemas.microsoft.com/office/powerpoint/2010/main" val="2797023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E91B-16C5-68AF-F2BD-3DBF0AE0B39F}"/>
              </a:ext>
            </a:extLst>
          </p:cNvPr>
          <p:cNvSpPr>
            <a:spLocks noGrp="1"/>
          </p:cNvSpPr>
          <p:nvPr>
            <p:ph type="title"/>
          </p:nvPr>
        </p:nvSpPr>
        <p:spPr/>
        <p:txBody>
          <a:bodyPr/>
          <a:lstStyle/>
          <a:p>
            <a:r>
              <a:rPr lang="en-US" dirty="0"/>
              <a:t>The Object Cont.</a:t>
            </a:r>
          </a:p>
        </p:txBody>
      </p:sp>
      <p:sp>
        <p:nvSpPr>
          <p:cNvPr id="3" name="Content Placeholder 2">
            <a:extLst>
              <a:ext uri="{FF2B5EF4-FFF2-40B4-BE49-F238E27FC236}">
                <a16:creationId xmlns:a16="http://schemas.microsoft.com/office/drawing/2014/main" id="{0FAE3B37-9ECD-DBD4-9817-3C5EFB683DE1}"/>
              </a:ext>
            </a:extLst>
          </p:cNvPr>
          <p:cNvSpPr>
            <a:spLocks noGrp="1"/>
          </p:cNvSpPr>
          <p:nvPr>
            <p:ph idx="1"/>
          </p:nvPr>
        </p:nvSpPr>
        <p:spPr/>
        <p:txBody>
          <a:bodyPr>
            <a:normAutofit/>
          </a:bodyPr>
          <a:lstStyle/>
          <a:p>
            <a:r>
              <a:rPr lang="en-US" dirty="0"/>
              <a:t>If we apply this same logic to a yes-no question we find that nothing has changed:</a:t>
            </a:r>
          </a:p>
          <a:p>
            <a:r>
              <a:rPr lang="en-US" dirty="0"/>
              <a:t>Did John eat the soup?</a:t>
            </a:r>
          </a:p>
          <a:p>
            <a:pPr marL="0" indent="0">
              <a:buNone/>
            </a:pPr>
            <a:r>
              <a:rPr lang="en-US" dirty="0"/>
              <a:t>          SUBJ       OBJ</a:t>
            </a:r>
          </a:p>
          <a:p>
            <a:r>
              <a:rPr lang="en-US" dirty="0"/>
              <a:t>For the time being, however, we will ignore </a:t>
            </a:r>
            <a:r>
              <a:rPr lang="en-US" i="1" dirty="0" err="1"/>
              <a:t>wh</a:t>
            </a:r>
            <a:r>
              <a:rPr lang="en-US" i="1" dirty="0"/>
              <a:t>-</a:t>
            </a:r>
            <a:r>
              <a:rPr lang="en-US" dirty="0"/>
              <a:t>questions because an obvious problem arises:</a:t>
            </a:r>
          </a:p>
          <a:p>
            <a:r>
              <a:rPr lang="en-US" dirty="0"/>
              <a:t>What did John eat?</a:t>
            </a:r>
          </a:p>
          <a:p>
            <a:r>
              <a:rPr lang="en-US" dirty="0"/>
              <a:t>Where is the object if we said that the second noun is always the object in an English sentence?</a:t>
            </a:r>
          </a:p>
          <a:p>
            <a:r>
              <a:rPr lang="en-US" dirty="0"/>
              <a:t>This involves a syntactic movement which we will not go into detail about, but rest assured there is indeed an object after the verb </a:t>
            </a:r>
            <a:r>
              <a:rPr lang="en-US" i="1" dirty="0"/>
              <a:t>eat</a:t>
            </a:r>
            <a:r>
              <a:rPr lang="en-US" dirty="0"/>
              <a:t>.</a:t>
            </a:r>
          </a:p>
        </p:txBody>
      </p:sp>
    </p:spTree>
    <p:extLst>
      <p:ext uri="{BB962C8B-B14F-4D97-AF65-F5344CB8AC3E}">
        <p14:creationId xmlns:p14="http://schemas.microsoft.com/office/powerpoint/2010/main" val="3881063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4AE1-D6EF-334C-91FE-94C21FDB6D6F}"/>
              </a:ext>
            </a:extLst>
          </p:cNvPr>
          <p:cNvSpPr>
            <a:spLocks noGrp="1"/>
          </p:cNvSpPr>
          <p:nvPr>
            <p:ph type="title"/>
          </p:nvPr>
        </p:nvSpPr>
        <p:spPr/>
        <p:txBody>
          <a:bodyPr/>
          <a:lstStyle/>
          <a:p>
            <a:r>
              <a:rPr lang="en-US" dirty="0"/>
              <a:t>The Cross-Linguistic Object</a:t>
            </a:r>
          </a:p>
        </p:txBody>
      </p:sp>
      <p:sp>
        <p:nvSpPr>
          <p:cNvPr id="3" name="Content Placeholder 2">
            <a:extLst>
              <a:ext uri="{FF2B5EF4-FFF2-40B4-BE49-F238E27FC236}">
                <a16:creationId xmlns:a16="http://schemas.microsoft.com/office/drawing/2014/main" id="{4E7618F4-C3F4-74C7-4DE9-38F7A0BDCFF8}"/>
              </a:ext>
            </a:extLst>
          </p:cNvPr>
          <p:cNvSpPr>
            <a:spLocks noGrp="1"/>
          </p:cNvSpPr>
          <p:nvPr>
            <p:ph idx="1"/>
          </p:nvPr>
        </p:nvSpPr>
        <p:spPr/>
        <p:txBody>
          <a:bodyPr/>
          <a:lstStyle/>
          <a:p>
            <a:r>
              <a:rPr lang="en-US" dirty="0"/>
              <a:t>English, and other analytic languages lacking overt case morphology on the majority if not all of the nouns in the language do not provide information about object marking in other languages.</a:t>
            </a:r>
          </a:p>
          <a:p>
            <a:r>
              <a:rPr lang="en-US" dirty="0"/>
              <a:t>Here, again, we can consider nominative – absolutive languages versus ergative – absolutive languages. </a:t>
            </a:r>
          </a:p>
          <a:p>
            <a:r>
              <a:rPr lang="en-US" dirty="0"/>
              <a:t>We will consider the languages that we have already looked at.</a:t>
            </a:r>
          </a:p>
        </p:txBody>
      </p:sp>
    </p:spTree>
    <p:extLst>
      <p:ext uri="{BB962C8B-B14F-4D97-AF65-F5344CB8AC3E}">
        <p14:creationId xmlns:p14="http://schemas.microsoft.com/office/powerpoint/2010/main" val="344367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56EE5-30F2-4EE0-1A1A-96A79CACDC16}"/>
              </a:ext>
            </a:extLst>
          </p:cNvPr>
          <p:cNvSpPr>
            <a:spLocks noGrp="1"/>
          </p:cNvSpPr>
          <p:nvPr>
            <p:ph type="title"/>
          </p:nvPr>
        </p:nvSpPr>
        <p:spPr/>
        <p:txBody>
          <a:bodyPr/>
          <a:lstStyle/>
          <a:p>
            <a:r>
              <a:rPr lang="en-US" dirty="0"/>
              <a:t>Categories	</a:t>
            </a:r>
          </a:p>
        </p:txBody>
      </p:sp>
      <p:sp>
        <p:nvSpPr>
          <p:cNvPr id="3" name="Content Placeholder 2">
            <a:extLst>
              <a:ext uri="{FF2B5EF4-FFF2-40B4-BE49-F238E27FC236}">
                <a16:creationId xmlns:a16="http://schemas.microsoft.com/office/drawing/2014/main" id="{C31550D6-A507-8915-6445-85C8E7686FBF}"/>
              </a:ext>
            </a:extLst>
          </p:cNvPr>
          <p:cNvSpPr>
            <a:spLocks noGrp="1"/>
          </p:cNvSpPr>
          <p:nvPr>
            <p:ph idx="1"/>
          </p:nvPr>
        </p:nvSpPr>
        <p:spPr/>
        <p:txBody>
          <a:bodyPr/>
          <a:lstStyle/>
          <a:p>
            <a:r>
              <a:rPr lang="en-US" dirty="0"/>
              <a:t>This week, we will take it a bit easier than usual and discuss </a:t>
            </a:r>
            <a:r>
              <a:rPr lang="en-US" b="1" dirty="0"/>
              <a:t>grammatical categories.</a:t>
            </a:r>
          </a:p>
          <a:p>
            <a:r>
              <a:rPr lang="en-US" dirty="0"/>
              <a:t>This is a fancy phrase that basically entails talking about the different functions a phrase can perform in a sentence.</a:t>
            </a:r>
          </a:p>
          <a:p>
            <a:r>
              <a:rPr lang="en-US" dirty="0"/>
              <a:t>We have touched upon this briefly when we discussed theta roles, as these grammatical categories are tied to some extent to theta role assignment.</a:t>
            </a:r>
          </a:p>
          <a:p>
            <a:r>
              <a:rPr lang="en-US" dirty="0"/>
              <a:t>Grammatical categories essentially define the different kinds of NPs that you may encounter in a clause.</a:t>
            </a:r>
          </a:p>
        </p:txBody>
      </p:sp>
    </p:spTree>
    <p:extLst>
      <p:ext uri="{BB962C8B-B14F-4D97-AF65-F5344CB8AC3E}">
        <p14:creationId xmlns:p14="http://schemas.microsoft.com/office/powerpoint/2010/main" val="4196662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39B7E-8ABD-E6E4-0884-8C253FE0900C}"/>
              </a:ext>
            </a:extLst>
          </p:cNvPr>
          <p:cNvSpPr>
            <a:spLocks noGrp="1"/>
          </p:cNvSpPr>
          <p:nvPr>
            <p:ph type="title"/>
          </p:nvPr>
        </p:nvSpPr>
        <p:spPr/>
        <p:txBody>
          <a:bodyPr/>
          <a:lstStyle/>
          <a:p>
            <a:r>
              <a:rPr lang="en-US" dirty="0"/>
              <a:t>The Nom – Acc Object</a:t>
            </a:r>
          </a:p>
        </p:txBody>
      </p:sp>
      <p:sp>
        <p:nvSpPr>
          <p:cNvPr id="3" name="Content Placeholder 2">
            <a:extLst>
              <a:ext uri="{FF2B5EF4-FFF2-40B4-BE49-F238E27FC236}">
                <a16:creationId xmlns:a16="http://schemas.microsoft.com/office/drawing/2014/main" id="{D3C981BE-DD03-473B-3D3B-B50CA21B8F08}"/>
              </a:ext>
            </a:extLst>
          </p:cNvPr>
          <p:cNvSpPr>
            <a:spLocks noGrp="1"/>
          </p:cNvSpPr>
          <p:nvPr>
            <p:ph idx="1"/>
          </p:nvPr>
        </p:nvSpPr>
        <p:spPr/>
        <p:txBody>
          <a:bodyPr>
            <a:normAutofit fontScale="70000" lnSpcReduction="20000"/>
          </a:bodyPr>
          <a:lstStyle/>
          <a:p>
            <a:r>
              <a:rPr lang="en-US" dirty="0"/>
              <a:t>In nominative – accusative languages, the object is overtly marked with a suffix called the </a:t>
            </a:r>
            <a:r>
              <a:rPr lang="en-US" b="1" dirty="0"/>
              <a:t>accusative case</a:t>
            </a:r>
            <a:r>
              <a:rPr lang="en-US" dirty="0"/>
              <a:t>.</a:t>
            </a:r>
          </a:p>
          <a:p>
            <a:r>
              <a:rPr lang="en-US" dirty="0"/>
              <a:t>This suffix lets the listener know what noun is receiving the action of a </a:t>
            </a:r>
            <a:r>
              <a:rPr lang="en-US" b="1" dirty="0"/>
              <a:t>transitive</a:t>
            </a:r>
            <a:r>
              <a:rPr lang="en-US" dirty="0"/>
              <a:t> verb.</a:t>
            </a:r>
          </a:p>
          <a:p>
            <a:r>
              <a:rPr lang="en-US" dirty="0"/>
              <a:t>Let us consider Hungarian, which has an overt accusative case in </a:t>
            </a:r>
            <a:r>
              <a:rPr lang="en-US" b="1" i="1" dirty="0"/>
              <a:t>–(V)t</a:t>
            </a:r>
            <a:r>
              <a:rPr lang="en-US" dirty="0">
                <a:cs typeface="Times New Roman" panose="02020603050405020304" pitchFamily="18" charset="0"/>
              </a:rPr>
              <a:t>:</a:t>
            </a:r>
          </a:p>
          <a:p>
            <a:r>
              <a:rPr lang="en-US" dirty="0">
                <a:cs typeface="Times New Roman" panose="02020603050405020304" pitchFamily="18" charset="0"/>
              </a:rPr>
              <a:t>Ki </a:t>
            </a:r>
            <a:r>
              <a:rPr lang="hu-HU" dirty="0">
                <a:cs typeface="Times New Roman" panose="02020603050405020304" pitchFamily="18" charset="0"/>
              </a:rPr>
              <a:t>         </a:t>
            </a:r>
            <a:r>
              <a:rPr lang="en-US" dirty="0">
                <a:cs typeface="Times New Roman" panose="02020603050405020304" pitchFamily="18" charset="0"/>
              </a:rPr>
              <a:t>mag</a:t>
            </a:r>
            <a:r>
              <a:rPr lang="hu-HU" dirty="0">
                <a:cs typeface="Times New Roman" panose="02020603050405020304" pitchFamily="18" charset="0"/>
              </a:rPr>
              <a:t>yarázta          el                az   ügy-</a:t>
            </a:r>
            <a:r>
              <a:rPr lang="hu-HU" b="1" dirty="0">
                <a:cs typeface="Times New Roman" panose="02020603050405020304" pitchFamily="18" charset="0"/>
              </a:rPr>
              <a:t>et</a:t>
            </a:r>
            <a:r>
              <a:rPr lang="hu-HU" dirty="0">
                <a:cs typeface="Times New Roman" panose="02020603050405020304" pitchFamily="18" charset="0"/>
              </a:rPr>
              <a:t>?</a:t>
            </a:r>
          </a:p>
          <a:p>
            <a:pPr marL="0" indent="0">
              <a:buNone/>
            </a:pPr>
            <a:r>
              <a:rPr lang="hu-HU" dirty="0">
                <a:cs typeface="Times New Roman" panose="02020603050405020304" pitchFamily="18" charset="0"/>
              </a:rPr>
              <a:t>   </a:t>
            </a:r>
            <a:r>
              <a:rPr lang="en-US" dirty="0">
                <a:cs typeface="Times New Roman" panose="02020603050405020304" pitchFamily="18" charset="0"/>
              </a:rPr>
              <a:t>   </a:t>
            </a:r>
            <a:r>
              <a:rPr lang="hu-HU" dirty="0">
                <a:cs typeface="Times New Roman" panose="02020603050405020304" pitchFamily="18" charset="0"/>
              </a:rPr>
              <a:t>who.NOM   explain.PST.3SG   PARTICLE   the issue-ACC</a:t>
            </a:r>
          </a:p>
          <a:p>
            <a:pPr marL="0" indent="0">
              <a:buNone/>
            </a:pPr>
            <a:r>
              <a:rPr lang="hu-HU" dirty="0">
                <a:cs typeface="Times New Roman" panose="02020603050405020304" pitchFamily="18" charset="0"/>
              </a:rPr>
              <a:t>   </a:t>
            </a:r>
            <a:r>
              <a:rPr lang="en-US">
                <a:cs typeface="Times New Roman" panose="02020603050405020304" pitchFamily="18" charset="0"/>
              </a:rPr>
              <a:t> ‘</a:t>
            </a:r>
            <a:r>
              <a:rPr lang="en-US" dirty="0">
                <a:cs typeface="Times New Roman" panose="02020603050405020304" pitchFamily="18" charset="0"/>
              </a:rPr>
              <a:t>Who explained (thoroughly) the issue?’</a:t>
            </a:r>
          </a:p>
          <a:p>
            <a:r>
              <a:rPr lang="en-US" dirty="0"/>
              <a:t>Az-</a:t>
            </a:r>
            <a:r>
              <a:rPr lang="en-US" b="1" dirty="0"/>
              <a:t>t           </a:t>
            </a:r>
            <a:r>
              <a:rPr lang="en-US" dirty="0" err="1"/>
              <a:t>hiszem</a:t>
            </a:r>
            <a:r>
              <a:rPr lang="en-US" dirty="0"/>
              <a:t>,                    </a:t>
            </a:r>
            <a:r>
              <a:rPr lang="en-US" dirty="0" err="1"/>
              <a:t>hogy</a:t>
            </a:r>
            <a:r>
              <a:rPr lang="en-US" dirty="0"/>
              <a:t> Mari             </a:t>
            </a:r>
            <a:r>
              <a:rPr lang="en-US" dirty="0" err="1"/>
              <a:t>megcsinálta</a:t>
            </a:r>
            <a:r>
              <a:rPr lang="en-US" dirty="0"/>
              <a:t> a     </a:t>
            </a:r>
            <a:r>
              <a:rPr lang="en-US" dirty="0" err="1"/>
              <a:t>munká</a:t>
            </a:r>
            <a:r>
              <a:rPr lang="en-US" dirty="0"/>
              <a:t>-</a:t>
            </a:r>
            <a:r>
              <a:rPr lang="en-US" b="1" dirty="0"/>
              <a:t>t</a:t>
            </a:r>
            <a:r>
              <a:rPr lang="en-US" dirty="0"/>
              <a:t>.</a:t>
            </a:r>
          </a:p>
          <a:p>
            <a:pPr marL="0" indent="0">
              <a:buNone/>
            </a:pPr>
            <a:r>
              <a:rPr lang="en-US" dirty="0"/>
              <a:t>      </a:t>
            </a:r>
            <a:r>
              <a:rPr lang="en-US" dirty="0" err="1"/>
              <a:t>that.ACC</a:t>
            </a:r>
            <a:r>
              <a:rPr lang="en-US" dirty="0"/>
              <a:t>  believe.NPST.1SG   that  </a:t>
            </a:r>
            <a:r>
              <a:rPr lang="en-US" dirty="0" err="1"/>
              <a:t>Mari.NOM</a:t>
            </a:r>
            <a:r>
              <a:rPr lang="en-US" dirty="0"/>
              <a:t>  do.PST.3SG   the </a:t>
            </a:r>
            <a:r>
              <a:rPr lang="en-US" dirty="0" err="1"/>
              <a:t>work.ACC</a:t>
            </a:r>
            <a:endParaRPr lang="en-US" dirty="0"/>
          </a:p>
          <a:p>
            <a:pPr marL="0" indent="0">
              <a:buNone/>
            </a:pPr>
            <a:r>
              <a:rPr lang="en-US" dirty="0"/>
              <a:t>     ‘I think Mari did the work.’</a:t>
            </a:r>
          </a:p>
          <a:p>
            <a:r>
              <a:rPr lang="en-US" dirty="0"/>
              <a:t>We can see two things in the Hungarian examples: 1) the object of transitive verbs is being overtly marked through the morphology, and 2) because it is being marked overtly, Hungarian nouns are more flexible with respect to their position in the sentence.</a:t>
            </a:r>
          </a:p>
          <a:p>
            <a:r>
              <a:rPr lang="en-US" dirty="0"/>
              <a:t>In contrast to English, then, Hungarian is more flexible in its word order because case marking makes it clear what the grammatical relations in the sentence are, in this case, what is receiving the action of the verb.</a:t>
            </a:r>
          </a:p>
        </p:txBody>
      </p:sp>
    </p:spTree>
    <p:extLst>
      <p:ext uri="{BB962C8B-B14F-4D97-AF65-F5344CB8AC3E}">
        <p14:creationId xmlns:p14="http://schemas.microsoft.com/office/powerpoint/2010/main" val="1182440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8BEC-5193-0550-1A61-2AD3AA7E543D}"/>
              </a:ext>
            </a:extLst>
          </p:cNvPr>
          <p:cNvSpPr>
            <a:spLocks noGrp="1"/>
          </p:cNvSpPr>
          <p:nvPr>
            <p:ph type="title"/>
          </p:nvPr>
        </p:nvSpPr>
        <p:spPr/>
        <p:txBody>
          <a:bodyPr/>
          <a:lstStyle/>
          <a:p>
            <a:r>
              <a:rPr lang="en-US" dirty="0"/>
              <a:t>The Erg – Abs Object</a:t>
            </a:r>
          </a:p>
        </p:txBody>
      </p:sp>
      <p:sp>
        <p:nvSpPr>
          <p:cNvPr id="3" name="Content Placeholder 2">
            <a:extLst>
              <a:ext uri="{FF2B5EF4-FFF2-40B4-BE49-F238E27FC236}">
                <a16:creationId xmlns:a16="http://schemas.microsoft.com/office/drawing/2014/main" id="{AFA509B4-C86A-F291-4176-C2B30A64D0C7}"/>
              </a:ext>
            </a:extLst>
          </p:cNvPr>
          <p:cNvSpPr>
            <a:spLocks noGrp="1"/>
          </p:cNvSpPr>
          <p:nvPr>
            <p:ph idx="1"/>
          </p:nvPr>
        </p:nvSpPr>
        <p:spPr/>
        <p:txBody>
          <a:bodyPr/>
          <a:lstStyle/>
          <a:p>
            <a:r>
              <a:rPr lang="en-US" dirty="0"/>
              <a:t>If we now compare object marking with an ergative – absolutive language, we see that it is the ‘opposite’ paradigm.</a:t>
            </a:r>
          </a:p>
          <a:p>
            <a:r>
              <a:rPr lang="en-US" dirty="0"/>
              <a:t>The subject is what is being overtly marked in transitive constructions, and the object is what is being left ‘bare’, that is, in the </a:t>
            </a:r>
            <a:r>
              <a:rPr lang="en-US" b="1" dirty="0"/>
              <a:t>absolutive </a:t>
            </a:r>
            <a:r>
              <a:rPr lang="en-US" dirty="0"/>
              <a:t>case. </a:t>
            </a:r>
          </a:p>
          <a:p>
            <a:r>
              <a:rPr lang="en-US" dirty="0"/>
              <a:t>Let us take another Basque example.</a:t>
            </a:r>
          </a:p>
        </p:txBody>
      </p:sp>
    </p:spTree>
    <p:extLst>
      <p:ext uri="{BB962C8B-B14F-4D97-AF65-F5344CB8AC3E}">
        <p14:creationId xmlns:p14="http://schemas.microsoft.com/office/powerpoint/2010/main" val="932773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EF09-66E1-F20C-5FD3-AE2B7CCCC894}"/>
              </a:ext>
            </a:extLst>
          </p:cNvPr>
          <p:cNvSpPr>
            <a:spLocks noGrp="1"/>
          </p:cNvSpPr>
          <p:nvPr>
            <p:ph type="title"/>
          </p:nvPr>
        </p:nvSpPr>
        <p:spPr/>
        <p:txBody>
          <a:bodyPr/>
          <a:lstStyle/>
          <a:p>
            <a:r>
              <a:rPr lang="en-US" dirty="0"/>
              <a:t>The Erg –Abs Object Cont.</a:t>
            </a:r>
          </a:p>
        </p:txBody>
      </p:sp>
      <p:sp>
        <p:nvSpPr>
          <p:cNvPr id="3" name="Content Placeholder 2">
            <a:extLst>
              <a:ext uri="{FF2B5EF4-FFF2-40B4-BE49-F238E27FC236}">
                <a16:creationId xmlns:a16="http://schemas.microsoft.com/office/drawing/2014/main" id="{0E6B8E7F-3BD9-221C-5385-1D58827395ED}"/>
              </a:ext>
            </a:extLst>
          </p:cNvPr>
          <p:cNvSpPr>
            <a:spLocks noGrp="1"/>
          </p:cNvSpPr>
          <p:nvPr>
            <p:ph idx="1"/>
          </p:nvPr>
        </p:nvSpPr>
        <p:spPr/>
        <p:txBody>
          <a:bodyPr>
            <a:normAutofit/>
          </a:bodyPr>
          <a:lstStyle/>
          <a:p>
            <a:r>
              <a:rPr lang="en-US" dirty="0"/>
              <a:t>Consider the following transitive sentence from Basque:</a:t>
            </a:r>
          </a:p>
          <a:p>
            <a:r>
              <a:rPr lang="en-US" dirty="0" err="1"/>
              <a:t>Atzo</a:t>
            </a:r>
            <a:r>
              <a:rPr lang="en-US" dirty="0"/>
              <a:t>            </a:t>
            </a:r>
            <a:r>
              <a:rPr lang="en-US" dirty="0" err="1"/>
              <a:t>nik</a:t>
            </a:r>
            <a:r>
              <a:rPr lang="en-US" dirty="0"/>
              <a:t>       </a:t>
            </a:r>
            <a:r>
              <a:rPr lang="en-US" b="1" dirty="0" err="1"/>
              <a:t>liburuak</a:t>
            </a:r>
            <a:r>
              <a:rPr lang="en-US" dirty="0"/>
              <a:t>           </a:t>
            </a:r>
            <a:r>
              <a:rPr lang="en-US" dirty="0" err="1"/>
              <a:t>irakurri</a:t>
            </a:r>
            <a:r>
              <a:rPr lang="en-US" dirty="0"/>
              <a:t>               </a:t>
            </a:r>
            <a:r>
              <a:rPr lang="en-US" dirty="0" err="1"/>
              <a:t>ditut</a:t>
            </a:r>
            <a:r>
              <a:rPr lang="en-US" dirty="0"/>
              <a:t>.</a:t>
            </a:r>
          </a:p>
          <a:p>
            <a:pPr marL="0" indent="0">
              <a:buNone/>
            </a:pPr>
            <a:r>
              <a:rPr lang="en-US" dirty="0"/>
              <a:t>   yesterday   I.ERG   book.ABS.PL   </a:t>
            </a:r>
            <a:r>
              <a:rPr lang="en-US" dirty="0" err="1"/>
              <a:t>read.PST.PTCP</a:t>
            </a:r>
            <a:r>
              <a:rPr lang="en-US" dirty="0"/>
              <a:t>   AUX.1SG</a:t>
            </a:r>
          </a:p>
          <a:p>
            <a:pPr marL="0" indent="0">
              <a:buNone/>
            </a:pPr>
            <a:r>
              <a:rPr lang="en-US" dirty="0"/>
              <a:t>   ‘I read the books yesterday.’</a:t>
            </a:r>
          </a:p>
          <a:p>
            <a:r>
              <a:rPr lang="en-US" dirty="0"/>
              <a:t>If you compare this with the Hungarian examples where the direct object of the verb was marked with an ending </a:t>
            </a:r>
            <a:r>
              <a:rPr lang="en-US" i="1" dirty="0"/>
              <a:t>–(V)t</a:t>
            </a:r>
            <a:r>
              <a:rPr lang="en-US" dirty="0"/>
              <a:t>, Basque does not mark its objects at all.</a:t>
            </a:r>
          </a:p>
          <a:p>
            <a:r>
              <a:rPr lang="en-US" dirty="0"/>
              <a:t>We can, however, see that the subject in this sentence </a:t>
            </a:r>
            <a:r>
              <a:rPr lang="en-US" i="1" dirty="0" err="1"/>
              <a:t>ni</a:t>
            </a:r>
            <a:r>
              <a:rPr lang="en-US" i="1" dirty="0"/>
              <a:t> </a:t>
            </a:r>
            <a:r>
              <a:rPr lang="en-US" dirty="0"/>
              <a:t>‘I’ is marked with the ergative case suffix </a:t>
            </a:r>
            <a:r>
              <a:rPr lang="en-US" i="1" dirty="0"/>
              <a:t>–k </a:t>
            </a:r>
            <a:r>
              <a:rPr lang="en-US" dirty="0"/>
              <a:t>which is not what we see in nominative – accusative languages.</a:t>
            </a:r>
          </a:p>
        </p:txBody>
      </p:sp>
    </p:spTree>
    <p:extLst>
      <p:ext uri="{BB962C8B-B14F-4D97-AF65-F5344CB8AC3E}">
        <p14:creationId xmlns:p14="http://schemas.microsoft.com/office/powerpoint/2010/main" val="537865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EE22F-E591-6CFC-06B7-7DBB589E6CDA}"/>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E0CF3BC6-A918-A8BF-1D7B-063628F5A03F}"/>
              </a:ext>
            </a:extLst>
          </p:cNvPr>
          <p:cNvSpPr>
            <a:spLocks noGrp="1"/>
          </p:cNvSpPr>
          <p:nvPr>
            <p:ph idx="1"/>
          </p:nvPr>
        </p:nvSpPr>
        <p:spPr/>
        <p:txBody>
          <a:bodyPr/>
          <a:lstStyle/>
          <a:p>
            <a:r>
              <a:rPr lang="en-US" dirty="0"/>
              <a:t>Identify the subjects and objects in the following sentences:</a:t>
            </a:r>
          </a:p>
          <a:p>
            <a:r>
              <a:rPr lang="en-US" dirty="0"/>
              <a:t>John hit the baseball.</a:t>
            </a:r>
          </a:p>
          <a:p>
            <a:r>
              <a:rPr lang="en-US" dirty="0"/>
              <a:t>Did Mary see the movie?</a:t>
            </a:r>
          </a:p>
          <a:p>
            <a:r>
              <a:rPr lang="en-US" dirty="0"/>
              <a:t>John knows that Mary saw the movie.</a:t>
            </a:r>
          </a:p>
          <a:p>
            <a:r>
              <a:rPr lang="en-US" dirty="0"/>
              <a:t>Does Mary know who went to the store on Saturday?</a:t>
            </a:r>
          </a:p>
          <a:p>
            <a:r>
              <a:rPr lang="en-US" dirty="0"/>
              <a:t>John knows that Mary asked if Bill ate the last cookie in the cookie jar.</a:t>
            </a:r>
          </a:p>
        </p:txBody>
      </p:sp>
    </p:spTree>
    <p:extLst>
      <p:ext uri="{BB962C8B-B14F-4D97-AF65-F5344CB8AC3E}">
        <p14:creationId xmlns:p14="http://schemas.microsoft.com/office/powerpoint/2010/main" val="390795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38EDC-9CEB-20F1-09A7-1F3302F0D856}"/>
              </a:ext>
            </a:extLst>
          </p:cNvPr>
          <p:cNvSpPr>
            <a:spLocks noGrp="1"/>
          </p:cNvSpPr>
          <p:nvPr>
            <p:ph type="title"/>
          </p:nvPr>
        </p:nvSpPr>
        <p:spPr/>
        <p:txBody>
          <a:bodyPr/>
          <a:lstStyle/>
          <a:p>
            <a:r>
              <a:rPr lang="en-US" dirty="0"/>
              <a:t>Categories – The Subject</a:t>
            </a:r>
          </a:p>
        </p:txBody>
      </p:sp>
      <p:sp>
        <p:nvSpPr>
          <p:cNvPr id="3" name="Content Placeholder 2">
            <a:extLst>
              <a:ext uri="{FF2B5EF4-FFF2-40B4-BE49-F238E27FC236}">
                <a16:creationId xmlns:a16="http://schemas.microsoft.com/office/drawing/2014/main" id="{CA3E65E2-29BA-8BCF-7B6C-7063F5BA7C74}"/>
              </a:ext>
            </a:extLst>
          </p:cNvPr>
          <p:cNvSpPr>
            <a:spLocks noGrp="1"/>
          </p:cNvSpPr>
          <p:nvPr>
            <p:ph idx="1"/>
          </p:nvPr>
        </p:nvSpPr>
        <p:spPr/>
        <p:txBody>
          <a:bodyPr/>
          <a:lstStyle/>
          <a:p>
            <a:r>
              <a:rPr lang="en-US" dirty="0"/>
              <a:t>Every language is able to express the doer of an action, that is, the person who does the action of the verb in the sentence.</a:t>
            </a:r>
          </a:p>
          <a:p>
            <a:r>
              <a:rPr lang="en-US" dirty="0"/>
              <a:t>We briefly touched on this when we discussed theta roles, but we will look at the idea of a subject in a more accessible and broader manner in this lecture.</a:t>
            </a:r>
          </a:p>
          <a:p>
            <a:r>
              <a:rPr lang="en-US" dirty="0"/>
              <a:t>Languages differ on the positions of their subjects, and sometimes how they are expressed morphologically.</a:t>
            </a:r>
          </a:p>
          <a:p>
            <a:r>
              <a:rPr lang="en-US" dirty="0"/>
              <a:t>We’ll look at a few now.</a:t>
            </a:r>
          </a:p>
        </p:txBody>
      </p:sp>
    </p:spTree>
    <p:extLst>
      <p:ext uri="{BB962C8B-B14F-4D97-AF65-F5344CB8AC3E}">
        <p14:creationId xmlns:p14="http://schemas.microsoft.com/office/powerpoint/2010/main" val="55384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0FBF-72A9-E1D5-275A-98D3332435AB}"/>
              </a:ext>
            </a:extLst>
          </p:cNvPr>
          <p:cNvSpPr>
            <a:spLocks noGrp="1"/>
          </p:cNvSpPr>
          <p:nvPr>
            <p:ph type="title"/>
          </p:nvPr>
        </p:nvSpPr>
        <p:spPr/>
        <p:txBody>
          <a:bodyPr/>
          <a:lstStyle/>
          <a:p>
            <a:r>
              <a:rPr lang="en-US" dirty="0"/>
              <a:t>The Subject</a:t>
            </a:r>
          </a:p>
        </p:txBody>
      </p:sp>
      <p:sp>
        <p:nvSpPr>
          <p:cNvPr id="3" name="Content Placeholder 2">
            <a:extLst>
              <a:ext uri="{FF2B5EF4-FFF2-40B4-BE49-F238E27FC236}">
                <a16:creationId xmlns:a16="http://schemas.microsoft.com/office/drawing/2014/main" id="{68C1F10B-2014-B997-BE07-04A5598318AB}"/>
              </a:ext>
            </a:extLst>
          </p:cNvPr>
          <p:cNvSpPr>
            <a:spLocks noGrp="1"/>
          </p:cNvSpPr>
          <p:nvPr>
            <p:ph idx="1"/>
          </p:nvPr>
        </p:nvSpPr>
        <p:spPr/>
        <p:txBody>
          <a:bodyPr>
            <a:normAutofit/>
          </a:bodyPr>
          <a:lstStyle/>
          <a:p>
            <a:r>
              <a:rPr lang="en-US" dirty="0"/>
              <a:t>The typical word order for English is SVO – </a:t>
            </a:r>
            <a:r>
              <a:rPr lang="en-US" b="1" dirty="0"/>
              <a:t>Subject</a:t>
            </a:r>
            <a:r>
              <a:rPr lang="en-US" dirty="0"/>
              <a:t> Verb Object</a:t>
            </a:r>
          </a:p>
          <a:p>
            <a:r>
              <a:rPr lang="en-US" dirty="0"/>
              <a:t>This means that for English the subject of a sentence is found on the </a:t>
            </a:r>
            <a:r>
              <a:rPr lang="en-US" b="1" dirty="0"/>
              <a:t>left periphery </a:t>
            </a:r>
            <a:r>
              <a:rPr lang="en-US" dirty="0"/>
              <a:t>of the sentence (that is, the leftmost position, though not always).</a:t>
            </a:r>
          </a:p>
          <a:p>
            <a:r>
              <a:rPr lang="en-US" b="1" dirty="0"/>
              <a:t>John </a:t>
            </a:r>
            <a:r>
              <a:rPr lang="en-US" dirty="0"/>
              <a:t>kicked the ball.</a:t>
            </a:r>
          </a:p>
          <a:p>
            <a:r>
              <a:rPr lang="en-US" dirty="0"/>
              <a:t>John in this case is the subject because he is the one doing the kicking.</a:t>
            </a:r>
          </a:p>
          <a:p>
            <a:r>
              <a:rPr lang="en-US" dirty="0"/>
              <a:t>This case is a little bit easier because there is one logical conclusion one can make due to the fact it makes no sense that the ball could be doing the kicking. How about when we have to people?</a:t>
            </a:r>
          </a:p>
          <a:p>
            <a:r>
              <a:rPr lang="en-US" dirty="0"/>
              <a:t>John kissed Mary.</a:t>
            </a:r>
          </a:p>
          <a:p>
            <a:r>
              <a:rPr lang="en-US" dirty="0"/>
              <a:t>Who is the subject of this sentence?</a:t>
            </a:r>
          </a:p>
        </p:txBody>
      </p:sp>
    </p:spTree>
    <p:extLst>
      <p:ext uri="{BB962C8B-B14F-4D97-AF65-F5344CB8AC3E}">
        <p14:creationId xmlns:p14="http://schemas.microsoft.com/office/powerpoint/2010/main" val="1300892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88023-49FF-F378-ABBF-AF330753184C}"/>
              </a:ext>
            </a:extLst>
          </p:cNvPr>
          <p:cNvSpPr>
            <a:spLocks noGrp="1"/>
          </p:cNvSpPr>
          <p:nvPr>
            <p:ph type="title"/>
          </p:nvPr>
        </p:nvSpPr>
        <p:spPr/>
        <p:txBody>
          <a:bodyPr/>
          <a:lstStyle/>
          <a:p>
            <a:r>
              <a:rPr lang="en-US" dirty="0"/>
              <a:t>The Subject cont.</a:t>
            </a:r>
          </a:p>
        </p:txBody>
      </p:sp>
      <p:sp>
        <p:nvSpPr>
          <p:cNvPr id="3" name="Content Placeholder 2">
            <a:extLst>
              <a:ext uri="{FF2B5EF4-FFF2-40B4-BE49-F238E27FC236}">
                <a16:creationId xmlns:a16="http://schemas.microsoft.com/office/drawing/2014/main" id="{7407136F-F3DE-6271-3518-3C1667AA09C8}"/>
              </a:ext>
            </a:extLst>
          </p:cNvPr>
          <p:cNvSpPr>
            <a:spLocks noGrp="1"/>
          </p:cNvSpPr>
          <p:nvPr>
            <p:ph idx="1"/>
          </p:nvPr>
        </p:nvSpPr>
        <p:spPr/>
        <p:txBody>
          <a:bodyPr/>
          <a:lstStyle/>
          <a:p>
            <a:r>
              <a:rPr lang="en-US" dirty="0"/>
              <a:t>Right, John still is the subject as he is the one doing the kissing.</a:t>
            </a:r>
          </a:p>
          <a:p>
            <a:r>
              <a:rPr lang="en-US" dirty="0"/>
              <a:t>In English, the rigid word order provides us information about who the subject and the object is.</a:t>
            </a:r>
          </a:p>
          <a:p>
            <a:r>
              <a:rPr lang="en-US" dirty="0"/>
              <a:t>Are there ever cases where the word order in English shows a subject in a position that is NOT the first element in the sentence?</a:t>
            </a:r>
          </a:p>
          <a:p>
            <a:pPr marL="0" indent="0">
              <a:buNone/>
            </a:pPr>
            <a:endParaRPr lang="en-US" dirty="0"/>
          </a:p>
          <a:p>
            <a:endParaRPr lang="en-US" dirty="0"/>
          </a:p>
        </p:txBody>
      </p:sp>
    </p:spTree>
    <p:extLst>
      <p:ext uri="{BB962C8B-B14F-4D97-AF65-F5344CB8AC3E}">
        <p14:creationId xmlns:p14="http://schemas.microsoft.com/office/powerpoint/2010/main" val="1377138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59CD2-30D9-CC90-60B7-A21B010C9D38}"/>
              </a:ext>
            </a:extLst>
          </p:cNvPr>
          <p:cNvSpPr>
            <a:spLocks noGrp="1"/>
          </p:cNvSpPr>
          <p:nvPr>
            <p:ph type="title"/>
          </p:nvPr>
        </p:nvSpPr>
        <p:spPr/>
        <p:txBody>
          <a:bodyPr/>
          <a:lstStyle/>
          <a:p>
            <a:r>
              <a:rPr lang="en-US" dirty="0"/>
              <a:t>The Subject cont.</a:t>
            </a:r>
          </a:p>
        </p:txBody>
      </p:sp>
      <p:sp>
        <p:nvSpPr>
          <p:cNvPr id="3" name="Content Placeholder 2">
            <a:extLst>
              <a:ext uri="{FF2B5EF4-FFF2-40B4-BE49-F238E27FC236}">
                <a16:creationId xmlns:a16="http://schemas.microsoft.com/office/drawing/2014/main" id="{66F82FA3-3899-42EC-3684-0FAED99B921F}"/>
              </a:ext>
            </a:extLst>
          </p:cNvPr>
          <p:cNvSpPr>
            <a:spLocks noGrp="1"/>
          </p:cNvSpPr>
          <p:nvPr>
            <p:ph idx="1"/>
          </p:nvPr>
        </p:nvSpPr>
        <p:spPr/>
        <p:txBody>
          <a:bodyPr>
            <a:normAutofit/>
          </a:bodyPr>
          <a:lstStyle/>
          <a:p>
            <a:r>
              <a:rPr lang="en-US" dirty="0"/>
              <a:t>Yes, there are a few instances in which the subject does not appear as the leftmost word in a sentence. </a:t>
            </a:r>
          </a:p>
          <a:p>
            <a:r>
              <a:rPr lang="en-US" dirty="0"/>
              <a:t>The primary case in which this occurs is </a:t>
            </a:r>
            <a:r>
              <a:rPr lang="en-US" b="1" dirty="0"/>
              <a:t>interrogatives</a:t>
            </a:r>
            <a:r>
              <a:rPr lang="en-US" dirty="0"/>
              <a:t>, or, questions.</a:t>
            </a:r>
          </a:p>
          <a:p>
            <a:r>
              <a:rPr lang="en-US" dirty="0"/>
              <a:t>This occurs either when a </a:t>
            </a:r>
            <a:r>
              <a:rPr lang="en-US" i="1" dirty="0"/>
              <a:t>wh</a:t>
            </a:r>
            <a:r>
              <a:rPr lang="en-US" dirty="0"/>
              <a:t>-word is present, or when a simple yes-no question is being used. Consider:</a:t>
            </a:r>
          </a:p>
          <a:p>
            <a:r>
              <a:rPr lang="en-US" dirty="0"/>
              <a:t>What book </a:t>
            </a:r>
            <a:r>
              <a:rPr lang="en-US" b="1" dirty="0"/>
              <a:t>did John </a:t>
            </a:r>
            <a:r>
              <a:rPr lang="en-US" dirty="0"/>
              <a:t>read for his syntax class?</a:t>
            </a:r>
          </a:p>
          <a:p>
            <a:r>
              <a:rPr lang="en-US" b="1" dirty="0"/>
              <a:t>Did John </a:t>
            </a:r>
            <a:r>
              <a:rPr lang="en-US" dirty="0"/>
              <a:t>read a book for his syntax class?</a:t>
            </a:r>
          </a:p>
          <a:p>
            <a:r>
              <a:rPr lang="en-US" dirty="0"/>
              <a:t>In these cases, a word called an </a:t>
            </a:r>
            <a:r>
              <a:rPr lang="en-US" b="1" dirty="0"/>
              <a:t>auxiliary </a:t>
            </a:r>
            <a:r>
              <a:rPr lang="en-US" dirty="0"/>
              <a:t>changes places with the subject.</a:t>
            </a:r>
          </a:p>
          <a:p>
            <a:r>
              <a:rPr lang="en-US" dirty="0"/>
              <a:t>This is called </a:t>
            </a:r>
            <a:r>
              <a:rPr lang="en-US" b="1" dirty="0"/>
              <a:t>subject-auxiliary inversion</a:t>
            </a:r>
            <a:r>
              <a:rPr lang="en-US" dirty="0"/>
              <a:t>.</a:t>
            </a:r>
          </a:p>
          <a:p>
            <a:r>
              <a:rPr lang="en-US" dirty="0"/>
              <a:t>In these cases, the subject will always come immediately after the auxiliary.</a:t>
            </a:r>
          </a:p>
        </p:txBody>
      </p:sp>
    </p:spTree>
    <p:extLst>
      <p:ext uri="{BB962C8B-B14F-4D97-AF65-F5344CB8AC3E}">
        <p14:creationId xmlns:p14="http://schemas.microsoft.com/office/powerpoint/2010/main" val="419029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799F1-F5A0-C7C4-19F6-08A0D44976D0}"/>
              </a:ext>
            </a:extLst>
          </p:cNvPr>
          <p:cNvSpPr>
            <a:spLocks noGrp="1"/>
          </p:cNvSpPr>
          <p:nvPr>
            <p:ph type="title"/>
          </p:nvPr>
        </p:nvSpPr>
        <p:spPr/>
        <p:txBody>
          <a:bodyPr/>
          <a:lstStyle/>
          <a:p>
            <a:r>
              <a:rPr lang="en-US" dirty="0"/>
              <a:t>A Weird Case</a:t>
            </a:r>
          </a:p>
        </p:txBody>
      </p:sp>
      <p:sp>
        <p:nvSpPr>
          <p:cNvPr id="3" name="Content Placeholder 2">
            <a:extLst>
              <a:ext uri="{FF2B5EF4-FFF2-40B4-BE49-F238E27FC236}">
                <a16:creationId xmlns:a16="http://schemas.microsoft.com/office/drawing/2014/main" id="{0B71A158-937F-5526-AE93-3FBAA4FF0C6B}"/>
              </a:ext>
            </a:extLst>
          </p:cNvPr>
          <p:cNvSpPr>
            <a:spLocks noGrp="1"/>
          </p:cNvSpPr>
          <p:nvPr>
            <p:ph idx="1"/>
          </p:nvPr>
        </p:nvSpPr>
        <p:spPr/>
        <p:txBody>
          <a:bodyPr>
            <a:normAutofit/>
          </a:bodyPr>
          <a:lstStyle/>
          <a:p>
            <a:r>
              <a:rPr lang="en-US" dirty="0"/>
              <a:t>English demonstrates a rather interesting case with respect to the subject. </a:t>
            </a:r>
          </a:p>
          <a:p>
            <a:r>
              <a:rPr lang="en-US" dirty="0"/>
              <a:t>In English, there are certain constructions that have a subject without a specific referent in mind. Consider the following examples:</a:t>
            </a:r>
          </a:p>
          <a:p>
            <a:r>
              <a:rPr lang="en-US" b="1" dirty="0"/>
              <a:t>It </a:t>
            </a:r>
            <a:r>
              <a:rPr lang="en-US" dirty="0"/>
              <a:t>is raining outside right now.</a:t>
            </a:r>
          </a:p>
          <a:p>
            <a:r>
              <a:rPr lang="en-US" b="1" dirty="0"/>
              <a:t>It </a:t>
            </a:r>
            <a:r>
              <a:rPr lang="en-US" dirty="0"/>
              <a:t>is possible that Mary might come to prom with me.</a:t>
            </a:r>
          </a:p>
          <a:p>
            <a:r>
              <a:rPr lang="en-US" dirty="0"/>
              <a:t>Certain </a:t>
            </a:r>
            <a:r>
              <a:rPr lang="en-US" b="1" dirty="0"/>
              <a:t>predicates</a:t>
            </a:r>
            <a:r>
              <a:rPr lang="en-US" dirty="0"/>
              <a:t> (words or phrases that link a subject to everything else in a sentence) require the insertion of an </a:t>
            </a:r>
            <a:r>
              <a:rPr lang="en-US" i="1" dirty="0"/>
              <a:t>it </a:t>
            </a:r>
            <a:r>
              <a:rPr lang="en-US" dirty="0"/>
              <a:t>in the subject position.</a:t>
            </a:r>
          </a:p>
          <a:p>
            <a:r>
              <a:rPr lang="en-US" dirty="0"/>
              <a:t>This </a:t>
            </a:r>
            <a:r>
              <a:rPr lang="en-US" i="1" dirty="0"/>
              <a:t>it </a:t>
            </a:r>
            <a:r>
              <a:rPr lang="en-US" dirty="0"/>
              <a:t>does not refer to anything or anyone in particular. It is inserted as a rule of English grammar that </a:t>
            </a:r>
            <a:r>
              <a:rPr lang="en-US" b="1" dirty="0"/>
              <a:t>every sentence must have an overt subject</a:t>
            </a:r>
            <a:r>
              <a:rPr lang="en-US" dirty="0"/>
              <a:t>.</a:t>
            </a:r>
          </a:p>
          <a:p>
            <a:r>
              <a:rPr lang="en-US" dirty="0"/>
              <a:t>This </a:t>
            </a:r>
            <a:r>
              <a:rPr lang="en-US" i="1" dirty="0"/>
              <a:t>it </a:t>
            </a:r>
            <a:r>
              <a:rPr lang="en-US" dirty="0"/>
              <a:t>in English is referred to as a </a:t>
            </a:r>
            <a:r>
              <a:rPr lang="en-US" b="1" dirty="0"/>
              <a:t>pleonastic pronoun</a:t>
            </a:r>
            <a:r>
              <a:rPr lang="en-US" dirty="0"/>
              <a:t>.</a:t>
            </a:r>
          </a:p>
        </p:txBody>
      </p:sp>
    </p:spTree>
    <p:extLst>
      <p:ext uri="{BB962C8B-B14F-4D97-AF65-F5344CB8AC3E}">
        <p14:creationId xmlns:p14="http://schemas.microsoft.com/office/powerpoint/2010/main" val="114387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8151E-F731-AD04-49E8-D9DA1C45F36A}"/>
              </a:ext>
            </a:extLst>
          </p:cNvPr>
          <p:cNvSpPr>
            <a:spLocks noGrp="1"/>
          </p:cNvSpPr>
          <p:nvPr>
            <p:ph type="title"/>
          </p:nvPr>
        </p:nvSpPr>
        <p:spPr/>
        <p:txBody>
          <a:bodyPr/>
          <a:lstStyle/>
          <a:p>
            <a:r>
              <a:rPr lang="en-US" dirty="0"/>
              <a:t>The Cross-Linguistic Subject</a:t>
            </a:r>
          </a:p>
        </p:txBody>
      </p:sp>
      <p:sp>
        <p:nvSpPr>
          <p:cNvPr id="3" name="Content Placeholder 2">
            <a:extLst>
              <a:ext uri="{FF2B5EF4-FFF2-40B4-BE49-F238E27FC236}">
                <a16:creationId xmlns:a16="http://schemas.microsoft.com/office/drawing/2014/main" id="{3D95120F-31B9-6F5C-6541-D9C370EE5393}"/>
              </a:ext>
            </a:extLst>
          </p:cNvPr>
          <p:cNvSpPr>
            <a:spLocks noGrp="1"/>
          </p:cNvSpPr>
          <p:nvPr>
            <p:ph idx="1"/>
          </p:nvPr>
        </p:nvSpPr>
        <p:spPr/>
        <p:txBody>
          <a:bodyPr/>
          <a:lstStyle/>
          <a:p>
            <a:r>
              <a:rPr lang="en-US" dirty="0"/>
              <a:t>Obviously, not all languages are the same with respect to how subjects are expressed.</a:t>
            </a:r>
          </a:p>
          <a:p>
            <a:r>
              <a:rPr lang="en-US" dirty="0"/>
              <a:t>Languages like English are called </a:t>
            </a:r>
            <a:r>
              <a:rPr lang="en-US" b="1" dirty="0"/>
              <a:t>analytic languages</a:t>
            </a:r>
            <a:r>
              <a:rPr lang="en-US" dirty="0"/>
              <a:t> because they rely on a very strict word order instead of inflections to provide necessary grammatical information like what the subject and the object are.</a:t>
            </a:r>
          </a:p>
          <a:p>
            <a:r>
              <a:rPr lang="en-US" dirty="0"/>
              <a:t>These languages include ones like English, Chinese, Vietnamese, Swedish, Afrikaans, </a:t>
            </a:r>
            <a:r>
              <a:rPr lang="en-US" dirty="0" err="1"/>
              <a:t>i.a.</a:t>
            </a:r>
            <a:r>
              <a:rPr lang="en-US" dirty="0"/>
              <a:t> </a:t>
            </a:r>
          </a:p>
          <a:p>
            <a:r>
              <a:rPr lang="en-US" dirty="0"/>
              <a:t>These languages are typically SVO, with some slight variations in word order used often to express things like focus or topic.</a:t>
            </a:r>
          </a:p>
        </p:txBody>
      </p:sp>
    </p:spTree>
    <p:extLst>
      <p:ext uri="{BB962C8B-B14F-4D97-AF65-F5344CB8AC3E}">
        <p14:creationId xmlns:p14="http://schemas.microsoft.com/office/powerpoint/2010/main" val="175067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42804-159F-DC12-39F1-557F2B40AFE3}"/>
              </a:ext>
            </a:extLst>
          </p:cNvPr>
          <p:cNvSpPr>
            <a:spLocks noGrp="1"/>
          </p:cNvSpPr>
          <p:nvPr>
            <p:ph type="title"/>
          </p:nvPr>
        </p:nvSpPr>
        <p:spPr/>
        <p:txBody>
          <a:bodyPr/>
          <a:lstStyle/>
          <a:p>
            <a:r>
              <a:rPr lang="en-US" dirty="0"/>
              <a:t>Cross-Linguistic Subjects</a:t>
            </a:r>
          </a:p>
        </p:txBody>
      </p:sp>
      <p:sp>
        <p:nvSpPr>
          <p:cNvPr id="3" name="Content Placeholder 2">
            <a:extLst>
              <a:ext uri="{FF2B5EF4-FFF2-40B4-BE49-F238E27FC236}">
                <a16:creationId xmlns:a16="http://schemas.microsoft.com/office/drawing/2014/main" id="{596F6716-ADF1-DEA1-6806-08660303DCC2}"/>
              </a:ext>
            </a:extLst>
          </p:cNvPr>
          <p:cNvSpPr>
            <a:spLocks noGrp="1"/>
          </p:cNvSpPr>
          <p:nvPr>
            <p:ph idx="1"/>
          </p:nvPr>
        </p:nvSpPr>
        <p:spPr/>
        <p:txBody>
          <a:bodyPr>
            <a:normAutofit/>
          </a:bodyPr>
          <a:lstStyle/>
          <a:p>
            <a:r>
              <a:rPr lang="en-US" dirty="0"/>
              <a:t>If we take a look at a language like Mandarin Chinese, we see a rigid word order similar to English:</a:t>
            </a:r>
          </a:p>
          <a:p>
            <a:r>
              <a:rPr lang="ko-KR" altLang="en-US" b="1" dirty="0"/>
              <a:t>她</a:t>
            </a:r>
            <a:r>
              <a:rPr lang="zh-CN" altLang="en-US" dirty="0"/>
              <a:t>会说一点英文。</a:t>
            </a:r>
            <a:endParaRPr lang="en-US" altLang="zh-CN" dirty="0"/>
          </a:p>
          <a:p>
            <a:pPr marL="0" indent="0">
              <a:buNone/>
            </a:pPr>
            <a:r>
              <a:rPr lang="en-US" dirty="0"/>
              <a:t>   </a:t>
            </a:r>
            <a:r>
              <a:rPr lang="en-US" dirty="0" err="1"/>
              <a:t>t</a:t>
            </a:r>
            <a:r>
              <a:rPr lang="en-US" dirty="0" err="1">
                <a:cs typeface="Times New Roman" panose="02020603050405020304" pitchFamily="18" charset="0"/>
              </a:rPr>
              <a:t>ā</a:t>
            </a:r>
            <a:r>
              <a:rPr lang="en-US" dirty="0">
                <a:cs typeface="Times New Roman" panose="02020603050405020304" pitchFamily="18" charset="0"/>
              </a:rPr>
              <a:t>     </a:t>
            </a:r>
            <a:r>
              <a:rPr lang="en-US" dirty="0" err="1">
                <a:cs typeface="Times New Roman" panose="02020603050405020304" pitchFamily="18" charset="0"/>
              </a:rPr>
              <a:t>huì</a:t>
            </a:r>
            <a:r>
              <a:rPr lang="en-US" dirty="0">
                <a:cs typeface="Times New Roman" panose="02020603050405020304" pitchFamily="18" charset="0"/>
              </a:rPr>
              <a:t>  </a:t>
            </a:r>
            <a:r>
              <a:rPr lang="en-US" dirty="0" err="1">
                <a:cs typeface="Times New Roman" panose="02020603050405020304" pitchFamily="18" charset="0"/>
              </a:rPr>
              <a:t>shuō</a:t>
            </a:r>
            <a:r>
              <a:rPr lang="en-US" dirty="0">
                <a:cs typeface="Times New Roman" panose="02020603050405020304" pitchFamily="18" charset="0"/>
              </a:rPr>
              <a:t>   </a:t>
            </a:r>
            <a:r>
              <a:rPr lang="en-US" dirty="0" err="1">
                <a:cs typeface="Times New Roman" panose="02020603050405020304" pitchFamily="18" charset="0"/>
              </a:rPr>
              <a:t>yīdiǎn</a:t>
            </a:r>
            <a:r>
              <a:rPr lang="en-US" dirty="0">
                <a:cs typeface="Times New Roman" panose="02020603050405020304" pitchFamily="18" charset="0"/>
              </a:rPr>
              <a:t> </a:t>
            </a:r>
            <a:r>
              <a:rPr lang="en-US" dirty="0" err="1">
                <a:cs typeface="Times New Roman" panose="02020603050405020304" pitchFamily="18" charset="0"/>
              </a:rPr>
              <a:t>Yīngwén</a:t>
            </a:r>
            <a:r>
              <a:rPr lang="en-US" dirty="0">
                <a:cs typeface="Times New Roman" panose="02020603050405020304" pitchFamily="18" charset="0"/>
              </a:rPr>
              <a:t>.</a:t>
            </a:r>
          </a:p>
          <a:p>
            <a:pPr marL="0" indent="0">
              <a:buNone/>
            </a:pPr>
            <a:r>
              <a:rPr lang="en-US" dirty="0">
                <a:cs typeface="Times New Roman" panose="02020603050405020304" pitchFamily="18" charset="0"/>
              </a:rPr>
              <a:t>   she  can speak  a bit     English</a:t>
            </a:r>
          </a:p>
          <a:p>
            <a:pPr marL="0" indent="0">
              <a:buNone/>
            </a:pPr>
            <a:r>
              <a:rPr lang="en-US" dirty="0">
                <a:cs typeface="Times New Roman" panose="02020603050405020304" pitchFamily="18" charset="0"/>
              </a:rPr>
              <a:t>   ‘She can speak a little English.’</a:t>
            </a:r>
          </a:p>
          <a:p>
            <a:r>
              <a:rPr lang="en-US" dirty="0">
                <a:cs typeface="Times New Roman" panose="02020603050405020304" pitchFamily="18" charset="0"/>
              </a:rPr>
              <a:t>If you try to swap the order of the subject </a:t>
            </a:r>
            <a:r>
              <a:rPr lang="en-US" i="1" dirty="0" err="1"/>
              <a:t>t</a:t>
            </a:r>
            <a:r>
              <a:rPr lang="en-US" i="1" dirty="0" err="1">
                <a:cs typeface="Times New Roman" panose="02020603050405020304" pitchFamily="18" charset="0"/>
              </a:rPr>
              <a:t>ā</a:t>
            </a:r>
            <a:r>
              <a:rPr lang="en-US" i="1" dirty="0">
                <a:cs typeface="Times New Roman" panose="02020603050405020304" pitchFamily="18" charset="0"/>
              </a:rPr>
              <a:t>, </a:t>
            </a:r>
            <a:r>
              <a:rPr lang="en-US" dirty="0">
                <a:cs typeface="Times New Roman" panose="02020603050405020304" pitchFamily="18" charset="0"/>
              </a:rPr>
              <a:t>and put it anywhere else, the sentence becomes ungrammatical.</a:t>
            </a:r>
          </a:p>
          <a:p>
            <a:pPr marL="0" indent="0">
              <a:buNone/>
            </a:pPr>
            <a:endParaRPr lang="en-US" dirty="0"/>
          </a:p>
        </p:txBody>
      </p:sp>
    </p:spTree>
    <p:extLst>
      <p:ext uri="{BB962C8B-B14F-4D97-AF65-F5344CB8AC3E}">
        <p14:creationId xmlns:p14="http://schemas.microsoft.com/office/powerpoint/2010/main" val="27763836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2531</TotalTime>
  <Words>2319</Words>
  <Application>Microsoft Office PowerPoint</Application>
  <PresentationFormat>Widescreen</PresentationFormat>
  <Paragraphs>158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Trebuchet MS</vt:lpstr>
      <vt:lpstr>Wingdings 3</vt:lpstr>
      <vt:lpstr>Facet</vt:lpstr>
      <vt:lpstr>Foundations of Syntax: Grammatical Categories</vt:lpstr>
      <vt:lpstr>Categories </vt:lpstr>
      <vt:lpstr>Categories – The Subject</vt:lpstr>
      <vt:lpstr>The Subject</vt:lpstr>
      <vt:lpstr>The Subject cont.</vt:lpstr>
      <vt:lpstr>The Subject cont.</vt:lpstr>
      <vt:lpstr>A Weird Case</vt:lpstr>
      <vt:lpstr>The Cross-Linguistic Subject</vt:lpstr>
      <vt:lpstr>Cross-Linguistic Subjects</vt:lpstr>
      <vt:lpstr>Cross-Linguistic Subjects Cont.</vt:lpstr>
      <vt:lpstr>Different Ways to Express the Subject</vt:lpstr>
      <vt:lpstr>Subject Differentiation</vt:lpstr>
      <vt:lpstr>Subject Differentiation Cont.</vt:lpstr>
      <vt:lpstr>Subject Differentiation Cont.</vt:lpstr>
      <vt:lpstr>The Ergative Subject - Basque</vt:lpstr>
      <vt:lpstr>The Ergative Case</vt:lpstr>
      <vt:lpstr>The Object</vt:lpstr>
      <vt:lpstr>The Object Cont.</vt:lpstr>
      <vt:lpstr>The Cross-Linguistic Object</vt:lpstr>
      <vt:lpstr>The Nom – Acc Object</vt:lpstr>
      <vt:lpstr>The Erg – Abs Object</vt:lpstr>
      <vt:lpstr>The Erg –Abs Object Cont.</vt:lpstr>
      <vt:lpstr>Exercises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Syntax: Grammatical Categories</dc:title>
  <dc:creator>Nathaniel Torres</dc:creator>
  <cp:lastModifiedBy>Nathaniel Torres</cp:lastModifiedBy>
  <cp:revision>10</cp:revision>
  <dcterms:created xsi:type="dcterms:W3CDTF">2023-11-12T19:09:43Z</dcterms:created>
  <dcterms:modified xsi:type="dcterms:W3CDTF">2023-11-14T18:24:43Z</dcterms:modified>
</cp:coreProperties>
</file>