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316" r:id="rId13"/>
    <p:sldId id="317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6" r:id="rId24"/>
    <p:sldId id="305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>
        <p:scale>
          <a:sx n="90" d="100"/>
          <a:sy n="90" d="100"/>
        </p:scale>
        <p:origin x="-78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3BC411-9D5B-4050-AE2F-5E36AF0999E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A30A93-9CA3-40BD-97CE-A291CF6C05B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263175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6317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63177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0DA6137-8288-4807-9731-0BE7AC80F7E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658D7-CADC-4B80-BFD5-57DC163B88A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959F0-0749-40F3-BA6B-87C298E4D2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CD5D1-6A36-46B4-9DE2-CB06F8272A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FE53B-4370-44D8-A3E4-A21E59165A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E81B4-8347-4B8A-AD02-FB132AC2E22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0C955-8958-43BC-9383-F343E83EC2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4C3B3-B2EF-4D1C-BB21-0F77E564E00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C193D-398A-48D9-8074-EFB9E283063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3447E-A455-462A-A017-6933FA184E1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B0987-728A-4C4E-BE7F-0BAFED0AB9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E44FFC8-7615-46A7-B712-F44A5718C0B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History of </a:t>
            </a:r>
            <a:br>
              <a:rPr lang="en-GB" dirty="0" smtClean="0"/>
            </a:br>
            <a:r>
              <a:rPr lang="en-GB" dirty="0" smtClean="0"/>
              <a:t>Phrase Structure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Linguistic Theories</a:t>
            </a:r>
          </a:p>
          <a:p>
            <a:r>
              <a:rPr lang="en-GB" dirty="0" smtClean="0"/>
              <a:t>Mark Newson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did these ideas come from?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Chomsky 1956 </a:t>
            </a:r>
            <a:r>
              <a:rPr lang="en-GB" i="1" dirty="0" smtClean="0"/>
              <a:t>Syntactic Structures</a:t>
            </a:r>
          </a:p>
          <a:p>
            <a:pPr lvl="1"/>
            <a:r>
              <a:rPr lang="en-GB" dirty="0" smtClean="0"/>
              <a:t>Invented Phrase Structure Rules and tree diagrams.</a:t>
            </a:r>
          </a:p>
          <a:p>
            <a:pPr lvl="1"/>
            <a:r>
              <a:rPr lang="en-GB" dirty="0" smtClean="0"/>
              <a:t>Formal representation of ideas he was arguing against.</a:t>
            </a:r>
          </a:p>
          <a:p>
            <a:pPr lvl="1"/>
            <a:r>
              <a:rPr lang="en-GB" dirty="0" smtClean="0"/>
              <a:t>These ideas had not been formalised and so were not particularly precise:</a:t>
            </a:r>
          </a:p>
          <a:p>
            <a:pPr lvl="2"/>
            <a:r>
              <a:rPr lang="en-GB" dirty="0" smtClean="0"/>
              <a:t>and therefore couldn’t easily be argued against.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Chomsky’s argument: there is more than phrase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5313784" cy="4530725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Discontinuous constituents:</a:t>
            </a:r>
          </a:p>
          <a:p>
            <a:pPr lvl="1"/>
            <a:r>
              <a:rPr lang="en-GB" dirty="0" smtClean="0"/>
              <a:t>That, I like!</a:t>
            </a:r>
          </a:p>
          <a:p>
            <a:r>
              <a:rPr lang="en-GB" dirty="0" smtClean="0"/>
              <a:t>S </a:t>
            </a:r>
            <a:r>
              <a:rPr lang="en-GB" dirty="0" smtClean="0">
                <a:sym typeface="Wingdings" pitchFamily="2" charset="2"/>
              </a:rPr>
              <a:t> NP VP</a:t>
            </a:r>
          </a:p>
          <a:p>
            <a:r>
              <a:rPr lang="en-GB" dirty="0" smtClean="0">
                <a:sym typeface="Wingdings" pitchFamily="2" charset="2"/>
              </a:rPr>
              <a:t>VP  V NP</a:t>
            </a:r>
          </a:p>
          <a:p>
            <a:r>
              <a:rPr lang="en-GB" dirty="0" smtClean="0">
                <a:sym typeface="Wingdings" pitchFamily="2" charset="2"/>
              </a:rPr>
              <a:t>NP  Pron</a:t>
            </a:r>
          </a:p>
          <a:p>
            <a:pPr lvl="1"/>
            <a:r>
              <a:rPr lang="en-GB" dirty="0" smtClean="0"/>
              <a:t>These rule produce this structure.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GB" dirty="0" smtClean="0"/>
              <a:t> 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GB" dirty="0" smtClean="0"/>
              <a:t> 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700808"/>
            <a:ext cx="23241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Chomsky’s argument: there is more than phrase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5313784" cy="4530725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Discontinuous constituents:</a:t>
            </a:r>
          </a:p>
          <a:p>
            <a:pPr lvl="1"/>
            <a:r>
              <a:rPr lang="en-GB" dirty="0" smtClean="0"/>
              <a:t>That, I like!</a:t>
            </a:r>
          </a:p>
          <a:p>
            <a:r>
              <a:rPr lang="en-GB" dirty="0" smtClean="0"/>
              <a:t>S </a:t>
            </a:r>
            <a:r>
              <a:rPr lang="en-GB" dirty="0" smtClean="0">
                <a:sym typeface="Wingdings" pitchFamily="2" charset="2"/>
              </a:rPr>
              <a:t> NP VP</a:t>
            </a:r>
          </a:p>
          <a:p>
            <a:r>
              <a:rPr lang="en-GB" dirty="0" smtClean="0">
                <a:sym typeface="Wingdings" pitchFamily="2" charset="2"/>
              </a:rPr>
              <a:t>VP  V NP</a:t>
            </a:r>
          </a:p>
          <a:p>
            <a:r>
              <a:rPr lang="en-GB" dirty="0" smtClean="0">
                <a:sym typeface="Wingdings" pitchFamily="2" charset="2"/>
              </a:rPr>
              <a:t>NP  Pron</a:t>
            </a:r>
          </a:p>
          <a:p>
            <a:pPr lvl="1"/>
            <a:r>
              <a:rPr lang="en-GB" dirty="0" smtClean="0"/>
              <a:t>These rule produce this structure.</a:t>
            </a:r>
          </a:p>
          <a:p>
            <a:pPr lvl="1"/>
            <a:r>
              <a:rPr lang="en-GB" dirty="0" smtClean="0"/>
              <a:t>Other rules could produce this structure –</a:t>
            </a:r>
          </a:p>
          <a:p>
            <a:pPr lvl="2"/>
            <a:r>
              <a:rPr lang="en-GB" dirty="0" smtClean="0"/>
              <a:t>But where is the object?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GB" dirty="0" smtClean="0"/>
              <a:t>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9031" y="1700808"/>
            <a:ext cx="225742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Chomsky’s argument: there is more than phrase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5313784" cy="4530725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Discontinuous constituents:</a:t>
            </a:r>
          </a:p>
          <a:p>
            <a:pPr lvl="1"/>
            <a:r>
              <a:rPr lang="en-GB" dirty="0" smtClean="0"/>
              <a:t>That, I like!</a:t>
            </a:r>
          </a:p>
          <a:p>
            <a:r>
              <a:rPr lang="en-GB" dirty="0" smtClean="0"/>
              <a:t>S </a:t>
            </a:r>
            <a:r>
              <a:rPr lang="en-GB" dirty="0" smtClean="0">
                <a:sym typeface="Wingdings" pitchFamily="2" charset="2"/>
              </a:rPr>
              <a:t> NP VP</a:t>
            </a:r>
          </a:p>
          <a:p>
            <a:r>
              <a:rPr lang="en-GB" dirty="0" smtClean="0">
                <a:sym typeface="Wingdings" pitchFamily="2" charset="2"/>
              </a:rPr>
              <a:t>VP  V NP</a:t>
            </a:r>
          </a:p>
          <a:p>
            <a:r>
              <a:rPr lang="en-GB" dirty="0" smtClean="0">
                <a:sym typeface="Wingdings" pitchFamily="2" charset="2"/>
              </a:rPr>
              <a:t>NP  Pron</a:t>
            </a:r>
          </a:p>
          <a:p>
            <a:pPr lvl="1"/>
            <a:r>
              <a:rPr lang="en-GB" dirty="0" smtClean="0"/>
              <a:t>These rule produce this structure.</a:t>
            </a:r>
          </a:p>
          <a:p>
            <a:pPr lvl="1"/>
            <a:r>
              <a:rPr lang="en-GB" dirty="0" smtClean="0"/>
              <a:t>Other rules could produce this structure –</a:t>
            </a:r>
          </a:p>
          <a:p>
            <a:pPr lvl="2"/>
            <a:r>
              <a:rPr lang="en-GB" dirty="0" smtClean="0"/>
              <a:t>But where is the object?</a:t>
            </a:r>
          </a:p>
          <a:p>
            <a:pPr lvl="1"/>
            <a:r>
              <a:rPr lang="en-GB" dirty="0" smtClean="0"/>
              <a:t>Phrase Structure Rules cannot produce trees with crossing branches.</a:t>
            </a:r>
            <a:endParaRPr lang="en-GB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2381" y="1700808"/>
            <a:ext cx="212407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slight deception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Chomsky argues against Phrase Structure Rules,</a:t>
            </a:r>
          </a:p>
          <a:p>
            <a:r>
              <a:rPr lang="en-GB" dirty="0" smtClean="0"/>
              <a:t>Which he made up!</a:t>
            </a:r>
          </a:p>
          <a:p>
            <a:pPr lvl="1"/>
            <a:r>
              <a:rPr lang="en-GB" dirty="0" smtClean="0"/>
              <a:t>As a representation of what went before.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 went before?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Later American Structuralism:</a:t>
            </a:r>
          </a:p>
          <a:p>
            <a:pPr lvl="1"/>
            <a:r>
              <a:rPr lang="en-GB" dirty="0" smtClean="0"/>
              <a:t>(</a:t>
            </a:r>
            <a:r>
              <a:rPr lang="en-GB" dirty="0" err="1" smtClean="0"/>
              <a:t>Hockett</a:t>
            </a:r>
            <a:r>
              <a:rPr lang="en-GB" dirty="0" smtClean="0"/>
              <a:t>, Harris – Chomsky’s teacher)</a:t>
            </a:r>
          </a:p>
          <a:p>
            <a:r>
              <a:rPr lang="en-GB" dirty="0" err="1" smtClean="0"/>
              <a:t>Hockett</a:t>
            </a:r>
            <a:r>
              <a:rPr lang="en-GB" dirty="0" smtClean="0"/>
              <a:t> developed Immediate Constituent Analysis:</a:t>
            </a:r>
          </a:p>
          <a:p>
            <a:pPr lvl="1"/>
            <a:r>
              <a:rPr lang="en-GB" dirty="0" smtClean="0"/>
              <a:t>The idea that larger units in a sentence are broken down into successively smaller units.</a:t>
            </a:r>
          </a:p>
          <a:p>
            <a:r>
              <a:rPr lang="en-GB" dirty="0" err="1" smtClean="0"/>
              <a:t>Hockett</a:t>
            </a:r>
            <a:r>
              <a:rPr lang="en-GB" dirty="0" smtClean="0"/>
              <a:t> did not develop rules for this idea (no formalism).</a:t>
            </a:r>
          </a:p>
          <a:p>
            <a:r>
              <a:rPr lang="en-GB" dirty="0" smtClean="0"/>
              <a:t>He did invent a representation: Chinese Boxes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Boxes</a:t>
            </a:r>
            <a:endParaRPr lang="en-GB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628800"/>
            <a:ext cx="623887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293096"/>
            <a:ext cx="61817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699792" y="371703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Discontinuous constituents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203848" y="5485333"/>
            <a:ext cx="2952328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Chomsky’s point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Because there are no rules, you can do anything with Immediate Constituent Analysis.</a:t>
            </a:r>
          </a:p>
          <a:p>
            <a:r>
              <a:rPr lang="en-GB" dirty="0" smtClean="0"/>
              <a:t>American Structuralism was not much concerned with explanation.</a:t>
            </a:r>
          </a:p>
          <a:p>
            <a:r>
              <a:rPr lang="en-GB" dirty="0" smtClean="0"/>
              <a:t>It wanted to describe linguistic phenomena:</a:t>
            </a:r>
          </a:p>
          <a:p>
            <a:pPr lvl="1"/>
            <a:r>
              <a:rPr lang="en-GB" dirty="0" smtClean="0"/>
              <a:t>How we described it was unimportant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did Immediate Constituent Analysis come from?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Bloomfield (founder of American Structuralism):</a:t>
            </a:r>
          </a:p>
          <a:p>
            <a:pPr lvl="1"/>
            <a:r>
              <a:rPr lang="en-GB" dirty="0" smtClean="0"/>
              <a:t>1933 </a:t>
            </a:r>
            <a:r>
              <a:rPr lang="en-GB" i="1" dirty="0" smtClean="0"/>
              <a:t>Language</a:t>
            </a:r>
            <a:endParaRPr lang="en-GB" dirty="0" smtClean="0"/>
          </a:p>
          <a:p>
            <a:pPr lvl="2"/>
            <a:r>
              <a:rPr lang="en-GB" dirty="0" smtClean="0"/>
              <a:t>Contained a chapter on syntax describing phrases.</a:t>
            </a:r>
          </a:p>
          <a:p>
            <a:pPr lvl="1"/>
            <a:r>
              <a:rPr lang="en-GB" dirty="0" smtClean="0"/>
              <a:t>This was a rewrite of a book </a:t>
            </a:r>
            <a:r>
              <a:rPr lang="en-GB" i="1" dirty="0" smtClean="0"/>
              <a:t>An Introduction to the Study of Language </a:t>
            </a:r>
            <a:r>
              <a:rPr lang="en-GB" dirty="0" smtClean="0"/>
              <a:t>(1914)</a:t>
            </a:r>
          </a:p>
          <a:p>
            <a:pPr lvl="2"/>
            <a:r>
              <a:rPr lang="en-GB" dirty="0" smtClean="0"/>
              <a:t>Contained the word ‘phrase’ twice – both referring to the notion of an idiom.</a:t>
            </a:r>
          </a:p>
          <a:p>
            <a:r>
              <a:rPr lang="en-GB" dirty="0" smtClean="0"/>
              <a:t>Conclusion:</a:t>
            </a:r>
          </a:p>
          <a:p>
            <a:pPr lvl="1"/>
            <a:r>
              <a:rPr lang="en-GB" dirty="0" smtClean="0"/>
              <a:t>Bloomfield invented the notion of a ‘phrase’ sometime in the 1920s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Bloomfield’s notion of a phrase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His discussion of phrases in </a:t>
            </a:r>
            <a:r>
              <a:rPr lang="en-GB" i="1" dirty="0" smtClean="0"/>
              <a:t>Language</a:t>
            </a:r>
            <a:r>
              <a:rPr lang="en-GB" dirty="0" smtClean="0"/>
              <a:t> is not particularly detailed.</a:t>
            </a:r>
          </a:p>
          <a:p>
            <a:r>
              <a:rPr lang="en-GB" dirty="0" smtClean="0"/>
              <a:t>Phrases based on distributional evidence:</a:t>
            </a:r>
          </a:p>
          <a:p>
            <a:pPr lvl="1"/>
            <a:r>
              <a:rPr lang="en-GB" dirty="0" smtClean="0"/>
              <a:t>I’m sorry for </a:t>
            </a:r>
            <a:r>
              <a:rPr lang="en-GB" dirty="0" smtClean="0">
                <a:solidFill>
                  <a:srgbClr val="C00000"/>
                </a:solidFill>
              </a:rPr>
              <a:t>poor John</a:t>
            </a:r>
          </a:p>
          <a:p>
            <a:pPr lvl="1"/>
            <a:r>
              <a:rPr lang="en-GB" dirty="0" smtClean="0">
                <a:solidFill>
                  <a:srgbClr val="C00000"/>
                </a:solidFill>
              </a:rPr>
              <a:t>Poor John </a:t>
            </a:r>
            <a:r>
              <a:rPr lang="en-GB" dirty="0" smtClean="0"/>
              <a:t>has to leave</a:t>
            </a:r>
          </a:p>
          <a:p>
            <a:pPr lvl="1"/>
            <a:r>
              <a:rPr lang="en-GB" dirty="0" smtClean="0"/>
              <a:t>Unlucky though </a:t>
            </a:r>
            <a:r>
              <a:rPr lang="en-GB" dirty="0" smtClean="0">
                <a:solidFill>
                  <a:srgbClr val="C00000"/>
                </a:solidFill>
              </a:rPr>
              <a:t>poor John </a:t>
            </a:r>
            <a:r>
              <a:rPr lang="en-GB" dirty="0" smtClean="0"/>
              <a:t>is, I admire him</a:t>
            </a:r>
          </a:p>
          <a:p>
            <a:r>
              <a:rPr lang="en-GB" dirty="0" smtClean="0"/>
              <a:t>‘Head’ also defined in terms of distribution</a:t>
            </a:r>
          </a:p>
          <a:p>
            <a:pPr lvl="1"/>
            <a:r>
              <a:rPr lang="en-GB" dirty="0" smtClean="0"/>
              <a:t>The head of a phrase is that word in it which has the same distribution as the phrase.</a:t>
            </a:r>
          </a:p>
          <a:p>
            <a:pPr lvl="2"/>
            <a:r>
              <a:rPr lang="en-GB" dirty="0" smtClean="0"/>
              <a:t>So ‘John’ is the head of ‘poor John’</a:t>
            </a:r>
          </a:p>
          <a:p>
            <a:pPr lvl="2"/>
            <a:r>
              <a:rPr lang="en-GB" dirty="0" smtClean="0"/>
              <a:t>But ‘to’ is not the head of ‘to London’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Ideas on Phrase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6177880" cy="4530725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All Phrases look like this:</a:t>
            </a:r>
          </a:p>
          <a:p>
            <a:pPr lvl="1"/>
            <a:r>
              <a:rPr lang="en-GB" dirty="0" smtClean="0"/>
              <a:t>Every phrase contains a word which determines the category of the phrase (= Head);</a:t>
            </a:r>
          </a:p>
          <a:p>
            <a:pPr lvl="1"/>
            <a:r>
              <a:rPr lang="en-GB" dirty="0" smtClean="0"/>
              <a:t>Every phrase has a potential position for another phrase directly associated with the head (= Complement);</a:t>
            </a:r>
          </a:p>
          <a:p>
            <a:pPr lvl="1"/>
            <a:r>
              <a:rPr lang="en-GB" dirty="0" smtClean="0"/>
              <a:t>Every phrase has a second potential position for another phrase more indirectly connected to the head (= Specifier).</a:t>
            </a:r>
          </a:p>
          <a:p>
            <a:pPr lvl="1"/>
            <a:r>
              <a:rPr lang="en-GB" dirty="0" smtClean="0"/>
              <a:t>This is called Generalised X-bar theory.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628800"/>
            <a:ext cx="18859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7452320" y="2996952"/>
            <a:ext cx="720080" cy="72008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8316416" y="2996952"/>
            <a:ext cx="720080" cy="72008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7020272" y="2276872"/>
            <a:ext cx="720080" cy="72008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5" grpId="1" animBg="1"/>
      <p:bldP spid="6" grpId="0" animBg="1"/>
      <p:bldP spid="6" grpId="1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did Bloomfield’s notion of a phrase come from?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Bloomfield was trained as a linguist in America.</a:t>
            </a:r>
          </a:p>
          <a:p>
            <a:pPr lvl="1"/>
            <a:r>
              <a:rPr lang="en-GB" dirty="0" smtClean="0"/>
              <a:t>Boas was the main influence at the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Franz Boas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German philologist and anthropologist.</a:t>
            </a:r>
          </a:p>
          <a:p>
            <a:r>
              <a:rPr lang="en-GB" dirty="0" smtClean="0"/>
              <a:t>Worked in America on Amerindian languages and culture.</a:t>
            </a:r>
          </a:p>
          <a:p>
            <a:r>
              <a:rPr lang="en-GB" dirty="0" smtClean="0"/>
              <a:t>Proponent of </a:t>
            </a:r>
            <a:r>
              <a:rPr lang="en-GB" i="1" dirty="0" smtClean="0"/>
              <a:t>Linguistic Relativity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Language systems can only be understood in terms of their own principles – can’t generalise from one language to another.</a:t>
            </a:r>
          </a:p>
          <a:p>
            <a:r>
              <a:rPr lang="en-GB" dirty="0" smtClean="0"/>
              <a:t>Urgent need to collect data </a:t>
            </a:r>
            <a:r>
              <a:rPr lang="en-GB" dirty="0" smtClean="0">
                <a:sym typeface="Wingdings" pitchFamily="2" charset="2"/>
              </a:rPr>
              <a:t>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Development of field methods = </a:t>
            </a:r>
            <a:r>
              <a:rPr lang="en-GB" i="1" dirty="0" smtClean="0">
                <a:sym typeface="Wingdings" pitchFamily="2" charset="2"/>
              </a:rPr>
              <a:t>discovery procedures</a:t>
            </a:r>
            <a:r>
              <a:rPr lang="en-GB" dirty="0" smtClean="0">
                <a:sym typeface="Wingdings" pitchFamily="2" charset="2"/>
              </a:rPr>
              <a:t>:</a:t>
            </a:r>
            <a:endParaRPr lang="en-GB" i="1" dirty="0" smtClean="0">
              <a:sym typeface="Wingdings" pitchFamily="2" charset="2"/>
            </a:endParaRPr>
          </a:p>
          <a:p>
            <a:pPr lvl="1"/>
            <a:r>
              <a:rPr lang="en-GB" dirty="0" smtClean="0"/>
              <a:t>A set of tests for discovering linguistic units (phonemes, morphemes, etc. – </a:t>
            </a:r>
            <a:r>
              <a:rPr lang="en-GB" cap="small" dirty="0" smtClean="0">
                <a:solidFill>
                  <a:srgbClr val="C00000"/>
                </a:solidFill>
              </a:rPr>
              <a:t>not phrases</a:t>
            </a:r>
            <a:r>
              <a:rPr lang="en-GB" dirty="0" smtClean="0"/>
              <a:t>) mainly based on the notion of distribution.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did Bloomfield’s notion of a phrase come from?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Bloomfield was trained as a linguist in America.</a:t>
            </a:r>
          </a:p>
          <a:p>
            <a:pPr lvl="1"/>
            <a:r>
              <a:rPr lang="en-GB" dirty="0" smtClean="0"/>
              <a:t>Boas was the main influence at the time</a:t>
            </a:r>
          </a:p>
          <a:p>
            <a:r>
              <a:rPr lang="en-GB" dirty="0" smtClean="0"/>
              <a:t>Bloomfield studied in Europe (1913-14)</a:t>
            </a:r>
          </a:p>
          <a:p>
            <a:pPr lvl="1"/>
            <a:r>
              <a:rPr lang="en-GB" dirty="0" smtClean="0"/>
              <a:t>Impressed by Wundt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Wilhelm Wundt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German psychologist</a:t>
            </a:r>
          </a:p>
          <a:p>
            <a:pPr lvl="1"/>
            <a:r>
              <a:rPr lang="en-GB" dirty="0" smtClean="0"/>
              <a:t>Father of experimental psychology.</a:t>
            </a:r>
          </a:p>
          <a:p>
            <a:pPr lvl="1"/>
            <a:r>
              <a:rPr lang="en-GB" dirty="0" smtClean="0"/>
              <a:t>Wanted to make psychology scientific (experiment based)</a:t>
            </a:r>
          </a:p>
          <a:p>
            <a:pPr lvl="1"/>
            <a:r>
              <a:rPr lang="en-GB" dirty="0" smtClean="0"/>
              <a:t>Thought subjects could be trained to self reflect on mental processes</a:t>
            </a:r>
          </a:p>
          <a:p>
            <a:pPr lvl="1"/>
            <a:r>
              <a:rPr lang="en-GB" dirty="0" smtClean="0"/>
              <a:t>Became discredited in America during the rise of Behaviourism.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did Bloomfield’s notion of a phrase come from?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Bloomfield was trained as a linguist in America.</a:t>
            </a:r>
          </a:p>
          <a:p>
            <a:pPr lvl="1"/>
            <a:r>
              <a:rPr lang="en-GB" dirty="0" smtClean="0"/>
              <a:t>Boas was the main influence at the time</a:t>
            </a:r>
          </a:p>
          <a:p>
            <a:r>
              <a:rPr lang="en-GB" dirty="0" smtClean="0"/>
              <a:t>Bloomfield studied in Europe (1913-14)</a:t>
            </a:r>
          </a:p>
          <a:p>
            <a:pPr lvl="1"/>
            <a:r>
              <a:rPr lang="en-GB" dirty="0" smtClean="0"/>
              <a:t>Impressed by Wilhelm Wundt </a:t>
            </a:r>
          </a:p>
          <a:p>
            <a:pPr lvl="1"/>
            <a:r>
              <a:rPr lang="en-GB" dirty="0" smtClean="0"/>
              <a:t>Bloomfield wanted to make linguistics scientific.</a:t>
            </a:r>
          </a:p>
          <a:p>
            <a:r>
              <a:rPr lang="en-GB" dirty="0" smtClean="0"/>
              <a:t>Switched to Behaviourism after fall of Wundt</a:t>
            </a:r>
          </a:p>
          <a:p>
            <a:pPr lvl="2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Behaviourism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Extreme version of empiricism (</a:t>
            </a:r>
            <a:r>
              <a:rPr lang="en-GB" dirty="0" err="1" smtClean="0"/>
              <a:t>operationalism</a:t>
            </a:r>
            <a:r>
              <a:rPr lang="en-GB" dirty="0" smtClean="0"/>
              <a:t>):</a:t>
            </a:r>
          </a:p>
          <a:p>
            <a:pPr lvl="1"/>
            <a:r>
              <a:rPr lang="en-GB" dirty="0" smtClean="0"/>
              <a:t>Only allows ideas based on direct observation.</a:t>
            </a:r>
          </a:p>
          <a:p>
            <a:pPr lvl="1"/>
            <a:r>
              <a:rPr lang="en-GB" dirty="0" smtClean="0"/>
              <a:t>Therefore the mind does not exist.</a:t>
            </a:r>
          </a:p>
          <a:p>
            <a:pPr lvl="1"/>
            <a:r>
              <a:rPr lang="en-GB" dirty="0" smtClean="0"/>
              <a:t>There are stimuli (the observable environment) and responses (visible behaviour).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Bloomfield’s linguistic behaviourism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Only things which are linked to directly observable phenomena can be entertained.</a:t>
            </a:r>
          </a:p>
          <a:p>
            <a:pPr lvl="1"/>
            <a:r>
              <a:rPr lang="en-GB" dirty="0" smtClean="0"/>
              <a:t>Phones are directly observable.</a:t>
            </a:r>
          </a:p>
          <a:p>
            <a:r>
              <a:rPr lang="en-GB" dirty="0" smtClean="0"/>
              <a:t>‘Linking’ comes through discovery procedures (mainly distributional tests)</a:t>
            </a:r>
          </a:p>
          <a:p>
            <a:pPr lvl="1"/>
            <a:r>
              <a:rPr lang="en-GB" dirty="0" smtClean="0"/>
              <a:t>We can discover phonemes by directly examining the distributional behaviour of phones</a:t>
            </a:r>
          </a:p>
          <a:p>
            <a:pPr lvl="1"/>
            <a:r>
              <a:rPr lang="en-GB" dirty="0" smtClean="0"/>
              <a:t>We can discover morphemes by examining the distributional behaviour of phonemes</a:t>
            </a:r>
          </a:p>
          <a:p>
            <a:pPr lvl="1"/>
            <a:r>
              <a:rPr lang="en-GB" dirty="0" smtClean="0"/>
              <a:t>Etc.</a:t>
            </a:r>
          </a:p>
          <a:p>
            <a:r>
              <a:rPr lang="en-GB" dirty="0" smtClean="0"/>
              <a:t>All this sets up the conditions for the discovery of the phrase:</a:t>
            </a:r>
          </a:p>
          <a:p>
            <a:pPr lvl="1"/>
            <a:r>
              <a:rPr lang="en-GB" dirty="0" smtClean="0"/>
              <a:t>Phrases can be observed by examining the distributional behaviour of groups of words.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the phrase wasn’t discovered earlier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Language has been studied for more than 2500 years.</a:t>
            </a:r>
          </a:p>
          <a:p>
            <a:pPr lvl="1"/>
            <a:r>
              <a:rPr lang="en-GB" dirty="0" smtClean="0"/>
              <a:t>Indian linguistics (before the middle of 1</a:t>
            </a:r>
            <a:r>
              <a:rPr lang="en-GB" baseline="30000" dirty="0" smtClean="0"/>
              <a:t>st</a:t>
            </a:r>
            <a:r>
              <a:rPr lang="en-GB" dirty="0" smtClean="0"/>
              <a:t> millennium BCE)</a:t>
            </a:r>
          </a:p>
          <a:p>
            <a:pPr lvl="1"/>
            <a:r>
              <a:rPr lang="en-GB" dirty="0" smtClean="0"/>
              <a:t>Greek linguistics</a:t>
            </a:r>
          </a:p>
          <a:p>
            <a:pPr lvl="1"/>
            <a:r>
              <a:rPr lang="en-GB" dirty="0" smtClean="0"/>
              <a:t>Latin linguistics</a:t>
            </a:r>
          </a:p>
          <a:p>
            <a:pPr lvl="1"/>
            <a:r>
              <a:rPr lang="en-GB" dirty="0" smtClean="0"/>
              <a:t>European linguistics</a:t>
            </a:r>
          </a:p>
          <a:p>
            <a:pPr lvl="2"/>
            <a:r>
              <a:rPr lang="en-GB" dirty="0" smtClean="0"/>
              <a:t>Middle Ages</a:t>
            </a:r>
          </a:p>
          <a:p>
            <a:pPr lvl="2"/>
            <a:r>
              <a:rPr lang="en-GB" dirty="0" smtClean="0"/>
              <a:t>Comparative </a:t>
            </a:r>
            <a:r>
              <a:rPr lang="en-GB" dirty="0" err="1" smtClean="0"/>
              <a:t>Lingustics</a:t>
            </a:r>
            <a:endParaRPr lang="en-GB" dirty="0" smtClean="0"/>
          </a:p>
          <a:p>
            <a:pPr lvl="2"/>
            <a:r>
              <a:rPr lang="en-GB" dirty="0" smtClean="0"/>
              <a:t>Structuralism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Indian schools of linguistics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Most well known work is </a:t>
            </a:r>
            <a:r>
              <a:rPr lang="en-GB" dirty="0" err="1" smtClean="0"/>
              <a:t>Pãnini’s</a:t>
            </a:r>
            <a:r>
              <a:rPr lang="en-GB" dirty="0" smtClean="0"/>
              <a:t> grammar (written sometime between 500 and 300 BCE).</a:t>
            </a:r>
          </a:p>
          <a:p>
            <a:r>
              <a:rPr lang="en-GB" dirty="0" smtClean="0"/>
              <a:t>Was concerned with preserving the Vedic scripts (Sanskrit), used only in religious context.</a:t>
            </a:r>
          </a:p>
          <a:p>
            <a:pPr lvl="1"/>
            <a:r>
              <a:rPr lang="en-GB" dirty="0" smtClean="0"/>
              <a:t>Very limited aims, no comparison with other languages</a:t>
            </a:r>
          </a:p>
          <a:p>
            <a:r>
              <a:rPr lang="en-GB" dirty="0" smtClean="0"/>
              <a:t>Sanskrit was a highly inflecting, fairly free word order language</a:t>
            </a:r>
          </a:p>
          <a:p>
            <a:pPr lvl="1"/>
            <a:r>
              <a:rPr lang="en-GB" dirty="0" smtClean="0"/>
              <a:t>So concentration was on studying phonology, morphology and meaning, rather than syntax.</a:t>
            </a:r>
          </a:p>
          <a:p>
            <a:r>
              <a:rPr lang="en-GB" dirty="0" smtClean="0"/>
              <a:t>Highly unlikely to have developed a notion of phrase.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Greek Linguistics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Classical scholars (Socrates, Plato and Aristotle) – middle of 1</a:t>
            </a:r>
            <a:r>
              <a:rPr lang="en-GB" baseline="30000" dirty="0" smtClean="0"/>
              <a:t>st</a:t>
            </a:r>
            <a:r>
              <a:rPr lang="en-GB" dirty="0" smtClean="0"/>
              <a:t> millennium BCE</a:t>
            </a:r>
          </a:p>
          <a:p>
            <a:pPr lvl="1"/>
            <a:r>
              <a:rPr lang="en-GB" dirty="0" smtClean="0"/>
              <a:t>Mainly interested in philosophy</a:t>
            </a:r>
          </a:p>
          <a:p>
            <a:pPr lvl="1"/>
            <a:r>
              <a:rPr lang="en-GB" dirty="0" smtClean="0"/>
              <a:t>Interest in language extended only as far as it impinged on philosophical questions</a:t>
            </a:r>
          </a:p>
          <a:p>
            <a:r>
              <a:rPr lang="en-GB" dirty="0" smtClean="0"/>
              <a:t>Stoics – first real linguistic studies</a:t>
            </a:r>
          </a:p>
          <a:p>
            <a:pPr lvl="1"/>
            <a:r>
              <a:rPr lang="en-GB" dirty="0" err="1" smtClean="0"/>
              <a:t>Thrax</a:t>
            </a:r>
            <a:r>
              <a:rPr lang="en-GB" dirty="0" smtClean="0"/>
              <a:t> (about 100 BCE)</a:t>
            </a:r>
          </a:p>
          <a:p>
            <a:pPr lvl="1"/>
            <a:r>
              <a:rPr lang="en-GB" dirty="0" smtClean="0"/>
              <a:t>Only studied Greek</a:t>
            </a:r>
          </a:p>
          <a:p>
            <a:pPr lvl="1"/>
            <a:r>
              <a:rPr lang="en-GB" dirty="0" smtClean="0"/>
              <a:t>No mention of syntax in </a:t>
            </a:r>
            <a:r>
              <a:rPr lang="en-GB" dirty="0" err="1" smtClean="0"/>
              <a:t>Thrax’s</a:t>
            </a:r>
            <a:r>
              <a:rPr lang="en-GB" dirty="0" smtClean="0"/>
              <a:t> grammar</a:t>
            </a:r>
          </a:p>
          <a:p>
            <a:r>
              <a:rPr lang="en-GB" dirty="0" smtClean="0"/>
              <a:t>Ancient Greek, like Sanskrit was highly inflectional and had free word order</a:t>
            </a:r>
          </a:p>
          <a:p>
            <a:pPr lvl="1"/>
            <a:r>
              <a:rPr lang="en-GB" dirty="0" smtClean="0"/>
              <a:t>Not likely to find phrases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words are heads.</a:t>
            </a:r>
          </a:p>
          <a:p>
            <a:r>
              <a:rPr lang="en-GB" dirty="0" smtClean="0"/>
              <a:t>Every phrase has a head.</a:t>
            </a:r>
          </a:p>
          <a:p>
            <a:pPr lvl="1"/>
            <a:r>
              <a:rPr lang="en-GB" dirty="0" smtClean="0"/>
              <a:t>words and phrases are in a one to one correspondence.</a:t>
            </a:r>
          </a:p>
          <a:p>
            <a:r>
              <a:rPr lang="en-GB" dirty="0" smtClean="0"/>
              <a:t>Words have categories (nouns, adjectives, prepositions, etc.).</a:t>
            </a:r>
          </a:p>
          <a:p>
            <a:r>
              <a:rPr lang="en-GB" dirty="0" smtClean="0"/>
              <a:t>The category of the head is the category of the phrase (a noun </a:t>
            </a:r>
            <a:r>
              <a:rPr lang="en-GB" i="1" dirty="0" smtClean="0"/>
              <a:t>projects </a:t>
            </a:r>
            <a:r>
              <a:rPr lang="en-GB" dirty="0" smtClean="0"/>
              <a:t>an NP, an adjective an AP, etc.).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Latin Linguistics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Latin scholars superimposed Greek grammars onto Latin</a:t>
            </a:r>
          </a:p>
          <a:p>
            <a:pPr lvl="1"/>
            <a:r>
              <a:rPr lang="en-GB" dirty="0" smtClean="0"/>
              <a:t>Priscian grammar = </a:t>
            </a:r>
            <a:r>
              <a:rPr lang="en-GB" dirty="0" err="1" smtClean="0"/>
              <a:t>Thrax’s</a:t>
            </a:r>
            <a:r>
              <a:rPr lang="en-GB" dirty="0" smtClean="0"/>
              <a:t> grammar</a:t>
            </a:r>
          </a:p>
          <a:p>
            <a:pPr lvl="2"/>
            <a:r>
              <a:rPr lang="en-GB" dirty="0" smtClean="0"/>
              <a:t>Did introduce extra chapters on syntax (but misguided ideas about how the natural order of the world imposes order on language)</a:t>
            </a:r>
          </a:p>
          <a:p>
            <a:pPr lvl="1"/>
            <a:r>
              <a:rPr lang="en-GB" dirty="0" smtClean="0"/>
              <a:t>Latin also highly inflected and free word order.</a:t>
            </a:r>
          </a:p>
          <a:p>
            <a:r>
              <a:rPr lang="en-GB" dirty="0" smtClean="0"/>
              <a:t>Didn’t discover phrases.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European Linguistics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Scholasticism</a:t>
            </a:r>
            <a:endParaRPr lang="en-GB" dirty="0" smtClean="0"/>
          </a:p>
          <a:p>
            <a:pPr lvl="1"/>
            <a:r>
              <a:rPr lang="en-GB" dirty="0" smtClean="0"/>
              <a:t>Based on Christian principles</a:t>
            </a:r>
          </a:p>
          <a:p>
            <a:pPr lvl="1"/>
            <a:r>
              <a:rPr lang="en-GB" dirty="0" smtClean="0"/>
              <a:t>Rejected Greek studies as pagan</a:t>
            </a:r>
          </a:p>
          <a:p>
            <a:pPr lvl="1"/>
            <a:r>
              <a:rPr lang="en-GB" dirty="0" smtClean="0"/>
              <a:t>‘Linguistics’ concentrated on teaching Latin (lingua frank, language of Catholic church)</a:t>
            </a:r>
          </a:p>
          <a:p>
            <a:pPr lvl="2"/>
            <a:r>
              <a:rPr lang="en-GB" dirty="0" smtClean="0"/>
              <a:t>Relied on Priscian grammar (ironically)</a:t>
            </a:r>
          </a:p>
          <a:p>
            <a:r>
              <a:rPr lang="en-GB" dirty="0" smtClean="0"/>
              <a:t>Renaissance</a:t>
            </a:r>
          </a:p>
          <a:p>
            <a:pPr lvl="1"/>
            <a:r>
              <a:rPr lang="en-GB" dirty="0" smtClean="0"/>
              <a:t>Port Royal grammar</a:t>
            </a:r>
          </a:p>
          <a:p>
            <a:pPr lvl="2"/>
            <a:r>
              <a:rPr lang="en-GB" dirty="0" smtClean="0"/>
              <a:t>More theoretical</a:t>
            </a:r>
          </a:p>
          <a:p>
            <a:pPr lvl="2"/>
            <a:r>
              <a:rPr lang="en-GB" dirty="0" smtClean="0"/>
              <a:t>Interest in grammars of current languages</a:t>
            </a:r>
          </a:p>
          <a:p>
            <a:pPr lvl="2"/>
            <a:r>
              <a:rPr lang="en-GB" dirty="0" smtClean="0"/>
              <a:t>But didn’t stray too far from standard approach (concentration on phonology, morphology and meaning).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European Linguistics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Comparative Linguistics</a:t>
            </a:r>
          </a:p>
          <a:p>
            <a:pPr lvl="1"/>
            <a:r>
              <a:rPr lang="en-GB" dirty="0" smtClean="0"/>
              <a:t>Idea of language families</a:t>
            </a:r>
          </a:p>
          <a:p>
            <a:pPr lvl="1"/>
            <a:r>
              <a:rPr lang="en-GB" dirty="0" smtClean="0"/>
              <a:t>Mostly comparisons of word forms, nothing on syntax</a:t>
            </a:r>
          </a:p>
          <a:p>
            <a:r>
              <a:rPr lang="en-GB" dirty="0" smtClean="0"/>
              <a:t>European Structuralism</a:t>
            </a:r>
          </a:p>
          <a:p>
            <a:pPr lvl="1"/>
            <a:r>
              <a:rPr lang="en-GB" dirty="0" smtClean="0"/>
              <a:t>Ferdinand de Saussure (1857-1913)</a:t>
            </a:r>
          </a:p>
          <a:p>
            <a:pPr lvl="1"/>
            <a:r>
              <a:rPr lang="en-GB" dirty="0" smtClean="0"/>
              <a:t>Strangely enough, not concerned with ‘structure’ in syntax</a:t>
            </a:r>
          </a:p>
          <a:p>
            <a:pPr lvl="1"/>
            <a:r>
              <a:rPr lang="en-GB" dirty="0" smtClean="0"/>
              <a:t>Saw language as a ‘system’ which can only be understood within that system</a:t>
            </a:r>
          </a:p>
          <a:p>
            <a:pPr lvl="2"/>
            <a:r>
              <a:rPr lang="en-GB" dirty="0" smtClean="0"/>
              <a:t>The 9.30 to Paris</a:t>
            </a:r>
          </a:p>
          <a:p>
            <a:pPr lvl="3"/>
            <a:r>
              <a:rPr lang="en-GB" dirty="0" smtClean="0"/>
              <a:t>Not an actual train (could change from day to day)</a:t>
            </a:r>
          </a:p>
          <a:p>
            <a:pPr lvl="3"/>
            <a:r>
              <a:rPr lang="en-GB" dirty="0" smtClean="0"/>
              <a:t>Doesn’t necessarily leave at 9.30 (could be late)</a:t>
            </a:r>
          </a:p>
          <a:p>
            <a:pPr lvl="3"/>
            <a:r>
              <a:rPr lang="en-GB" dirty="0" smtClean="0"/>
              <a:t>Doesn’t necessarily go to Paris (might break down)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European Linguistics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conditions for none of these schools was right for the discovery of the phrase (despite studying a range of languages with more rigid syntactic structures).</a:t>
            </a:r>
          </a:p>
          <a:p>
            <a:pPr lvl="1"/>
            <a:r>
              <a:rPr lang="en-GB" dirty="0" smtClean="0"/>
              <a:t>No attention to syntactic phenomena</a:t>
            </a:r>
          </a:p>
          <a:p>
            <a:pPr lvl="1"/>
            <a:r>
              <a:rPr lang="en-GB" dirty="0" smtClean="0"/>
              <a:t>Concentration on words and their properties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heads a phrases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8"/>
            <a:ext cx="13430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772816"/>
            <a:ext cx="19431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772816"/>
            <a:ext cx="368617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did this view come from?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can trace the current view to the middle of the 1980s.</a:t>
            </a:r>
          </a:p>
          <a:p>
            <a:r>
              <a:rPr lang="en-GB" dirty="0" smtClean="0"/>
              <a:t>X-bar theory was generalised to apply to all words.</a:t>
            </a:r>
          </a:p>
          <a:p>
            <a:r>
              <a:rPr lang="en-GB" dirty="0" smtClean="0"/>
              <a:t>Previously X-bar theory only applied to N, V, A and P.</a:t>
            </a:r>
          </a:p>
          <a:p>
            <a:r>
              <a:rPr lang="en-GB" dirty="0" smtClean="0"/>
              <a:t>Words like determiners and inflections were not seen as heads.</a:t>
            </a:r>
          </a:p>
          <a:p>
            <a:r>
              <a:rPr lang="en-GB" dirty="0" smtClean="0"/>
              <a:t>Sentences were not seen as phrases.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pre-1980s phrases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00808"/>
            <a:ext cx="19716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844824"/>
            <a:ext cx="41719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did this view come from?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906072" cy="4530725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X-bar theory was invented by Chomsky (1970)</a:t>
            </a:r>
          </a:p>
          <a:p>
            <a:pPr lvl="1"/>
            <a:r>
              <a:rPr lang="en-GB" dirty="0" smtClean="0"/>
              <a:t>(his first version only concerned N, V and A)</a:t>
            </a:r>
          </a:p>
          <a:p>
            <a:r>
              <a:rPr lang="en-GB" dirty="0" smtClean="0"/>
              <a:t>It was proposed to account for similarities between different phrases:</a:t>
            </a:r>
          </a:p>
          <a:p>
            <a:pPr lvl="1">
              <a:buNone/>
            </a:pPr>
            <a:r>
              <a:rPr lang="en-GB" dirty="0" smtClean="0"/>
              <a:t>				</a:t>
            </a:r>
            <a:r>
              <a:rPr lang="en-GB" dirty="0" smtClean="0">
                <a:sym typeface="Wingdings" pitchFamily="2" charset="2"/>
              </a:rPr>
              <a:t>	   [</a:t>
            </a:r>
            <a:r>
              <a:rPr lang="en-GB" baseline="-25000" dirty="0" smtClean="0">
                <a:sym typeface="Wingdings" pitchFamily="2" charset="2"/>
              </a:rPr>
              <a:t>NP</a:t>
            </a:r>
            <a:r>
              <a:rPr lang="en-GB" dirty="0" smtClean="0">
                <a:sym typeface="Wingdings" pitchFamily="2" charset="2"/>
              </a:rPr>
              <a:t> observation of the rules]</a:t>
            </a:r>
          </a:p>
          <a:p>
            <a:pPr lvl="1">
              <a:buNone/>
            </a:pPr>
            <a:r>
              <a:rPr lang="en-GB" dirty="0" smtClean="0">
                <a:sym typeface="Wingdings" pitchFamily="2" charset="2"/>
              </a:rPr>
              <a:t>[</a:t>
            </a:r>
            <a:r>
              <a:rPr lang="en-GB" baseline="-25000" dirty="0" smtClean="0">
                <a:sym typeface="Wingdings" pitchFamily="2" charset="2"/>
              </a:rPr>
              <a:t>VP</a:t>
            </a:r>
            <a:r>
              <a:rPr lang="en-GB" dirty="0" smtClean="0">
                <a:sym typeface="Wingdings" pitchFamily="2" charset="2"/>
              </a:rPr>
              <a:t> observe the rules] </a:t>
            </a:r>
          </a:p>
          <a:p>
            <a:pPr lvl="1">
              <a:buNone/>
            </a:pPr>
            <a:r>
              <a:rPr lang="en-GB" dirty="0" smtClean="0">
                <a:sym typeface="Wingdings" pitchFamily="2" charset="2"/>
              </a:rPr>
              <a:t>					   [</a:t>
            </a:r>
            <a:r>
              <a:rPr lang="en-GB" baseline="-25000" dirty="0" smtClean="0">
                <a:sym typeface="Wingdings" pitchFamily="2" charset="2"/>
              </a:rPr>
              <a:t>AP</a:t>
            </a:r>
            <a:r>
              <a:rPr lang="en-GB" dirty="0" smtClean="0">
                <a:sym typeface="Wingdings" pitchFamily="2" charset="2"/>
              </a:rPr>
              <a:t> observant of the rules]</a:t>
            </a:r>
          </a:p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GB" sz="2800" dirty="0" smtClean="0">
                <a:ea typeface="+mn-ea"/>
                <a:cs typeface="+mn-cs"/>
                <a:sym typeface="Wingdings" pitchFamily="2" charset="2"/>
              </a:rPr>
              <a:t>In all of these phrases, the head (V in VP, N in NP, A in AP) is followed by its complement phrase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355976" y="3861048"/>
            <a:ext cx="504056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355976" y="4077072"/>
            <a:ext cx="504056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did this view come from?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906072" cy="4530725"/>
          </a:xfrm>
        </p:spPr>
        <p:txBody>
          <a:bodyPr>
            <a:normAutofit/>
          </a:bodyPr>
          <a:lstStyle/>
          <a:p>
            <a:r>
              <a:rPr lang="en-GB" dirty="0" smtClean="0">
                <a:sym typeface="Wingdings" pitchFamily="2" charset="2"/>
              </a:rPr>
              <a:t>It also imposed restrictions on phrases: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Previously there was no reason why a noun phrase should contain a noun, for example.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Some phrases had heads (endocentric).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Some didn’t (exocentric).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So there was no clear notion of what a head is.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Pre-1970 phrase structure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6120680" cy="4530725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Grammars were seen as a set of language and construction specific rules.</a:t>
            </a:r>
          </a:p>
          <a:p>
            <a:r>
              <a:rPr lang="en-GB" dirty="0" smtClean="0"/>
              <a:t>Some of these rules concerned phrase structure (Phrase Structure Rules).</a:t>
            </a:r>
          </a:p>
          <a:p>
            <a:pPr lvl="1"/>
            <a:r>
              <a:rPr lang="en-GB" dirty="0" smtClean="0"/>
              <a:t>NP </a:t>
            </a:r>
            <a:r>
              <a:rPr lang="en-GB" dirty="0" smtClean="0">
                <a:sym typeface="Wingdings" pitchFamily="2" charset="2"/>
              </a:rPr>
              <a:t> det N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VP  V NP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S  NP VP</a:t>
            </a:r>
          </a:p>
          <a:p>
            <a:r>
              <a:rPr lang="en-GB" dirty="0" smtClean="0">
                <a:sym typeface="Wingdings" pitchFamily="2" charset="2"/>
              </a:rPr>
              <a:t>These rules tell us how to construct phrases: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Draw the symbol on the left at the top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Draw branches down from this to each of the symbols of the right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Put words into the lowest nodes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380312" y="213285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NP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04248" y="299695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det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028384" y="299695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N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804248" y="378904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668344" y="3789040"/>
            <a:ext cx="1368152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2800" dirty="0" smtClean="0"/>
              <a:t>students</a:t>
            </a:r>
            <a:endParaRPr lang="en-GB" sz="28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244408" y="3501008"/>
            <a:ext cx="0" cy="4128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164288" y="3501008"/>
            <a:ext cx="0" cy="4128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7164288" y="2564904"/>
            <a:ext cx="1080120" cy="504056"/>
            <a:chOff x="7164288" y="2564904"/>
            <a:chExt cx="864096" cy="556900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7164288" y="2564904"/>
              <a:ext cx="432048" cy="5569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596336" y="2564904"/>
              <a:ext cx="432048" cy="5569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al 19"/>
          <p:cNvSpPr/>
          <p:nvPr/>
        </p:nvSpPr>
        <p:spPr>
          <a:xfrm>
            <a:off x="1403648" y="2780928"/>
            <a:ext cx="576064" cy="57606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267744" y="2780928"/>
            <a:ext cx="864096" cy="57606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20" grpId="1" animBg="1"/>
      <p:bldP spid="20" grpId="2" animBg="1"/>
      <p:bldP spid="21" grpId="1" animBg="1"/>
      <p:bldP spid="21" grpId="2" animBg="1"/>
    </p:bldLst>
  </p:timing>
</p:sld>
</file>

<file path=ppt/theme/theme1.xml><?xml version="1.0" encoding="utf-8"?>
<a:theme xmlns:a="http://schemas.openxmlformats.org/drawingml/2006/main" name="Layers design template">
  <a:themeElements>
    <a:clrScheme name="Office Theme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2935</TotalTime>
  <Words>1662</Words>
  <Application>Microsoft Office PowerPoint</Application>
  <PresentationFormat>On-screen Show (4:3)</PresentationFormat>
  <Paragraphs>231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Layers design template</vt:lpstr>
      <vt:lpstr>The History of  Phrase Structure</vt:lpstr>
      <vt:lpstr>Current Ideas on Phrase Structure</vt:lpstr>
      <vt:lpstr>Heads</vt:lpstr>
      <vt:lpstr>Examples of heads a phrases</vt:lpstr>
      <vt:lpstr>Where did this view come from?</vt:lpstr>
      <vt:lpstr>Examples of pre-1980s phrases</vt:lpstr>
      <vt:lpstr>Where did this view come from?</vt:lpstr>
      <vt:lpstr>Where did this view come from?</vt:lpstr>
      <vt:lpstr>Pre-1970 phrase structure rules</vt:lpstr>
      <vt:lpstr>Where did these ideas come from?</vt:lpstr>
      <vt:lpstr>Chomsky’s argument: there is more than phrase structure</vt:lpstr>
      <vt:lpstr>Chomsky’s argument: there is more than phrase structure</vt:lpstr>
      <vt:lpstr>Chomsky’s argument: there is more than phrase structure</vt:lpstr>
      <vt:lpstr>A slight deception</vt:lpstr>
      <vt:lpstr>So what went before?</vt:lpstr>
      <vt:lpstr>Chinese Boxes</vt:lpstr>
      <vt:lpstr>Chomsky’s point</vt:lpstr>
      <vt:lpstr>Where did Immediate Constituent Analysis come from?</vt:lpstr>
      <vt:lpstr>Bloomfield’s notion of a phrase</vt:lpstr>
      <vt:lpstr>Where did Bloomfield’s notion of a phrase come from?</vt:lpstr>
      <vt:lpstr>Franz Boas</vt:lpstr>
      <vt:lpstr>Where did Bloomfield’s notion of a phrase come from?</vt:lpstr>
      <vt:lpstr>Wilhelm Wundt</vt:lpstr>
      <vt:lpstr>Where did Bloomfield’s notion of a phrase come from?</vt:lpstr>
      <vt:lpstr>Behaviourism</vt:lpstr>
      <vt:lpstr>Bloomfield’s linguistic behaviourism</vt:lpstr>
      <vt:lpstr>Why the phrase wasn’t discovered earlier</vt:lpstr>
      <vt:lpstr>Indian schools of linguistics</vt:lpstr>
      <vt:lpstr>Greek Linguistics</vt:lpstr>
      <vt:lpstr>Latin Linguistics</vt:lpstr>
      <vt:lpstr>European Linguistics</vt:lpstr>
      <vt:lpstr>European Linguistics</vt:lpstr>
      <vt:lpstr>European Linguistics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History of Phrase Structure</dc:title>
  <dc:creator>Mark</dc:creator>
  <cp:lastModifiedBy>Mark</cp:lastModifiedBy>
  <cp:revision>218</cp:revision>
  <cp:lastPrinted>1601-01-01T00:00:00Z</cp:lastPrinted>
  <dcterms:created xsi:type="dcterms:W3CDTF">2016-11-06T11:29:43Z</dcterms:created>
  <dcterms:modified xsi:type="dcterms:W3CDTF">2019-09-08T19:44:11Z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TC102037771033</vt:lpwstr>
  </property>
</Properties>
</file>