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2A6F-6A19-44E0-A67B-58647BBCA97C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77D1-430C-4177-94A1-F798411760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2A6F-6A19-44E0-A67B-58647BBCA97C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77D1-430C-4177-94A1-F798411760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2A6F-6A19-44E0-A67B-58647BBCA97C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77D1-430C-4177-94A1-F798411760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579" y="143309"/>
            <a:ext cx="10972800" cy="457199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2A6F-6A19-44E0-A67B-58647BBCA97C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77D1-430C-4177-94A1-F798411760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2A6F-6A19-44E0-A67B-58647BBCA97C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77D1-430C-4177-94A1-F798411760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2A6F-6A19-44E0-A67B-58647BBCA97C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77D1-430C-4177-94A1-F798411760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2A6F-6A19-44E0-A67B-58647BBCA97C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77D1-430C-4177-94A1-F798411760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2A6F-6A19-44E0-A67B-58647BBCA97C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77D1-430C-4177-94A1-F798411760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2A6F-6A19-44E0-A67B-58647BBCA97C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77D1-430C-4177-94A1-F798411760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2A6F-6A19-44E0-A67B-58647BBCA97C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77D1-430C-4177-94A1-F798411760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2A6F-6A19-44E0-A67B-58647BBCA97C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77D1-430C-4177-94A1-F798411760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22A6F-6A19-44E0-A67B-58647BBCA97C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F77D1-430C-4177-94A1-F7984117605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Linguistic Theory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Course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can find all the information about the course at:</a:t>
            </a:r>
          </a:p>
          <a:p>
            <a:r>
              <a:rPr lang="en-GB" sz="4800"/>
              <a:t>http://seas.elte.hu/w/!courses/lingtheo/start</a:t>
            </a:r>
            <a:endParaRPr lang="en-GB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Schedule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67A631A5-1608-4AF8-80F3-AE54AA1C8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3008" y="3229818"/>
            <a:ext cx="8171428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31740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indent="0">
              <a:tabLst>
                <a:tab pos="1885950" algn="l"/>
              </a:tabLst>
            </a:pPr>
            <a:endParaRPr lang="en-US" altLang="en-US" dirty="0">
              <a:solidFill>
                <a:srgbClr val="222222"/>
              </a:solidFill>
              <a:latin typeface="Arimo"/>
            </a:endParaRPr>
          </a:p>
          <a:p>
            <a:pPr marL="0" lvl="1" indent="0">
              <a:tabLst>
                <a:tab pos="1885950" algn="l"/>
              </a:tabLst>
            </a:pPr>
            <a:r>
              <a:rPr lang="en-US" altLang="en-US" dirty="0">
                <a:solidFill>
                  <a:srgbClr val="222222"/>
                </a:solidFill>
                <a:latin typeface="Arimo"/>
              </a:rPr>
              <a:t>	</a:t>
            </a:r>
            <a:endParaRPr lang="en-US" alt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197ED44-5356-4790-A281-171ADE1D405A}"/>
              </a:ext>
            </a:extLst>
          </p:cNvPr>
          <p:cNvSpPr/>
          <p:nvPr/>
        </p:nvSpPr>
        <p:spPr>
          <a:xfrm>
            <a:off x="604579" y="1268761"/>
            <a:ext cx="10748005" cy="12412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4903D67-7701-401A-9A85-809EDEA6318B}"/>
              </a:ext>
            </a:extLst>
          </p:cNvPr>
          <p:cNvSpPr/>
          <p:nvPr/>
        </p:nvSpPr>
        <p:spPr>
          <a:xfrm>
            <a:off x="604579" y="2510023"/>
            <a:ext cx="10748005" cy="1461634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AC37953-6E5C-4908-B9B7-F940E1CDC571}"/>
              </a:ext>
            </a:extLst>
          </p:cNvPr>
          <p:cNvSpPr/>
          <p:nvPr/>
        </p:nvSpPr>
        <p:spPr>
          <a:xfrm>
            <a:off x="599558" y="3971657"/>
            <a:ext cx="10748005" cy="1241263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CE8D9531-B783-4072-8F3C-F60B96B81B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852876"/>
              </p:ext>
            </p:extLst>
          </p:nvPr>
        </p:nvGraphicFramePr>
        <p:xfrm>
          <a:off x="604580" y="836712"/>
          <a:ext cx="10972800" cy="4409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9092">
                  <a:extLst>
                    <a:ext uri="{9D8B030D-6E8A-4147-A177-3AD203B41FA5}">
                      <a16:colId xmlns:a16="http://schemas.microsoft.com/office/drawing/2014/main" val="838468067"/>
                    </a:ext>
                  </a:extLst>
                </a:gridCol>
                <a:gridCol w="8433708">
                  <a:extLst>
                    <a:ext uri="{9D8B030D-6E8A-4147-A177-3AD203B41FA5}">
                      <a16:colId xmlns:a16="http://schemas.microsoft.com/office/drawing/2014/main" val="3858466899"/>
                    </a:ext>
                  </a:extLst>
                </a:gridCol>
              </a:tblGrid>
              <a:tr h="406732"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Mark Newson: </a:t>
                      </a:r>
                      <a:endParaRPr lang="en-GB" sz="20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Introduction: notes and advice for the course</a:t>
                      </a:r>
                      <a:endParaRPr lang="en-GB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4065267"/>
                  </a:ext>
                </a:extLst>
              </a:tr>
              <a:tr h="406732"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Marcel den </a:t>
                      </a: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Dikken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: </a:t>
                      </a:r>
                      <a:endParaRPr lang="en-GB" sz="20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en-US" sz="2000" i="1" dirty="0">
                          <a:solidFill>
                            <a:srgbClr val="222222"/>
                          </a:solidFill>
                          <a:latin typeface="Arimo"/>
                        </a:rPr>
                        <a:t>The History of Linguistics as a Field </a:t>
                      </a:r>
                      <a:endParaRPr lang="en-GB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0715749"/>
                  </a:ext>
                </a:extLst>
              </a:tr>
              <a:tr h="406732"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Mark Newson: </a:t>
                      </a:r>
                      <a:endParaRPr lang="en-GB" sz="20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The history of phrase structure as a linguistic notion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 </a:t>
                      </a:r>
                      <a:endParaRPr lang="en-GB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4153534"/>
                  </a:ext>
                </a:extLst>
              </a:tr>
              <a:tr h="406732"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Starcevic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 Attila: </a:t>
                      </a:r>
                      <a:endParaRPr lang="en-GB" sz="20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Data and Historical Linguistics</a:t>
                      </a:r>
                      <a:endParaRPr lang="en-GB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8770362"/>
                  </a:ext>
                </a:extLst>
              </a:tr>
              <a:tr h="406732"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G. Kiss </a:t>
                      </a: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Zoltán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: </a:t>
                      </a:r>
                      <a:endParaRPr lang="en-GB" sz="20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GB" sz="2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  <a:ea typeface="+mn-ea"/>
                          <a:cs typeface="+mn-cs"/>
                        </a:rPr>
                        <a:t>An overview of English prosody: how different is it from Hungarian?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6347218"/>
                  </a:ext>
                </a:extLst>
              </a:tr>
              <a:tr h="406732"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Szigetvári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Péter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: </a:t>
                      </a:r>
                      <a:endParaRPr lang="en-GB" sz="20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Distributions, derivations, representations in phonology </a:t>
                      </a:r>
                      <a:endParaRPr lang="en-GB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9790723"/>
                  </a:ext>
                </a:extLst>
              </a:tr>
              <a:tr h="431356"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Törkenczy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 </a:t>
                      </a: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Miklós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: </a:t>
                      </a:r>
                      <a:endParaRPr lang="en-GB" sz="20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85950" algn="l"/>
                        </a:tabLst>
                      </a:pPr>
                      <a:r>
                        <a:rPr kumimoji="0" lang="en-US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Morphology and morphophonology — (phonological) relations between word forms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latin typeface="Arimo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0075540"/>
                  </a:ext>
                </a:extLst>
              </a:tr>
              <a:tr h="430762"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Szécsényi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 Krisztina: </a:t>
                      </a:r>
                      <a:endParaRPr lang="en-GB" sz="20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Principles and Parameters in language acquisition and language change</a:t>
                      </a:r>
                      <a:endParaRPr lang="en-GB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5028427"/>
                  </a:ext>
                </a:extLst>
              </a:tr>
              <a:tr h="430762"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Irine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  </a:t>
                      </a: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Burukina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: </a:t>
                      </a:r>
                      <a:endParaRPr lang="en-GB" sz="20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85950" algn="l"/>
                        </a:tabLst>
                      </a:pPr>
                      <a:r>
                        <a:rPr lang="en-US" altLang="en-US" sz="2000" i="1" dirty="0">
                          <a:solidFill>
                            <a:srgbClr val="222222"/>
                          </a:solidFill>
                          <a:latin typeface="Arimo"/>
                        </a:rPr>
                        <a:t>Typological studies with passive/</a:t>
                      </a:r>
                      <a:r>
                        <a:rPr lang="en-US" altLang="en-US" sz="2000" i="1" dirty="0" err="1">
                          <a:solidFill>
                            <a:srgbClr val="222222"/>
                          </a:solidFill>
                          <a:latin typeface="Arimo"/>
                        </a:rPr>
                        <a:t>antipassive</a:t>
                      </a:r>
                      <a:r>
                        <a:rPr lang="en-US" altLang="en-US" sz="2000" i="1" dirty="0">
                          <a:solidFill>
                            <a:srgbClr val="222222"/>
                          </a:solidFill>
                          <a:latin typeface="Arimo"/>
                        </a:rPr>
                        <a:t> as an example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474540"/>
                  </a:ext>
                </a:extLst>
              </a:tr>
              <a:tr h="406732"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Marcel den </a:t>
                      </a: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Dikken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Arimo"/>
                        </a:rPr>
                        <a:t>: </a:t>
                      </a:r>
                      <a:endParaRPr lang="en-GB" sz="20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en-US" sz="2000" i="1" dirty="0">
                          <a:solidFill>
                            <a:srgbClr val="222222"/>
                          </a:solidFill>
                          <a:latin typeface="Arimo"/>
                        </a:rPr>
                        <a:t>Principles and parameters syntax and minimalism</a:t>
                      </a:r>
                      <a:endParaRPr lang="en-GB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393906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Course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7" y="600508"/>
            <a:ext cx="10820013" cy="5525656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 material for each lecture can be found on the schedule page of the web site</a:t>
            </a:r>
          </a:p>
          <a:p>
            <a:pPr lvl="1"/>
            <a:r>
              <a:rPr lang="en-GB" dirty="0"/>
              <a:t>Lectures: videos (with or without slides)</a:t>
            </a:r>
          </a:p>
          <a:p>
            <a:pPr lvl="1"/>
            <a:r>
              <a:rPr lang="en-GB" dirty="0"/>
              <a:t>Slides </a:t>
            </a:r>
          </a:p>
          <a:p>
            <a:pPr lvl="1"/>
            <a:r>
              <a:rPr lang="en-GB" dirty="0"/>
              <a:t>Notes (Detailed writeup of the content of the course subject)</a:t>
            </a:r>
          </a:p>
          <a:p>
            <a:pPr lvl="1"/>
            <a:r>
              <a:rPr lang="en-GB" dirty="0"/>
              <a:t>Literature (recommended readings)</a:t>
            </a:r>
          </a:p>
          <a:p>
            <a:r>
              <a:rPr lang="en-GB" dirty="0"/>
              <a:t>Click on the link next to each lecture to download the material.</a:t>
            </a:r>
          </a:p>
          <a:p>
            <a:r>
              <a:rPr lang="en-GB" dirty="0"/>
              <a:t>You can access and study the course material at any time during the semester</a:t>
            </a:r>
          </a:p>
          <a:p>
            <a:pPr lvl="1"/>
            <a:r>
              <a:rPr lang="en-GB" dirty="0"/>
              <a:t>We advise you to do it in the order on the schedule</a:t>
            </a:r>
          </a:p>
          <a:p>
            <a:pPr lvl="1"/>
            <a:r>
              <a:rPr lang="en-GB" dirty="0"/>
              <a:t>Take your time – don’t binge read at the end of the semester as this is not an efficient way to learn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579" y="600508"/>
            <a:ext cx="10982842" cy="6140861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9 questions in all</a:t>
            </a:r>
          </a:p>
          <a:p>
            <a:pPr lvl="1"/>
            <a:r>
              <a:rPr lang="en-GB" dirty="0"/>
              <a:t>Three sections: </a:t>
            </a:r>
          </a:p>
          <a:p>
            <a:pPr lvl="2"/>
            <a:r>
              <a:rPr lang="en-GB" dirty="0"/>
              <a:t>Preliminaries (four questions); </a:t>
            </a:r>
          </a:p>
          <a:p>
            <a:pPr lvl="2"/>
            <a:r>
              <a:rPr lang="en-GB" dirty="0"/>
              <a:t>Phonology and Morphology (three questions); </a:t>
            </a:r>
          </a:p>
          <a:p>
            <a:pPr lvl="2"/>
            <a:r>
              <a:rPr lang="en-GB" dirty="0"/>
              <a:t>Syntax (three questions)</a:t>
            </a:r>
          </a:p>
          <a:p>
            <a:pPr lvl="1"/>
            <a:r>
              <a:rPr lang="en-GB" dirty="0"/>
              <a:t>Questions are ‘essay’ based (not multiple choice)</a:t>
            </a:r>
          </a:p>
          <a:p>
            <a:pPr lvl="1"/>
            <a:r>
              <a:rPr lang="en-GB" dirty="0"/>
              <a:t>You must answer ONE question from each section.</a:t>
            </a:r>
          </a:p>
          <a:p>
            <a:pPr lvl="2"/>
            <a:r>
              <a:rPr lang="en-GB" dirty="0"/>
              <a:t>A total of three answers</a:t>
            </a:r>
          </a:p>
          <a:p>
            <a:pPr lvl="2"/>
            <a:r>
              <a:rPr lang="en-GB" dirty="0"/>
              <a:t>A second answer for a section will be ignored</a:t>
            </a:r>
          </a:p>
          <a:p>
            <a:r>
              <a:rPr lang="en-GB" dirty="0"/>
              <a:t>2 hours to write 3 answers</a:t>
            </a:r>
          </a:p>
          <a:p>
            <a:pPr lvl="1"/>
            <a:r>
              <a:rPr lang="en-GB" dirty="0"/>
              <a:t>About 40 minutes per answer (not a lot of time!)</a:t>
            </a:r>
          </a:p>
          <a:p>
            <a:pPr lvl="1"/>
            <a:r>
              <a:rPr lang="en-GB" dirty="0"/>
              <a:t>Expectations are proportionate – we don’t expect the same kind of essay that you would produce as a home assignment</a:t>
            </a:r>
          </a:p>
          <a:p>
            <a:pPr lvl="1"/>
            <a:r>
              <a:rPr lang="en-GB" dirty="0"/>
              <a:t>Essays should be concise and to the point – don’t elaborate with long introductions and summaries</a:t>
            </a:r>
          </a:p>
          <a:p>
            <a:r>
              <a:rPr lang="en-GB" dirty="0"/>
              <a:t>Format</a:t>
            </a:r>
          </a:p>
          <a:p>
            <a:pPr lvl="1"/>
            <a:r>
              <a:rPr lang="en-GB" dirty="0"/>
              <a:t>Undecided</a:t>
            </a:r>
          </a:p>
          <a:p>
            <a:pPr lvl="2"/>
            <a:r>
              <a:rPr lang="en-GB" dirty="0"/>
              <a:t>exam room or online</a:t>
            </a:r>
          </a:p>
          <a:p>
            <a:pPr lvl="2"/>
            <a:r>
              <a:rPr lang="en-GB" dirty="0"/>
              <a:t>We’ll </a:t>
            </a:r>
            <a:r>
              <a:rPr lang="en-GB"/>
              <a:t>keep you posted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579" y="600508"/>
            <a:ext cx="10982842" cy="6140861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How to write the exam</a:t>
            </a:r>
          </a:p>
          <a:p>
            <a:pPr lvl="1"/>
            <a:r>
              <a:rPr lang="en-GB" dirty="0"/>
              <a:t>Spend some time selecting the three questions you feel you can answer best</a:t>
            </a:r>
          </a:p>
          <a:p>
            <a:pPr lvl="1"/>
            <a:r>
              <a:rPr lang="en-GB" dirty="0"/>
              <a:t>Plan your answer</a:t>
            </a:r>
          </a:p>
          <a:p>
            <a:pPr lvl="1"/>
            <a:r>
              <a:rPr lang="en-GB" dirty="0"/>
              <a:t>ANSWER THE QUESTION – don’t just regurgitate the material you have read as not all of it will be relevant</a:t>
            </a:r>
          </a:p>
          <a:p>
            <a:pPr lvl="1"/>
            <a:r>
              <a:rPr lang="en-GB" dirty="0"/>
              <a:t>Include the most relevant material first (in case you run out of time)</a:t>
            </a:r>
          </a:p>
          <a:p>
            <a:pPr lvl="1"/>
            <a:r>
              <a:rPr lang="en-GB" dirty="0"/>
              <a:t>Attempt an answer to all three questions (see marking below)</a:t>
            </a:r>
          </a:p>
          <a:p>
            <a:r>
              <a:rPr lang="en-GB" dirty="0"/>
              <a:t>Marking</a:t>
            </a:r>
          </a:p>
          <a:p>
            <a:pPr lvl="1"/>
            <a:r>
              <a:rPr lang="en-GB" dirty="0"/>
              <a:t>You must pass (with a ‘2’ or above) at least two questions.</a:t>
            </a:r>
          </a:p>
          <a:p>
            <a:pPr lvl="1"/>
            <a:r>
              <a:rPr lang="en-GB" dirty="0"/>
              <a:t>If you don’t write an answer for a section you get 0 for that section.</a:t>
            </a:r>
          </a:p>
          <a:p>
            <a:pPr lvl="1"/>
            <a:r>
              <a:rPr lang="en-GB" dirty="0"/>
              <a:t>Your final mark is an average of you marks for each section.</a:t>
            </a:r>
          </a:p>
          <a:p>
            <a:pPr lvl="2"/>
            <a:r>
              <a:rPr lang="en-GB" dirty="0"/>
              <a:t>2;1;0	= fail (didn’t pass 2 questions)</a:t>
            </a:r>
          </a:p>
          <a:p>
            <a:pPr lvl="2"/>
            <a:r>
              <a:rPr lang="en-GB" dirty="0"/>
              <a:t>2;1;1	= fail (didn’t pass 2 questions)</a:t>
            </a:r>
          </a:p>
          <a:p>
            <a:pPr lvl="2"/>
            <a:r>
              <a:rPr lang="en-GB" dirty="0"/>
              <a:t>2;2;0	= fail (4/3 = 1.3 = 1)</a:t>
            </a:r>
          </a:p>
          <a:p>
            <a:pPr lvl="2"/>
            <a:r>
              <a:rPr lang="en-GB" dirty="0"/>
              <a:t>2;2;1	= 2 (5/3 = 1.6 = 2)</a:t>
            </a:r>
          </a:p>
        </p:txBody>
      </p:sp>
    </p:spTree>
    <p:extLst>
      <p:ext uri="{BB962C8B-B14F-4D97-AF65-F5344CB8AC3E}">
        <p14:creationId xmlns:p14="http://schemas.microsoft.com/office/powerpoint/2010/main" val="32989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536</Words>
  <Application>Microsoft Office PowerPoint</Application>
  <PresentationFormat>Widescreen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Arimo</vt:lpstr>
      <vt:lpstr>Calibri</vt:lpstr>
      <vt:lpstr>Office Theme</vt:lpstr>
      <vt:lpstr>Linguistic Theory</vt:lpstr>
      <vt:lpstr>Course Basics</vt:lpstr>
      <vt:lpstr>Schedule</vt:lpstr>
      <vt:lpstr>Course Material</vt:lpstr>
      <vt:lpstr>Exam</vt:lpstr>
      <vt:lpstr>Exam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Linguistic Theories</dc:title>
  <dc:creator>Mark</dc:creator>
  <cp:lastModifiedBy>Anon</cp:lastModifiedBy>
  <cp:revision>15</cp:revision>
  <dcterms:created xsi:type="dcterms:W3CDTF">2019-09-08T13:41:21Z</dcterms:created>
  <dcterms:modified xsi:type="dcterms:W3CDTF">2022-09-15T18:55:53Z</dcterms:modified>
</cp:coreProperties>
</file>